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62" r:id="rId7"/>
    <p:sldId id="259" r:id="rId8"/>
    <p:sldId id="263" r:id="rId9"/>
    <p:sldId id="264" r:id="rId10"/>
    <p:sldId id="265" r:id="rId11"/>
    <p:sldId id="266" r:id="rId12"/>
    <p:sldId id="324" r:id="rId13"/>
    <p:sldId id="267" r:id="rId14"/>
    <p:sldId id="268" r:id="rId15"/>
    <p:sldId id="269" r:id="rId16"/>
    <p:sldId id="257" r:id="rId17"/>
    <p:sldId id="270" r:id="rId18"/>
    <p:sldId id="271" r:id="rId19"/>
    <p:sldId id="272" r:id="rId20"/>
    <p:sldId id="273" r:id="rId21"/>
    <p:sldId id="322" r:id="rId22"/>
    <p:sldId id="261" r:id="rId23"/>
    <p:sldId id="32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B381675-5958-4B0E-AA18-4D2A9EE000E1}">
          <p14:sldIdLst>
            <p14:sldId id="256"/>
          </p14:sldIdLst>
        </p14:section>
        <p14:section name="Untitled Section" id="{C7C64B28-FA81-41FB-AD02-29F630766151}">
          <p14:sldIdLst>
            <p14:sldId id="258"/>
            <p14:sldId id="262"/>
            <p14:sldId id="259"/>
            <p14:sldId id="263"/>
            <p14:sldId id="264"/>
            <p14:sldId id="265"/>
            <p14:sldId id="266"/>
            <p14:sldId id="324"/>
            <p14:sldId id="267"/>
            <p14:sldId id="268"/>
            <p14:sldId id="269"/>
            <p14:sldId id="257"/>
            <p14:sldId id="270"/>
            <p14:sldId id="271"/>
            <p14:sldId id="272"/>
            <p14:sldId id="273"/>
            <p14:sldId id="322"/>
            <p14:sldId id="261"/>
            <p14:sldId id="32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48726D-384B-4C7A-BA23-F2B00EE4DFCB}" v="5" dt="2025-08-28T14:00:48.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190E8-B67A-4772-8975-0F037BFE7B4A}"/>
              </a:ext>
            </a:extLst>
          </p:cNvPr>
          <p:cNvSpPr>
            <a:spLocks noGrp="1"/>
          </p:cNvSpPr>
          <p:nvPr>
            <p:ph type="ctrTitle"/>
          </p:nvPr>
        </p:nvSpPr>
        <p:spPr>
          <a:xfrm>
            <a:off x="719213" y="1214438"/>
            <a:ext cx="10885353" cy="1526569"/>
          </a:xfrm>
        </p:spPr>
        <p:txBody>
          <a:bodyPr anchor="b"/>
          <a:lstStyle>
            <a:lvl1pPr algn="l">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7D1DFAD3-1017-49C3-9717-062616DF2A5C}"/>
              </a:ext>
            </a:extLst>
          </p:cNvPr>
          <p:cNvSpPr>
            <a:spLocks noGrp="1"/>
          </p:cNvSpPr>
          <p:nvPr>
            <p:ph type="subTitle" idx="1"/>
          </p:nvPr>
        </p:nvSpPr>
        <p:spPr>
          <a:xfrm>
            <a:off x="719213" y="2970271"/>
            <a:ext cx="9144000" cy="1655762"/>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52769DFC-1564-4F13-ADEB-F67ABA94272A}"/>
              </a:ext>
            </a:extLst>
          </p:cNvPr>
          <p:cNvSpPr>
            <a:spLocks noGrp="1"/>
          </p:cNvSpPr>
          <p:nvPr>
            <p:ph type="dt" sz="half" idx="10"/>
          </p:nvPr>
        </p:nvSpPr>
        <p:spPr/>
        <p:txBody>
          <a:bodyPr/>
          <a:lstStyle/>
          <a:p>
            <a:fld id="{B41E7371-17C4-495B-88E9-370410A9B637}" type="datetimeFigureOut">
              <a:rPr lang="en-GB" smtClean="0"/>
              <a:t>14/10/2025</a:t>
            </a:fld>
            <a:endParaRPr lang="en-GB"/>
          </a:p>
        </p:txBody>
      </p:sp>
      <p:sp>
        <p:nvSpPr>
          <p:cNvPr id="5" name="Footer Placeholder 4">
            <a:extLst>
              <a:ext uri="{FF2B5EF4-FFF2-40B4-BE49-F238E27FC236}">
                <a16:creationId xmlns:a16="http://schemas.microsoft.com/office/drawing/2014/main" id="{EDD71645-76C4-4749-BB5A-7B6A9BAD3DD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D23DC84-AA3F-43A4-973A-C7497DD12283}"/>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a:p>
        </p:txBody>
      </p:sp>
      <p:pic>
        <p:nvPicPr>
          <p:cNvPr id="7" name="Picture 6">
            <a:extLst>
              <a:ext uri="{FF2B5EF4-FFF2-40B4-BE49-F238E27FC236}">
                <a16:creationId xmlns:a16="http://schemas.microsoft.com/office/drawing/2014/main" id="{0F2F173C-2045-4D9B-AE43-D8CBE9E3BDC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10891" y="2970271"/>
            <a:ext cx="3811115" cy="3210133"/>
          </a:xfrm>
          <a:prstGeom prst="rect">
            <a:avLst/>
          </a:prstGeom>
        </p:spPr>
      </p:pic>
    </p:spTree>
    <p:extLst>
      <p:ext uri="{BB962C8B-B14F-4D97-AF65-F5344CB8AC3E}">
        <p14:creationId xmlns:p14="http://schemas.microsoft.com/office/powerpoint/2010/main" val="2841043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67FC1-6390-4D6C-A114-269476E5D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0B323E-CCA1-4594-8084-F666814964D9}"/>
              </a:ext>
            </a:extLst>
          </p:cNvPr>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573DFB81-38C7-4C75-ABFD-C03F01910CFF}"/>
              </a:ext>
            </a:extLst>
          </p:cNvPr>
          <p:cNvSpPr>
            <a:spLocks noGrp="1"/>
          </p:cNvSpPr>
          <p:nvPr>
            <p:ph type="dt" sz="half" idx="10"/>
          </p:nvPr>
        </p:nvSpPr>
        <p:spPr/>
        <p:txBody>
          <a:bodyPr/>
          <a:lstStyle/>
          <a:p>
            <a:fld id="{B41E7371-17C4-495B-88E9-370410A9B637}" type="datetimeFigureOut">
              <a:rPr lang="en-GB" smtClean="0"/>
              <a:t>14/10/2025</a:t>
            </a:fld>
            <a:endParaRPr lang="en-GB"/>
          </a:p>
        </p:txBody>
      </p:sp>
      <p:sp>
        <p:nvSpPr>
          <p:cNvPr id="5" name="Footer Placeholder 4">
            <a:extLst>
              <a:ext uri="{FF2B5EF4-FFF2-40B4-BE49-F238E27FC236}">
                <a16:creationId xmlns:a16="http://schemas.microsoft.com/office/drawing/2014/main" id="{60E7E5A8-7326-4A8F-A2B7-B48D9440B9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0E9DB4-F2F2-40EA-AD50-D3AF6D825007}"/>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a:p>
        </p:txBody>
      </p:sp>
      <p:pic>
        <p:nvPicPr>
          <p:cNvPr id="9" name="Picture 8">
            <a:extLst>
              <a:ext uri="{FF2B5EF4-FFF2-40B4-BE49-F238E27FC236}">
                <a16:creationId xmlns:a16="http://schemas.microsoft.com/office/drawing/2014/main" id="{5929FF10-CCB0-404F-9B84-41FA5F721B6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10891" y="2970271"/>
            <a:ext cx="3811115" cy="3210133"/>
          </a:xfrm>
          <a:prstGeom prst="rect">
            <a:avLst/>
          </a:prstGeom>
        </p:spPr>
      </p:pic>
    </p:spTree>
    <p:extLst>
      <p:ext uri="{BB962C8B-B14F-4D97-AF65-F5344CB8AC3E}">
        <p14:creationId xmlns:p14="http://schemas.microsoft.com/office/powerpoint/2010/main" val="289592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32EA9-9B2C-47A0-974C-26C2B995C4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1E71D8-CE6A-42EC-B657-AFA8D3FE3F9A}"/>
              </a:ext>
            </a:extLst>
          </p:cNvPr>
          <p:cNvSpPr>
            <a:spLocks noGrp="1"/>
          </p:cNvSpPr>
          <p:nvPr>
            <p:ph sz="half" idx="1"/>
          </p:nvPr>
        </p:nvSpPr>
        <p:spPr>
          <a:xfrm>
            <a:off x="838200" y="2558711"/>
            <a:ext cx="5181600" cy="361825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3C5A089-D925-4E0A-A3F0-984FDC25E615}"/>
              </a:ext>
            </a:extLst>
          </p:cNvPr>
          <p:cNvSpPr>
            <a:spLocks noGrp="1"/>
          </p:cNvSpPr>
          <p:nvPr>
            <p:ph sz="half" idx="2"/>
          </p:nvPr>
        </p:nvSpPr>
        <p:spPr>
          <a:xfrm>
            <a:off x="6172200" y="2558711"/>
            <a:ext cx="5181600" cy="361825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a:extLst>
              <a:ext uri="{FF2B5EF4-FFF2-40B4-BE49-F238E27FC236}">
                <a16:creationId xmlns:a16="http://schemas.microsoft.com/office/drawing/2014/main" id="{940EC292-88BD-414A-8D93-8DD28730C8DF}"/>
              </a:ext>
            </a:extLst>
          </p:cNvPr>
          <p:cNvSpPr>
            <a:spLocks noGrp="1"/>
          </p:cNvSpPr>
          <p:nvPr>
            <p:ph type="dt" sz="half" idx="10"/>
          </p:nvPr>
        </p:nvSpPr>
        <p:spPr/>
        <p:txBody>
          <a:bodyPr/>
          <a:lstStyle/>
          <a:p>
            <a:fld id="{B41E7371-17C4-495B-88E9-370410A9B637}" type="datetimeFigureOut">
              <a:rPr lang="en-GB" smtClean="0"/>
              <a:t>14/10/2025</a:t>
            </a:fld>
            <a:endParaRPr lang="en-GB" dirty="0"/>
          </a:p>
        </p:txBody>
      </p:sp>
      <p:sp>
        <p:nvSpPr>
          <p:cNvPr id="6" name="Footer Placeholder 5">
            <a:extLst>
              <a:ext uri="{FF2B5EF4-FFF2-40B4-BE49-F238E27FC236}">
                <a16:creationId xmlns:a16="http://schemas.microsoft.com/office/drawing/2014/main" id="{A1C7F02F-E492-429C-9317-B52867744F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A3FDEE-131A-4C3C-9BAC-46C90127D8C2}"/>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dirty="0"/>
          </a:p>
        </p:txBody>
      </p:sp>
    </p:spTree>
    <p:extLst>
      <p:ext uri="{BB962C8B-B14F-4D97-AF65-F5344CB8AC3E}">
        <p14:creationId xmlns:p14="http://schemas.microsoft.com/office/powerpoint/2010/main" val="873810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295B1-9B8D-4BD9-B4BA-CEFC26E39D73}"/>
              </a:ext>
            </a:extLst>
          </p:cNvPr>
          <p:cNvSpPr>
            <a:spLocks noGrp="1"/>
          </p:cNvSpPr>
          <p:nvPr>
            <p:ph type="title"/>
          </p:nvPr>
        </p:nvSpPr>
        <p:spPr>
          <a:xfrm>
            <a:off x="480752" y="1291338"/>
            <a:ext cx="10515600"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BA04EA-833A-436E-B142-EA0292ED4F36}"/>
              </a:ext>
            </a:extLst>
          </p:cNvPr>
          <p:cNvSpPr>
            <a:spLocks noGrp="1"/>
          </p:cNvSpPr>
          <p:nvPr>
            <p:ph type="dt" sz="half" idx="10"/>
          </p:nvPr>
        </p:nvSpPr>
        <p:spPr/>
        <p:txBody>
          <a:bodyPr/>
          <a:lstStyle/>
          <a:p>
            <a:fld id="{B41E7371-17C4-495B-88E9-370410A9B637}" type="datetimeFigureOut">
              <a:rPr lang="en-GB" smtClean="0"/>
              <a:t>14/10/2025</a:t>
            </a:fld>
            <a:endParaRPr lang="en-GB"/>
          </a:p>
        </p:txBody>
      </p:sp>
      <p:sp>
        <p:nvSpPr>
          <p:cNvPr id="4" name="Footer Placeholder 3">
            <a:extLst>
              <a:ext uri="{FF2B5EF4-FFF2-40B4-BE49-F238E27FC236}">
                <a16:creationId xmlns:a16="http://schemas.microsoft.com/office/drawing/2014/main" id="{DE874743-A475-4BB8-BAAF-8DF2CB094A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EAC049-3E27-4308-A235-95C472A668A3}"/>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a:p>
        </p:txBody>
      </p:sp>
    </p:spTree>
    <p:extLst>
      <p:ext uri="{BB962C8B-B14F-4D97-AF65-F5344CB8AC3E}">
        <p14:creationId xmlns:p14="http://schemas.microsoft.com/office/powerpoint/2010/main" val="2421632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3C7390-7BD0-4CB7-8629-B41BD8970840}"/>
              </a:ext>
            </a:extLst>
          </p:cNvPr>
          <p:cNvSpPr>
            <a:spLocks noGrp="1"/>
          </p:cNvSpPr>
          <p:nvPr>
            <p:ph type="dt" sz="half" idx="10"/>
          </p:nvPr>
        </p:nvSpPr>
        <p:spPr/>
        <p:txBody>
          <a:bodyPr/>
          <a:lstStyle/>
          <a:p>
            <a:fld id="{B41E7371-17C4-495B-88E9-370410A9B637}" type="datetimeFigureOut">
              <a:rPr lang="en-GB" smtClean="0"/>
              <a:t>14/10/2025</a:t>
            </a:fld>
            <a:endParaRPr lang="en-GB"/>
          </a:p>
        </p:txBody>
      </p:sp>
      <p:sp>
        <p:nvSpPr>
          <p:cNvPr id="3" name="Footer Placeholder 2">
            <a:extLst>
              <a:ext uri="{FF2B5EF4-FFF2-40B4-BE49-F238E27FC236}">
                <a16:creationId xmlns:a16="http://schemas.microsoft.com/office/drawing/2014/main" id="{2ADD01CD-9C41-4B9C-ACA6-633F24A0ED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C08A0CB-17EA-403D-9D5F-F53CA2A4EFA2}"/>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a:p>
        </p:txBody>
      </p:sp>
    </p:spTree>
    <p:extLst>
      <p:ext uri="{BB962C8B-B14F-4D97-AF65-F5344CB8AC3E}">
        <p14:creationId xmlns:p14="http://schemas.microsoft.com/office/powerpoint/2010/main" val="1283196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33D3A-AB61-48D2-982B-7BF6D5293962}"/>
              </a:ext>
            </a:extLst>
          </p:cNvPr>
          <p:cNvSpPr>
            <a:spLocks noGrp="1"/>
          </p:cNvSpPr>
          <p:nvPr>
            <p:ph type="title"/>
          </p:nvPr>
        </p:nvSpPr>
        <p:spPr>
          <a:xfrm>
            <a:off x="756661" y="1197033"/>
            <a:ext cx="3932237" cy="1600200"/>
          </a:xfrm>
        </p:spPr>
        <p:txBody>
          <a:bodyPr anchor="b"/>
          <a:lstStyle>
            <a:lvl1pPr>
              <a:defRPr sz="3200"/>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E2EB6A28-8145-41CA-A15F-90F7018EFC43}"/>
              </a:ext>
            </a:extLst>
          </p:cNvPr>
          <p:cNvSpPr>
            <a:spLocks noGrp="1"/>
          </p:cNvSpPr>
          <p:nvPr>
            <p:ph idx="1"/>
          </p:nvPr>
        </p:nvSpPr>
        <p:spPr>
          <a:xfrm>
            <a:off x="5146761" y="122078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a:extLst>
              <a:ext uri="{FF2B5EF4-FFF2-40B4-BE49-F238E27FC236}">
                <a16:creationId xmlns:a16="http://schemas.microsoft.com/office/drawing/2014/main" id="{1E99D28A-56D1-4102-9307-B8BE18EACEA8}"/>
              </a:ext>
            </a:extLst>
          </p:cNvPr>
          <p:cNvSpPr>
            <a:spLocks noGrp="1"/>
          </p:cNvSpPr>
          <p:nvPr>
            <p:ph type="dt" sz="half" idx="10"/>
          </p:nvPr>
        </p:nvSpPr>
        <p:spPr/>
        <p:txBody>
          <a:bodyPr/>
          <a:lstStyle/>
          <a:p>
            <a:fld id="{B41E7371-17C4-495B-88E9-370410A9B637}" type="datetimeFigureOut">
              <a:rPr lang="en-GB" smtClean="0"/>
              <a:t>14/10/2025</a:t>
            </a:fld>
            <a:endParaRPr lang="en-GB"/>
          </a:p>
        </p:txBody>
      </p:sp>
      <p:sp>
        <p:nvSpPr>
          <p:cNvPr id="6" name="Footer Placeholder 5">
            <a:extLst>
              <a:ext uri="{FF2B5EF4-FFF2-40B4-BE49-F238E27FC236}">
                <a16:creationId xmlns:a16="http://schemas.microsoft.com/office/drawing/2014/main" id="{F906E19D-BB5F-4541-B128-FF2DA2E09A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3C92B5-D576-4EDC-A009-6CC566CD99AC}"/>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a:p>
        </p:txBody>
      </p:sp>
    </p:spTree>
    <p:extLst>
      <p:ext uri="{BB962C8B-B14F-4D97-AF65-F5344CB8AC3E}">
        <p14:creationId xmlns:p14="http://schemas.microsoft.com/office/powerpoint/2010/main" val="2452680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38839439-A649-4E9C-87ED-BDB2B065B9C4}"/>
              </a:ext>
            </a:extLst>
          </p:cNvPr>
          <p:cNvSpPr>
            <a:spLocks noGrp="1"/>
          </p:cNvSpPr>
          <p:nvPr>
            <p:ph type="pic" idx="1"/>
          </p:nvPr>
        </p:nvSpPr>
        <p:spPr>
          <a:xfrm>
            <a:off x="5183188" y="1197033"/>
            <a:ext cx="6172200" cy="466401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5" name="Date Placeholder 4">
            <a:extLst>
              <a:ext uri="{FF2B5EF4-FFF2-40B4-BE49-F238E27FC236}">
                <a16:creationId xmlns:a16="http://schemas.microsoft.com/office/drawing/2014/main" id="{559F4B4F-1124-4C97-9ED6-E630582FF93A}"/>
              </a:ext>
            </a:extLst>
          </p:cNvPr>
          <p:cNvSpPr>
            <a:spLocks noGrp="1"/>
          </p:cNvSpPr>
          <p:nvPr>
            <p:ph type="dt" sz="half" idx="10"/>
          </p:nvPr>
        </p:nvSpPr>
        <p:spPr/>
        <p:txBody>
          <a:bodyPr/>
          <a:lstStyle/>
          <a:p>
            <a:fld id="{B41E7371-17C4-495B-88E9-370410A9B637}" type="datetimeFigureOut">
              <a:rPr lang="en-GB" smtClean="0"/>
              <a:t>14/10/2025</a:t>
            </a:fld>
            <a:endParaRPr lang="en-GB"/>
          </a:p>
        </p:txBody>
      </p:sp>
      <p:sp>
        <p:nvSpPr>
          <p:cNvPr id="6" name="Footer Placeholder 5">
            <a:extLst>
              <a:ext uri="{FF2B5EF4-FFF2-40B4-BE49-F238E27FC236}">
                <a16:creationId xmlns:a16="http://schemas.microsoft.com/office/drawing/2014/main" id="{3AAD13FC-7B96-428A-A50A-47B53C9A22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BFE069-FB25-44AE-8B05-880DA6C27746}"/>
              </a:ext>
            </a:extLst>
          </p:cNvPr>
          <p:cNvSpPr>
            <a:spLocks noGrp="1"/>
          </p:cNvSpPr>
          <p:nvPr>
            <p:ph type="sldNum" sz="quarter" idx="12"/>
          </p:nvPr>
        </p:nvSpPr>
        <p:spPr>
          <a:xfrm>
            <a:off x="8610600" y="6356350"/>
            <a:ext cx="2743200" cy="365125"/>
          </a:xfrm>
          <a:prstGeom prst="rect">
            <a:avLst/>
          </a:prstGeom>
        </p:spPr>
        <p:txBody>
          <a:bodyPr/>
          <a:lstStyle/>
          <a:p>
            <a:fld id="{A039F106-1643-410E-9D6C-1969C1AF5157}" type="slidenum">
              <a:rPr lang="en-GB" smtClean="0"/>
              <a:t>‹#›</a:t>
            </a:fld>
            <a:endParaRPr lang="en-GB"/>
          </a:p>
        </p:txBody>
      </p:sp>
      <p:sp>
        <p:nvSpPr>
          <p:cNvPr id="8" name="TextBox 7">
            <a:extLst>
              <a:ext uri="{FF2B5EF4-FFF2-40B4-BE49-F238E27FC236}">
                <a16:creationId xmlns:a16="http://schemas.microsoft.com/office/drawing/2014/main" id="{4EE14AF1-10A5-457B-A3CE-E7B0DFB0D153}"/>
              </a:ext>
            </a:extLst>
          </p:cNvPr>
          <p:cNvSpPr txBox="1"/>
          <p:nvPr userDrawn="1"/>
        </p:nvSpPr>
        <p:spPr>
          <a:xfrm>
            <a:off x="756661" y="3198167"/>
            <a:ext cx="3932237"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Copy for slides</a:t>
            </a:r>
          </a:p>
        </p:txBody>
      </p:sp>
      <p:sp>
        <p:nvSpPr>
          <p:cNvPr id="9" name="Title 1">
            <a:extLst>
              <a:ext uri="{FF2B5EF4-FFF2-40B4-BE49-F238E27FC236}">
                <a16:creationId xmlns:a16="http://schemas.microsoft.com/office/drawing/2014/main" id="{5EB75E10-264F-4ED5-9C2B-1217F489197A}"/>
              </a:ext>
            </a:extLst>
          </p:cNvPr>
          <p:cNvSpPr>
            <a:spLocks noGrp="1"/>
          </p:cNvSpPr>
          <p:nvPr>
            <p:ph type="title"/>
          </p:nvPr>
        </p:nvSpPr>
        <p:spPr>
          <a:xfrm>
            <a:off x="756661" y="1197033"/>
            <a:ext cx="3932237" cy="1600200"/>
          </a:xfrm>
        </p:spPr>
        <p:txBody>
          <a:bodyPr anchor="b"/>
          <a:lstStyle>
            <a:lvl1pPr>
              <a:defRPr sz="3200"/>
            </a:lvl1pPr>
          </a:lstStyle>
          <a:p>
            <a:r>
              <a:rPr lang="en-US" dirty="0"/>
              <a:t>Click to edit Master title style</a:t>
            </a:r>
            <a:endParaRPr lang="en-GB" dirty="0"/>
          </a:p>
        </p:txBody>
      </p:sp>
    </p:spTree>
    <p:extLst>
      <p:ext uri="{BB962C8B-B14F-4D97-AF65-F5344CB8AC3E}">
        <p14:creationId xmlns:p14="http://schemas.microsoft.com/office/powerpoint/2010/main" val="3571153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D54129B-F8E4-4CC6-BC02-5D7A43AA96CD}"/>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24141" y="6256594"/>
            <a:ext cx="11943717" cy="452306"/>
          </a:xfrm>
          <a:prstGeom prst="rect">
            <a:avLst/>
          </a:prstGeom>
        </p:spPr>
      </p:pic>
      <p:sp>
        <p:nvSpPr>
          <p:cNvPr id="2" name="Title Placeholder 1">
            <a:extLst>
              <a:ext uri="{FF2B5EF4-FFF2-40B4-BE49-F238E27FC236}">
                <a16:creationId xmlns:a16="http://schemas.microsoft.com/office/drawing/2014/main" id="{F0DC46B4-5112-4AF8-8396-0953D9510AE4}"/>
              </a:ext>
            </a:extLst>
          </p:cNvPr>
          <p:cNvSpPr>
            <a:spLocks noGrp="1"/>
          </p:cNvSpPr>
          <p:nvPr>
            <p:ph type="title"/>
          </p:nvPr>
        </p:nvSpPr>
        <p:spPr>
          <a:xfrm>
            <a:off x="838200" y="1233149"/>
            <a:ext cx="10515600" cy="1325563"/>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D79FED5F-9780-49A6-A722-49BFF5134822}"/>
              </a:ext>
            </a:extLst>
          </p:cNvPr>
          <p:cNvSpPr>
            <a:spLocks noGrp="1"/>
          </p:cNvSpPr>
          <p:nvPr>
            <p:ph type="body" idx="1"/>
          </p:nvPr>
        </p:nvSpPr>
        <p:spPr>
          <a:xfrm>
            <a:off x="838200" y="2864497"/>
            <a:ext cx="10515600" cy="331246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03DFAAB-A489-4D22-8135-8D8D46C16F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1E7371-17C4-495B-88E9-370410A9B637}" type="datetimeFigureOut">
              <a:rPr lang="en-GB" smtClean="0"/>
              <a:t>14/10/2025</a:t>
            </a:fld>
            <a:endParaRPr lang="en-GB"/>
          </a:p>
        </p:txBody>
      </p:sp>
      <p:sp>
        <p:nvSpPr>
          <p:cNvPr id="5" name="Footer Placeholder 4">
            <a:extLst>
              <a:ext uri="{FF2B5EF4-FFF2-40B4-BE49-F238E27FC236}">
                <a16:creationId xmlns:a16="http://schemas.microsoft.com/office/drawing/2014/main" id="{217E38EC-FA55-455C-A40A-6BA31F67A1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pic>
        <p:nvPicPr>
          <p:cNvPr id="12" name="Picture 11">
            <a:extLst>
              <a:ext uri="{FF2B5EF4-FFF2-40B4-BE49-F238E27FC236}">
                <a16:creationId xmlns:a16="http://schemas.microsoft.com/office/drawing/2014/main" id="{1F25B423-686B-4041-ACA7-8E63162216EF}"/>
              </a:ext>
              <a:ext uri="{C183D7F6-B498-43B3-948B-1728B52AA6E4}">
                <adec:decorative xmlns:adec="http://schemas.microsoft.com/office/drawing/2017/decorative" val="1"/>
              </a:ext>
            </a:extLst>
          </p:cNvPr>
          <p:cNvPicPr>
            <a:picLocks noChangeAspect="1"/>
          </p:cNvPicPr>
          <p:nvPr userDrawn="1"/>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1470" y="280990"/>
            <a:ext cx="3048220" cy="743142"/>
          </a:xfrm>
          <a:prstGeom prst="rect">
            <a:avLst/>
          </a:prstGeom>
        </p:spPr>
      </p:pic>
      <p:pic>
        <p:nvPicPr>
          <p:cNvPr id="14" name="Picture 13">
            <a:extLst>
              <a:ext uri="{FF2B5EF4-FFF2-40B4-BE49-F238E27FC236}">
                <a16:creationId xmlns:a16="http://schemas.microsoft.com/office/drawing/2014/main" id="{351F4ED5-613F-4AC7-91EA-F5E03ED95471}"/>
              </a:ext>
              <a:ext uri="{C183D7F6-B498-43B3-948B-1728B52AA6E4}">
                <adec:decorative xmlns:adec="http://schemas.microsoft.com/office/drawing/2017/decorative" val="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10133045" y="285378"/>
            <a:ext cx="1737221" cy="742976"/>
          </a:xfrm>
          <a:prstGeom prst="rect">
            <a:avLst/>
          </a:prstGeom>
        </p:spPr>
      </p:pic>
    </p:spTree>
    <p:extLst>
      <p:ext uri="{BB962C8B-B14F-4D97-AF65-F5344CB8AC3E}">
        <p14:creationId xmlns:p14="http://schemas.microsoft.com/office/powerpoint/2010/main" val="1911222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6" r:id="rId6"/>
    <p:sldLayoutId id="2147483657" r:id="rId7"/>
  </p:sldLayoutIdLst>
  <p:txStyles>
    <p:titleStyle>
      <a:lvl1pPr algn="l" defTabSz="914400" rtl="0" eaLnBrk="1" latinLnBrk="0" hangingPunct="1">
        <a:lnSpc>
          <a:spcPct val="90000"/>
        </a:lnSpc>
        <a:spcBef>
          <a:spcPct val="0"/>
        </a:spcBef>
        <a:buNone/>
        <a:defRPr sz="4800" b="1" kern="1200">
          <a:solidFill>
            <a:schemeClr val="accent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flu-vaccination-in-schools" TargetMode="External"/><Relationship Id="rId2" Type="http://schemas.openxmlformats.org/officeDocument/2006/relationships/hyperlink" Target="https://www.nhs.uk/conditions/vaccinations/child-flu-vaccine/"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hyperlink" Target="mailto:comms.blackcountry@nhs.net"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3" Type="http://schemas.openxmlformats.org/officeDocument/2006/relationships/hyperlink" Target="https://www.healthpublications.gov.uk/ViewArticle.html?sp=Sprotectingyourchildagainstfluleafletgujarati" TargetMode="External"/><Relationship Id="rId18" Type="http://schemas.openxmlformats.org/officeDocument/2006/relationships/hyperlink" Target="https://www.healthpublications.gov.uk/ViewArticle.html?sp=Sprotectingyourchildagainstfluleafletpashto" TargetMode="External"/><Relationship Id="rId26" Type="http://schemas.openxmlformats.org/officeDocument/2006/relationships/hyperlink" Target="https://www.healthpublications.gov.uk/ViewArticle.html?sp=Sprotectingyourchildagainstfluleaflettagalog" TargetMode="External"/><Relationship Id="rId3" Type="http://schemas.openxmlformats.org/officeDocument/2006/relationships/hyperlink" Target="https://www.healthpublications.gov.uk/ViewArticle.html?sp=Sprotectingyourchildagainstfluleafletalbanian" TargetMode="External"/><Relationship Id="rId21" Type="http://schemas.openxmlformats.org/officeDocument/2006/relationships/hyperlink" Target="https://www.healthpublications.gov.uk/ViewArticle.html?sp=Sprotectingyourchildagainstfluleafletromanian" TargetMode="External"/><Relationship Id="rId34" Type="http://schemas.openxmlformats.org/officeDocument/2006/relationships/hyperlink" Target="https://www.healthpublications.gov.uk/ViewArticle.html?sp=Sprotectingyourchildagainstfluleafletaudio" TargetMode="External"/><Relationship Id="rId7" Type="http://schemas.openxmlformats.org/officeDocument/2006/relationships/hyperlink" Target="https://www.healthpublications.gov.uk/ViewArticle.html?sp=Sprotectingyourchildagainstfluleafletchinesesimplified" TargetMode="External"/><Relationship Id="rId12" Type="http://schemas.openxmlformats.org/officeDocument/2006/relationships/hyperlink" Target="https://www.healthpublications.gov.uk/ViewArticle.html?sp=Sprotectingyourchildagainstfluleafletgreek" TargetMode="External"/><Relationship Id="rId17" Type="http://schemas.openxmlformats.org/officeDocument/2006/relationships/hyperlink" Target="https://www.healthpublications.gov.uk/ViewArticle.html?sp=Sprotectingyourchildagainstfluleafletpanjabi" TargetMode="External"/><Relationship Id="rId25" Type="http://schemas.openxmlformats.org/officeDocument/2006/relationships/hyperlink" Target="https://www.healthpublications.gov.uk/ViewArticle.html?sp=Sprotectingyourchildagainstfluleafletspanish" TargetMode="External"/><Relationship Id="rId33" Type="http://schemas.openxmlformats.org/officeDocument/2006/relationships/hyperlink" Target="https://www.healthpublications.gov.uk/ViewArticle.html?sp=Sprotectingyourchildagainstfluleafletbraille" TargetMode="External"/><Relationship Id="rId2" Type="http://schemas.openxmlformats.org/officeDocument/2006/relationships/hyperlink" Target="https://assets.publishing.service.gov.uk/government/uploads/system/uploads/attachment_data/file/1087835/UKHSA-12388-protecting-your-child-against-flu-2022-2023.pdf" TargetMode="External"/><Relationship Id="rId16" Type="http://schemas.openxmlformats.org/officeDocument/2006/relationships/hyperlink" Target="https://www.healthpublications.gov.uk/ViewArticle.html?sp=Sprotectingyourchildagainstfluleafletlithuanian" TargetMode="External"/><Relationship Id="rId20" Type="http://schemas.openxmlformats.org/officeDocument/2006/relationships/hyperlink" Target="https://www.healthpublications.gov.uk/ViewArticle.html?sp=Sprotectingyourchildagainstfluleafletportuguese" TargetMode="External"/><Relationship Id="rId29" Type="http://schemas.openxmlformats.org/officeDocument/2006/relationships/hyperlink" Target="https://www.healthpublications.gov.uk/ViewArticle.html?sp=Sprotectingyourchildagainstfluleafletukrainian" TargetMode="External"/><Relationship Id="rId1" Type="http://schemas.openxmlformats.org/officeDocument/2006/relationships/slideLayout" Target="../slideLayouts/slideLayout5.xml"/><Relationship Id="rId6" Type="http://schemas.openxmlformats.org/officeDocument/2006/relationships/hyperlink" Target="https://www.healthpublications.gov.uk/ViewArticle.html?sp=Sprotectingyourchildagainstfluleafletbulgarian" TargetMode="External"/><Relationship Id="rId11" Type="http://schemas.openxmlformats.org/officeDocument/2006/relationships/hyperlink" Target="https://www.healthpublications.gov.uk/ViewArticle.html?sp=Sprotectingyourchildagainstfluleafletfrench" TargetMode="External"/><Relationship Id="rId24" Type="http://schemas.openxmlformats.org/officeDocument/2006/relationships/hyperlink" Target="https://www.healthpublications.gov.uk/ViewArticle.html?sp=Sprotectingyourchildagainstfluleafletsomali" TargetMode="External"/><Relationship Id="rId32" Type="http://schemas.openxmlformats.org/officeDocument/2006/relationships/hyperlink" Target="https://www.healthpublications.gov.uk/ViewArticle.html?sp=Sprotectingyourchildagainstfluleafletlargeprint" TargetMode="External"/><Relationship Id="rId5" Type="http://schemas.openxmlformats.org/officeDocument/2006/relationships/hyperlink" Target="https://www.healthpublications.gov.uk/ViewArticle.html?sp=Sprotectingyourchildagainstfluleafletbengali" TargetMode="External"/><Relationship Id="rId15" Type="http://schemas.openxmlformats.org/officeDocument/2006/relationships/hyperlink" Target="https://www.healthpublications.gov.uk/ViewArticle.html?sp=Sprotectingyourchildagainstfluleafletlatvian" TargetMode="External"/><Relationship Id="rId23" Type="http://schemas.openxmlformats.org/officeDocument/2006/relationships/hyperlink" Target="https://www.healthpublications.gov.uk/ViewArticle.html?sp=Sprotectingyourchildagainstfluleafletrussian" TargetMode="External"/><Relationship Id="rId28" Type="http://schemas.openxmlformats.org/officeDocument/2006/relationships/hyperlink" Target="https://www.healthpublications.gov.uk/ViewArticle.html?sp=Sprotectingyourchildagainstfluleaflettwi" TargetMode="External"/><Relationship Id="rId10" Type="http://schemas.openxmlformats.org/officeDocument/2006/relationships/hyperlink" Target="https://www.healthpublications.gov.uk/ViewArticle.html?sp=Sprotectingyourchildagainstfluleafletfarsi" TargetMode="External"/><Relationship Id="rId19" Type="http://schemas.openxmlformats.org/officeDocument/2006/relationships/hyperlink" Target="https://www.healthpublications.gov.uk/ViewArticle.html?sp=Sprotectingyourchildagainstfluleafletpolish" TargetMode="External"/><Relationship Id="rId31" Type="http://schemas.openxmlformats.org/officeDocument/2006/relationships/hyperlink" Target="https://www.healthpublications.gov.uk/ViewArticle.html?sp=Sprotectingyourchildagainstfluleafletyiddish" TargetMode="External"/><Relationship Id="rId4" Type="http://schemas.openxmlformats.org/officeDocument/2006/relationships/hyperlink" Target="https://www.healthpublications.gov.uk/ViewArticle.html?sp=Sprotectingyourchildagainstfluleafletarabic" TargetMode="External"/><Relationship Id="rId9" Type="http://schemas.openxmlformats.org/officeDocument/2006/relationships/hyperlink" Target="https://www.healthpublications.gov.uk/ViewArticle.html?sp=Sprotectingyourchildagainstfluleafletestonian" TargetMode="External"/><Relationship Id="rId14" Type="http://schemas.openxmlformats.org/officeDocument/2006/relationships/hyperlink" Target="https://www.healthpublications.gov.uk/ViewArticle.html?sp=Sprotectingyourchildagainstfluleaflethindi" TargetMode="External"/><Relationship Id="rId22" Type="http://schemas.openxmlformats.org/officeDocument/2006/relationships/hyperlink" Target="https://www.healthpublications.gov.uk/ViewArticle.html?sp=Sprotectingyourchildagainstfluleafletromany" TargetMode="External"/><Relationship Id="rId27" Type="http://schemas.openxmlformats.org/officeDocument/2006/relationships/hyperlink" Target="https://www.healthpublications.gov.uk/ViewArticle.html?sp=Sprotectingyourchildagainstfluleafletturkish" TargetMode="External"/><Relationship Id="rId30" Type="http://schemas.openxmlformats.org/officeDocument/2006/relationships/hyperlink" Target="https://www.healthpublications.gov.uk/ViewArticle.html?sp=Sprotectingyourchildagainstfluleafleturdu" TargetMode="External"/><Relationship Id="rId35" Type="http://schemas.openxmlformats.org/officeDocument/2006/relationships/image" Target="../media/image7.png"/><Relationship Id="rId8" Type="http://schemas.openxmlformats.org/officeDocument/2006/relationships/hyperlink" Target="https://www.healthpublications.gov.uk/ViewArticle.html?sp=Sprotectingyourchildagainstfluleafletchinesetraditionalcantonese" TargetMode="External"/></Relationships>
</file>

<file path=ppt/slides/_rels/slide14.xml.rels><?xml version="1.0" encoding="UTF-8" standalone="yes"?>
<Relationships xmlns="http://schemas.openxmlformats.org/package/2006/relationships"><Relationship Id="rId13" Type="http://schemas.openxmlformats.org/officeDocument/2006/relationships/hyperlink" Target="https://www.healthpublications.gov.uk/ViewArticle.html?sp=Sprotectyourselfagainstfluinformationforthoseinsecondaryschoolgujarati" TargetMode="External"/><Relationship Id="rId18" Type="http://schemas.openxmlformats.org/officeDocument/2006/relationships/hyperlink" Target="https://www.healthpublications.gov.uk/ViewArticle.html?sp=Sprotectyourselfagainstfluinformationforthoseinsecondaryschoolpanjabi" TargetMode="External"/><Relationship Id="rId26" Type="http://schemas.openxmlformats.org/officeDocument/2006/relationships/hyperlink" Target="https://www.healthpublications.gov.uk/ViewArticle.html?sp=Sprotectyourselfagainstfluinformationforthoseinsecondaryschoolspanish" TargetMode="External"/><Relationship Id="rId21" Type="http://schemas.openxmlformats.org/officeDocument/2006/relationships/hyperlink" Target="https://www.healthpublications.gov.uk/ViewArticle.html?sp=Sprotectyourselfagainstfluinformationforthoseinsecondaryschoolportuguese" TargetMode="External"/><Relationship Id="rId34" Type="http://schemas.openxmlformats.org/officeDocument/2006/relationships/hyperlink" Target="https://www.healthpublications.gov.uk/ViewArticle.html?sp=Sprotectyourselfagainstfluinformationforthoseinsecondaryschoolyoruba" TargetMode="External"/><Relationship Id="rId7" Type="http://schemas.openxmlformats.org/officeDocument/2006/relationships/hyperlink" Target="https://www.healthpublications.gov.uk/ViewArticle.html?sp=Sprotectyourselfagainstfluinformationforthoseinsecondaryschoolchinesesimplified" TargetMode="External"/><Relationship Id="rId12" Type="http://schemas.openxmlformats.org/officeDocument/2006/relationships/hyperlink" Target="https://www.healthpublications.gov.uk/ViewArticle.html?sp=Sprotectyourselfagainstfluinformationforthoseinsecondaryschoolgreek" TargetMode="External"/><Relationship Id="rId17" Type="http://schemas.openxmlformats.org/officeDocument/2006/relationships/hyperlink" Target="https://www.healthpublications.gov.uk/ViewArticle.html?sp=Sprotectyourselfagainstfluinformationforthoseinsecondaryschoollithuanian" TargetMode="External"/><Relationship Id="rId25" Type="http://schemas.openxmlformats.org/officeDocument/2006/relationships/hyperlink" Target="https://www.healthpublications.gov.uk/ViewArticle.html?sp=Sprotectyourselfagainstfluinformationforthoseinsecondaryschoolsomali" TargetMode="External"/><Relationship Id="rId33" Type="http://schemas.openxmlformats.org/officeDocument/2006/relationships/hyperlink" Target="https://www.healthpublications.gov.uk/ViewArticle.html?sp=Sprotectyourselfagainstfluinformationforthoseinsecondaryschoolyiddish" TargetMode="External"/><Relationship Id="rId2" Type="http://schemas.openxmlformats.org/officeDocument/2006/relationships/hyperlink" Target="https://assets.publishing.service.gov.uk/government/uploads/system/uploads/attachment_data/file/1167454/UKHSA-12388-protect-yourself-against-flu_information-for-those-in-secondary-school.pdf" TargetMode="External"/><Relationship Id="rId16" Type="http://schemas.openxmlformats.org/officeDocument/2006/relationships/hyperlink" Target="https://www.healthpublications.gov.uk/ViewArticle.html?sp=Sprotectyourselfagainstfluinformationforthoseinsecondaryschoollatvian" TargetMode="External"/><Relationship Id="rId20" Type="http://schemas.openxmlformats.org/officeDocument/2006/relationships/hyperlink" Target="https://www.healthpublications.gov.uk/ViewArticle.html?sp=Sprotectyourselfagainstfluinformationforthoseinsecondaryschoolpolish" TargetMode="External"/><Relationship Id="rId29" Type="http://schemas.openxmlformats.org/officeDocument/2006/relationships/hyperlink" Target="https://www.healthpublications.gov.uk/ViewArticle.html?sp=Sprotectyourselfagainstfluinformationforthoseinsecondaryschoolturkish" TargetMode="External"/><Relationship Id="rId1" Type="http://schemas.openxmlformats.org/officeDocument/2006/relationships/slideLayout" Target="../slideLayouts/slideLayout5.xml"/><Relationship Id="rId6" Type="http://schemas.openxmlformats.org/officeDocument/2006/relationships/hyperlink" Target="https://www.healthpublications.gov.uk/ViewArticle.html?sp=Sprotectyourselfagainstfluinformationforthoseinsecondaryschoolbulgarian" TargetMode="External"/><Relationship Id="rId11" Type="http://schemas.openxmlformats.org/officeDocument/2006/relationships/hyperlink" Target="https://www.healthpublications.gov.uk/ViewArticle.html?sp=Sprotectyourselfagainstfluinformationforthoseinsecondaryschoolfrench" TargetMode="External"/><Relationship Id="rId24" Type="http://schemas.openxmlformats.org/officeDocument/2006/relationships/hyperlink" Target="https://www.healthpublications.gov.uk/ViewArticle.html?sp=Sprotectyourselfagainstfluinformationforthoseinsecondaryschoolrussian" TargetMode="External"/><Relationship Id="rId32" Type="http://schemas.openxmlformats.org/officeDocument/2006/relationships/hyperlink" Target="https://www.healthpublications.gov.uk/ViewArticle.html?sp=Sprotectyourselfagainstfluinformationforthoseinsecondaryschoolurdu" TargetMode="External"/><Relationship Id="rId37" Type="http://schemas.openxmlformats.org/officeDocument/2006/relationships/image" Target="../media/image8.png"/><Relationship Id="rId5" Type="http://schemas.openxmlformats.org/officeDocument/2006/relationships/hyperlink" Target="https://www.healthpublications.gov.uk/ViewArticle.html?sp=Sprotectyourselfagainstfluinformationforthoseinsecondaryschoolbengali" TargetMode="External"/><Relationship Id="rId15" Type="http://schemas.openxmlformats.org/officeDocument/2006/relationships/hyperlink" Target="https://www.healthpublications.gov.uk/ViewArticle.html?sp=Sprotectyourselfagainstfluinformationforthoseinsecondaryschoolitalian" TargetMode="External"/><Relationship Id="rId23" Type="http://schemas.openxmlformats.org/officeDocument/2006/relationships/hyperlink" Target="https://www.healthpublications.gov.uk/ViewArticle.html?sp=Sprotectyourselfagainstfluinformationforthoseinsecondaryschoolromany" TargetMode="External"/><Relationship Id="rId28" Type="http://schemas.openxmlformats.org/officeDocument/2006/relationships/hyperlink" Target="https://www.healthpublications.gov.uk/ViewArticle.html?sp=Sprotectyourselfagainstfluinformationforthoseinsecondaryschooltigrinya" TargetMode="External"/><Relationship Id="rId36" Type="http://schemas.openxmlformats.org/officeDocument/2006/relationships/hyperlink" Target="https://www.healthpublications.gov.uk/ViewArticle.html?sp=Sprotectingyouagainstfluleafletaudio" TargetMode="External"/><Relationship Id="rId10" Type="http://schemas.openxmlformats.org/officeDocument/2006/relationships/hyperlink" Target="https://www.healthpublications.gov.uk/ViewArticle.html?sp=Sprotectyourselfagainstfluinformationforthoseinsecondaryschoolfarsi" TargetMode="External"/><Relationship Id="rId19" Type="http://schemas.openxmlformats.org/officeDocument/2006/relationships/hyperlink" Target="https://www.healthpublications.gov.uk/ViewArticle.html?sp=Sprotectyourselfagainstfluinformationforthoseinsecondaryschoolpashto" TargetMode="External"/><Relationship Id="rId31" Type="http://schemas.openxmlformats.org/officeDocument/2006/relationships/hyperlink" Target="https://www.healthpublications.gov.uk/ViewArticle.html?sp=Sprotectyourselfagainstfluinformationforthoseinsecondaryschoolukrainian" TargetMode="External"/><Relationship Id="rId4" Type="http://schemas.openxmlformats.org/officeDocument/2006/relationships/hyperlink" Target="https://www.healthpublications.gov.uk/ViewArticle.html?sp=Sprotectyourselfagainstfluinformationforthoseinsecondaryschoolarabic" TargetMode="External"/><Relationship Id="rId9" Type="http://schemas.openxmlformats.org/officeDocument/2006/relationships/hyperlink" Target="https://www.healthpublications.gov.uk/ViewArticle.html?sp=Sprotectyourselfagainstfluinformationforthoseinsecondaryschoolestonian" TargetMode="External"/><Relationship Id="rId14" Type="http://schemas.openxmlformats.org/officeDocument/2006/relationships/hyperlink" Target="https://www.healthpublications.gov.uk/ViewArticle.html?sp=Sprotectyourselfagainstfluinformationforthoseinsecondaryschoolhindi" TargetMode="External"/><Relationship Id="rId22" Type="http://schemas.openxmlformats.org/officeDocument/2006/relationships/hyperlink" Target="https://www.healthpublications.gov.uk/ViewArticle.html?sp=Sprotectyourselfagainstfluinformationforthoseinsecondaryschoolromanian" TargetMode="External"/><Relationship Id="rId27" Type="http://schemas.openxmlformats.org/officeDocument/2006/relationships/hyperlink" Target="https://www.healthpublications.gov.uk/ViewArticle.html?sp=Sprotectyourselfagainstfluinformationforthoseinsecondaryschooltagalog" TargetMode="External"/><Relationship Id="rId30" Type="http://schemas.openxmlformats.org/officeDocument/2006/relationships/hyperlink" Target="https://www.healthpublications.gov.uk/ViewArticle.html?sp=Sprotectyourselfagainstfluinformationforthoseinsecondaryschooltwi" TargetMode="External"/><Relationship Id="rId35" Type="http://schemas.openxmlformats.org/officeDocument/2006/relationships/hyperlink" Target="https://www.healthpublications.gov.uk/ViewArticle.html?sp=Sprotectingyouagainstfluleafletbraille" TargetMode="External"/><Relationship Id="rId8" Type="http://schemas.openxmlformats.org/officeDocument/2006/relationships/hyperlink" Target="https://www.healthpublications.gov.uk/ViewArticle.html?sp=Sprotectyourselfagainstfluinformationforthoseinsecondaryschoolchinesetraditionalcantonese" TargetMode="External"/><Relationship Id="rId3" Type="http://schemas.openxmlformats.org/officeDocument/2006/relationships/hyperlink" Target="https://www.healthpublications.gov.uk/ViewArticle.html?sp=Sprotectyourselfagainstfluinformationforthoseinsecondaryschoolalbanian"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healthpublications.gov.uk/ViewArticle.html?sp=Sflu5reasonstovaccinateyourchildposter011chinese" TargetMode="External"/><Relationship Id="rId13" Type="http://schemas.openxmlformats.org/officeDocument/2006/relationships/hyperlink" Target="https://www.healthpublications.gov.uk/ViewArticle.html?sp=Sflu5reasonstovaccinateyourchildposter011hindi" TargetMode="External"/><Relationship Id="rId18" Type="http://schemas.openxmlformats.org/officeDocument/2006/relationships/hyperlink" Target="https://www.healthpublications.gov.uk/ViewArticle.html?sp=Sflu5reasonstovaccinateyourchildposter011romanian" TargetMode="External"/><Relationship Id="rId26" Type="http://schemas.openxmlformats.org/officeDocument/2006/relationships/hyperlink" Target="https://www.healthpublications.gov.uk/ViewArticle.html?sp=Sflu5reasonstovaccinateyourchildposter011urdu" TargetMode="External"/><Relationship Id="rId3" Type="http://schemas.openxmlformats.org/officeDocument/2006/relationships/hyperlink" Target="https://www.healthpublications.gov.uk/ViewArticle.html?sp=Sflu5reasonstovaccinateyourchildposter011albanian" TargetMode="External"/><Relationship Id="rId21" Type="http://schemas.openxmlformats.org/officeDocument/2006/relationships/hyperlink" Target="https://www.healthpublications.gov.uk/ViewArticle.html?sp=Sflu5reasonstovaccinateyourchildposter011somali" TargetMode="External"/><Relationship Id="rId7" Type="http://schemas.openxmlformats.org/officeDocument/2006/relationships/hyperlink" Target="https://www.healthpublications.gov.uk/ViewArticle.html?sp=Sflu5reasonstovaccinateyourchildposterbulgarian" TargetMode="External"/><Relationship Id="rId12" Type="http://schemas.openxmlformats.org/officeDocument/2006/relationships/hyperlink" Target="https://www.healthpublications.gov.uk/ViewArticle.html?sp=Sflu5reasonstovaccinateyourchildposter011gujarati" TargetMode="External"/><Relationship Id="rId17" Type="http://schemas.openxmlformats.org/officeDocument/2006/relationships/hyperlink" Target="https://www.healthpublications.gov.uk/ViewArticle.html?sp=Sflu5reasonstovaccinateyourchildposter011polish" TargetMode="External"/><Relationship Id="rId25" Type="http://schemas.openxmlformats.org/officeDocument/2006/relationships/hyperlink" Target="https://www.healthpublications.gov.uk/ViewArticle.html?sp=Sflu5reasonstovaccinateyourchildposterukrainian" TargetMode="External"/><Relationship Id="rId2" Type="http://schemas.openxmlformats.org/officeDocument/2006/relationships/hyperlink" Target="https://www.healthpublications.gov.uk/ViewArticle.html?sp=Sflu5reasonstovaccinateyourchildposter011years" TargetMode="External"/><Relationship Id="rId16" Type="http://schemas.openxmlformats.org/officeDocument/2006/relationships/hyperlink" Target="https://www.healthpublications.gov.uk/ViewArticle.html?sp=Sflu5reasonstovaccinateyourchildposter011panjabi" TargetMode="External"/><Relationship Id="rId20" Type="http://schemas.openxmlformats.org/officeDocument/2006/relationships/hyperlink" Target="https://www.healthpublications.gov.uk/ViewArticle.html?sp=Sflu5reasonstovaccinateyourchildposter011russian" TargetMode="External"/><Relationship Id="rId1" Type="http://schemas.openxmlformats.org/officeDocument/2006/relationships/slideLayout" Target="../slideLayouts/slideLayout5.xml"/><Relationship Id="rId6" Type="http://schemas.openxmlformats.org/officeDocument/2006/relationships/hyperlink" Target="https://www.healthpublications.gov.uk/ViewArticle.html?sp=Sflu5reasonstovaccinateyourchildposterbrazilianpt" TargetMode="External"/><Relationship Id="rId11" Type="http://schemas.openxmlformats.org/officeDocument/2006/relationships/hyperlink" Target="https://www.healthpublications.gov.uk/ViewArticle.html?sp=Sflu5reasonstovaccinateyourchildposter011greek" TargetMode="External"/><Relationship Id="rId24" Type="http://schemas.openxmlformats.org/officeDocument/2006/relationships/hyperlink" Target="https://www.healthpublications.gov.uk/ViewArticle.html?sp=Sflu5reasonstovaccinateyourchildposter011twi" TargetMode="External"/><Relationship Id="rId5" Type="http://schemas.openxmlformats.org/officeDocument/2006/relationships/hyperlink" Target="https://www.healthpublications.gov.uk/ViewArticle.html?sp=Sflu5reasonstovaccinateyourchildposter011bengali" TargetMode="External"/><Relationship Id="rId15" Type="http://schemas.openxmlformats.org/officeDocument/2006/relationships/hyperlink" Target="https://www.healthpublications.gov.uk/ViewArticle.html?sp=Sflu5reasonstovaccinateyourchildposterlithuanian" TargetMode="External"/><Relationship Id="rId23" Type="http://schemas.openxmlformats.org/officeDocument/2006/relationships/hyperlink" Target="https://www.healthpublications.gov.uk/ViewArticle.html?sp=Sflu5reasonstovaccinateyourchildposter011turkish" TargetMode="External"/><Relationship Id="rId28" Type="http://schemas.openxmlformats.org/officeDocument/2006/relationships/image" Target="../media/image5.png"/><Relationship Id="rId10" Type="http://schemas.openxmlformats.org/officeDocument/2006/relationships/hyperlink" Target="https://www.healthpublications.gov.uk/ViewArticle.html?sp=Sflu5reasonstovaccinateyourchildposter011farsi" TargetMode="External"/><Relationship Id="rId19" Type="http://schemas.openxmlformats.org/officeDocument/2006/relationships/hyperlink" Target="https://www.healthpublications.gov.uk/ViewArticle.html?sp=Sflu5reasonstovaccinateyourchildposter011romany" TargetMode="External"/><Relationship Id="rId4" Type="http://schemas.openxmlformats.org/officeDocument/2006/relationships/hyperlink" Target="https://www.healthpublications.gov.uk/ViewArticle.html?sp=Sflu5reasonstovaccinateyourchildposter011arabic" TargetMode="External"/><Relationship Id="rId9" Type="http://schemas.openxmlformats.org/officeDocument/2006/relationships/hyperlink" Target="https://www.healthpublications.gov.uk/ViewArticle.html?sp=Sflu5reasonstovaccinateyourchildposter011estonian" TargetMode="External"/><Relationship Id="rId14" Type="http://schemas.openxmlformats.org/officeDocument/2006/relationships/hyperlink" Target="https://www.healthpublications.gov.uk/ViewArticle.html?sp=Sflu5reasonstovaccinateyourchildposter011latvian" TargetMode="External"/><Relationship Id="rId22" Type="http://schemas.openxmlformats.org/officeDocument/2006/relationships/hyperlink" Target="https://www.healthpublications.gov.uk/ViewArticle.html?sp=Sflu5reasonstovaccinateyourchildposter011spanish" TargetMode="External"/><Relationship Id="rId27" Type="http://schemas.openxmlformats.org/officeDocument/2006/relationships/hyperlink" Target="https://www.healthpublications.gov.uk/ViewArticle.html?sp=Sflu5reasonstovaccinateyourchildposter011yiddish"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healthpublications.gov.uk/ViewArticle.html?sp=Sflu5reasonstovaccinateyourchildposter1117chinese" TargetMode="External"/><Relationship Id="rId13" Type="http://schemas.openxmlformats.org/officeDocument/2006/relationships/hyperlink" Target="https://www.healthpublications.gov.uk/ViewArticle.html?sp=Sflu5reasonstovaccinateyourchildposter1117hindi" TargetMode="External"/><Relationship Id="rId18" Type="http://schemas.openxmlformats.org/officeDocument/2006/relationships/hyperlink" Target="https://www.healthpublications.gov.uk/ViewArticle.html?sp=Sflu5reasonstovaccinateyourchildposter11romanian" TargetMode="External"/><Relationship Id="rId26" Type="http://schemas.openxmlformats.org/officeDocument/2006/relationships/hyperlink" Target="https://www.healthpublications.gov.uk/ViewArticle.html?sp=Sflu5reasonstovaccinateyourchildposter1117urdu" TargetMode="External"/><Relationship Id="rId3" Type="http://schemas.openxmlformats.org/officeDocument/2006/relationships/hyperlink" Target="https://www.healthpublications.gov.uk/ViewArticle.html?sp=Sflu5reasonstovaccinateyourchildposter1117albanian" TargetMode="External"/><Relationship Id="rId21" Type="http://schemas.openxmlformats.org/officeDocument/2006/relationships/hyperlink" Target="https://www.healthpublications.gov.uk/ViewArticle.html?sp=Sflu5reasonstovaccinateyourchildposter1117somali" TargetMode="External"/><Relationship Id="rId7" Type="http://schemas.openxmlformats.org/officeDocument/2006/relationships/hyperlink" Target="https://www.healthpublications.gov.uk/ViewArticle.html?sp=Sflu5reasonstovaccinateyourchildposter11bulgarian" TargetMode="External"/><Relationship Id="rId12" Type="http://schemas.openxmlformats.org/officeDocument/2006/relationships/hyperlink" Target="https://www.healthpublications.gov.uk/ViewArticle.html?sp=Sflu5reasonstovaccinateyourchildposter11gujarati" TargetMode="External"/><Relationship Id="rId17" Type="http://schemas.openxmlformats.org/officeDocument/2006/relationships/hyperlink" Target="https://www.healthpublications.gov.uk/ViewArticle.html?sp=Sflu5reasonstovaccinateyourchildposter11polish" TargetMode="External"/><Relationship Id="rId25" Type="http://schemas.openxmlformats.org/officeDocument/2006/relationships/hyperlink" Target="https://www.healthpublications.gov.uk/ViewArticle.html?sp=Sflu5reasonstovaccinateyourchildposter11ukrainian" TargetMode="External"/><Relationship Id="rId2" Type="http://schemas.openxmlformats.org/officeDocument/2006/relationships/hyperlink" Target="https://www.healthpublications.gov.uk/ViewArticle.html?sp=Sflu5reasonstovaccinateyourchildposter1117years" TargetMode="External"/><Relationship Id="rId16" Type="http://schemas.openxmlformats.org/officeDocument/2006/relationships/hyperlink" Target="https://www.healthpublications.gov.uk/ViewArticle.html?sp=Sflu5reasonstovaccinateyourchildposter11panjabi" TargetMode="External"/><Relationship Id="rId20" Type="http://schemas.openxmlformats.org/officeDocument/2006/relationships/hyperlink" Target="https://www.healthpublications.gov.uk/ViewArticle.html?sp=Sflu5reasonstovaccinateyourchildposter1117russian" TargetMode="External"/><Relationship Id="rId1" Type="http://schemas.openxmlformats.org/officeDocument/2006/relationships/slideLayout" Target="../slideLayouts/slideLayout5.xml"/><Relationship Id="rId6" Type="http://schemas.openxmlformats.org/officeDocument/2006/relationships/hyperlink" Target="https://www.healthpublications.gov.uk/ViewArticle.html?sp=Sflu5reasonstovaccinateyourchildposterbrazilianpt-2061" TargetMode="External"/><Relationship Id="rId11" Type="http://schemas.openxmlformats.org/officeDocument/2006/relationships/hyperlink" Target="https://www.healthpublications.gov.uk/ViewArticle.html?sp=Sflu5reasonstovaccinateyourchildposter1117greek" TargetMode="External"/><Relationship Id="rId24" Type="http://schemas.openxmlformats.org/officeDocument/2006/relationships/hyperlink" Target="https://www.healthpublications.gov.uk/ViewArticle.html?sp=Sflu5reasonstovaccinateyourchildposter1117twi" TargetMode="External"/><Relationship Id="rId5" Type="http://schemas.openxmlformats.org/officeDocument/2006/relationships/hyperlink" Target="https://www.healthpublications.gov.uk/ViewArticle.html?sp=Sflu5reasonstovaccinateyourchildposter1117bengali" TargetMode="External"/><Relationship Id="rId15" Type="http://schemas.openxmlformats.org/officeDocument/2006/relationships/hyperlink" Target="https://www.healthpublications.gov.uk/ViewArticle.html?sp=Sflu5reasonstovaccinateyourchildposter11lithuanian" TargetMode="External"/><Relationship Id="rId23" Type="http://schemas.openxmlformats.org/officeDocument/2006/relationships/hyperlink" Target="https://www.healthpublications.gov.uk/ViewArticle.html?sp=Sflu5reasonstovaccinateyourchildposter1117turkish" TargetMode="External"/><Relationship Id="rId28" Type="http://schemas.openxmlformats.org/officeDocument/2006/relationships/image" Target="../media/image6.png"/><Relationship Id="rId10" Type="http://schemas.openxmlformats.org/officeDocument/2006/relationships/hyperlink" Target="https://www.healthpublications.gov.uk/ViewArticle.html?sp=Sflu5reasonstovaccinateyourchildposter1117farsi" TargetMode="External"/><Relationship Id="rId19" Type="http://schemas.openxmlformats.org/officeDocument/2006/relationships/hyperlink" Target="https://www.healthpublications.gov.uk/ViewArticle.html?sp=Sflu5reasonstovaccinateyourchildposter1117romany" TargetMode="External"/><Relationship Id="rId4" Type="http://schemas.openxmlformats.org/officeDocument/2006/relationships/hyperlink" Target="https://www.healthpublications.gov.uk/ViewArticle.html?sp=Sflu5reasonstovaccinateyourchildposter1117arabic" TargetMode="External"/><Relationship Id="rId9" Type="http://schemas.openxmlformats.org/officeDocument/2006/relationships/hyperlink" Target="https://www.healthpublications.gov.uk/ViewArticle.html?sp=Sflu5reasonstovaccinateyourchildposter11estonian" TargetMode="External"/><Relationship Id="rId14" Type="http://schemas.openxmlformats.org/officeDocument/2006/relationships/hyperlink" Target="https://www.healthpublications.gov.uk/ViewArticle.html?sp=Sflu5reasonstovaccinateyourchildposter1117latvian" TargetMode="External"/><Relationship Id="rId22" Type="http://schemas.openxmlformats.org/officeDocument/2006/relationships/hyperlink" Target="https://www.healthpublications.gov.uk/ViewArticle.html?sp=Sflu5reasonstovaccinateyourchildposter1117spanish" TargetMode="External"/><Relationship Id="rId27" Type="http://schemas.openxmlformats.org/officeDocument/2006/relationships/hyperlink" Target="https://www.healthpublications.gov.uk/ViewArticle.html?sp=Sflu5reasonstovaccinateyourchildposter1117yiddish"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youtube.com/shorts/GFI3_yKFFNg" TargetMode="External"/><Relationship Id="rId3" Type="http://schemas.openxmlformats.org/officeDocument/2006/relationships/image" Target="../media/image10.png"/><Relationship Id="rId7" Type="http://schemas.openxmlformats.org/officeDocument/2006/relationships/hyperlink" Target="https://youtu.be/tA-viJ9TYnc" TargetMode="External"/><Relationship Id="rId2" Type="http://schemas.openxmlformats.org/officeDocument/2006/relationships/image" Target="../media/image9.jpeg"/><Relationship Id="rId1" Type="http://schemas.openxmlformats.org/officeDocument/2006/relationships/slideLayout" Target="../slideLayouts/slideLayout5.xml"/><Relationship Id="rId6" Type="http://schemas.openxmlformats.org/officeDocument/2006/relationships/hyperlink" Target="https://youtube.com/shorts/FikMH27Q19c" TargetMode="External"/><Relationship Id="rId11" Type="http://schemas.openxmlformats.org/officeDocument/2006/relationships/hyperlink" Target="https://gbr01.safelinks.protection.outlook.com/?url=https%3A%2F%2Fwww.england.nhs.uk%2Fnorth-west%2Fkeeping-you-well%2Fnhs-vaccination-information%2Fflu-vaccination-information%2Finjectable-alternative-for-children%2F&amp;data=05%7C02%7Clindsey.harding%40nhs.net%7Ce69f578b8ea3486167d408ddff603dd6%7C37c354b285b047f5b22207b48d774ee3%7C0%7C0%7C638947511019869800%7CUnknown%7CTWFpbGZsb3d8eyJFbXB0eU1hcGkiOnRydWUsIlYiOiIwLjAuMDAwMCIsIlAiOiJXaW4zMiIsIkFOIjoiTWFpbCIsIldUIjoyfQ%3D%3D%7C0%7C%7C%7C&amp;sdata=DYUbekkGOq168sRvYcNseLP1EI6ZFzlJxory%2FVRRKcM%3D&amp;reserved=0" TargetMode="External"/><Relationship Id="rId5" Type="http://schemas.openxmlformats.org/officeDocument/2006/relationships/image" Target="../media/image12.png"/><Relationship Id="rId10" Type="http://schemas.openxmlformats.org/officeDocument/2006/relationships/hyperlink" Target="https://www.healthpublications.gov.uk/ViewArticle.html?sp=Sprotectyourselfagainstfluinformationforthoseinsecondaryschoolbsl" TargetMode="External"/><Relationship Id="rId4" Type="http://schemas.openxmlformats.org/officeDocument/2006/relationships/image" Target="../media/image11.png"/><Relationship Id="rId9" Type="http://schemas.openxmlformats.org/officeDocument/2006/relationships/hyperlink" Target="https://youtube.com/shorts/6nNKr2WAqd4"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blackcountry.icb.nhs.uk/documents-resources/campaigns-and-toolkits/autumn-winter-resources-20252026" TargetMode="Externa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8" Type="http://schemas.openxmlformats.org/officeDocument/2006/relationships/hyperlink" Target="https://www.nhs.uk/conditions/vaccinations/vaccination-appointment-tips-for-parents/" TargetMode="External"/><Relationship Id="rId3" Type="http://schemas.openxmlformats.org/officeDocument/2006/relationships/hyperlink" Target="https://blackcountry.icb.nhs.uk/your-health/health-advice/flu/flu-nasal-spray-children" TargetMode="External"/><Relationship Id="rId7" Type="http://schemas.openxmlformats.org/officeDocument/2006/relationships/hyperlink" Target="https://www.nhs.uk/conditions/vaccinations/child-flu-vaccine/?pp=1" TargetMode="External"/><Relationship Id="rId2" Type="http://schemas.openxmlformats.org/officeDocument/2006/relationships/hyperlink" Target="https://blackcountry.icb.nhs.uk/your-health/health-advice/flu" TargetMode="External"/><Relationship Id="rId1" Type="http://schemas.openxmlformats.org/officeDocument/2006/relationships/slideLayout" Target="../slideLayouts/slideLayout5.xml"/><Relationship Id="rId6" Type="http://schemas.openxmlformats.org/officeDocument/2006/relationships/hyperlink" Target="https://www.blackcountry0-18.nhs.uk/parentscarers/keeping-your-child-safe-and-healthy/flue-vaccine" TargetMode="External"/><Relationship Id="rId5" Type="http://schemas.openxmlformats.org/officeDocument/2006/relationships/hyperlink" Target="https://www.birminghamsolihull.icb.nhs.uk/health-information/vaccinations/flu-and-covid-19/school-children-flu-vaccinations" TargetMode="External"/><Relationship Id="rId4" Type="http://schemas.openxmlformats.org/officeDocument/2006/relationships/hyperlink" Target="https://www.birminghamsolihull.icb.nhs.uk/health-information/vaccinations/flu-and-covid-19" TargetMode="External"/><Relationship Id="rId9" Type="http://schemas.openxmlformats.org/officeDocument/2006/relationships/hyperlink" Target="https://www.nhs.uk/conditions/flu/"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mailto:communications.bsolicb@nhs.net" TargetMode="External"/><Relationship Id="rId2" Type="http://schemas.openxmlformats.org/officeDocument/2006/relationships/hyperlink" Target="mailto:comms.blackcountry@nhs.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5">
            <a:extLst>
              <a:ext uri="{FF2B5EF4-FFF2-40B4-BE49-F238E27FC236}">
                <a16:creationId xmlns:a16="http://schemas.microsoft.com/office/drawing/2014/main" id="{84F38665-020F-461F-27D6-3828F6888281}"/>
              </a:ext>
            </a:extLst>
          </p:cNvPr>
          <p:cNvSpPr txBox="1">
            <a:spLocks/>
          </p:cNvSpPr>
          <p:nvPr/>
        </p:nvSpPr>
        <p:spPr>
          <a:xfrm>
            <a:off x="369425" y="1610719"/>
            <a:ext cx="10687685" cy="2339230"/>
          </a:xfrm>
          <a:prstGeom prst="rect">
            <a:avLst/>
          </a:prstGeom>
        </p:spPr>
        <p:txBody>
          <a:bodyPr vert="horz" wrap="square" lIns="0" tIns="79375" rIns="0" bIns="0" rtlCol="0" anchor="t">
            <a:spAutoFit/>
          </a:bodyPr>
          <a:lstStyle>
            <a:lvl1pPr algn="l" defTabSz="914400" rtl="0" eaLnBrk="1" latinLnBrk="0" hangingPunct="1">
              <a:lnSpc>
                <a:spcPct val="90000"/>
              </a:lnSpc>
              <a:spcBef>
                <a:spcPct val="0"/>
              </a:spcBef>
              <a:buNone/>
              <a:defRPr sz="6000" b="1" kern="1200">
                <a:solidFill>
                  <a:schemeClr val="accent1"/>
                </a:solidFill>
                <a:latin typeface="Arial" panose="020B0604020202020204" pitchFamily="34" charset="0"/>
                <a:ea typeface="+mj-ea"/>
                <a:cs typeface="Arial" panose="020B0604020202020204" pitchFamily="34" charset="0"/>
              </a:defRPr>
            </a:lvl1pPr>
          </a:lstStyle>
          <a:p>
            <a:pPr marL="12700" marR="5080">
              <a:spcBef>
                <a:spcPts val="625"/>
              </a:spcBef>
            </a:pPr>
            <a:r>
              <a:rPr lang="en-GB" sz="3800" spc="-30" dirty="0"/>
              <a:t>Communications toolkit for primary and secondary school children </a:t>
            </a:r>
          </a:p>
          <a:p>
            <a:pPr marL="12700" marR="5080">
              <a:spcBef>
                <a:spcPts val="625"/>
              </a:spcBef>
            </a:pPr>
            <a:endParaRPr lang="en-GB" sz="3800" spc="-30" dirty="0"/>
          </a:p>
          <a:p>
            <a:pPr marL="12700" marR="5080">
              <a:spcBef>
                <a:spcPts val="625"/>
              </a:spcBef>
            </a:pPr>
            <a:r>
              <a:rPr lang="en-GB" sz="3800" spc="-30" dirty="0"/>
              <a:t>Flu vaccinations</a:t>
            </a:r>
            <a:endParaRPr lang="en-US" sz="1700" dirty="0">
              <a:solidFill>
                <a:schemeClr val="tx1"/>
              </a:solidFill>
            </a:endParaRPr>
          </a:p>
        </p:txBody>
      </p:sp>
    </p:spTree>
    <p:extLst>
      <p:ext uri="{BB962C8B-B14F-4D97-AF65-F5344CB8AC3E}">
        <p14:creationId xmlns:p14="http://schemas.microsoft.com/office/powerpoint/2010/main" val="3066380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714AC-E61F-41C4-BD99-C14F1B8E823A}"/>
              </a:ext>
            </a:extLst>
          </p:cNvPr>
          <p:cNvSpPr>
            <a:spLocks noGrp="1"/>
          </p:cNvSpPr>
          <p:nvPr>
            <p:ph type="title"/>
          </p:nvPr>
        </p:nvSpPr>
        <p:spPr>
          <a:xfrm>
            <a:off x="307131" y="1031399"/>
            <a:ext cx="10515600" cy="687933"/>
          </a:xfrm>
        </p:spPr>
        <p:txBody>
          <a:bodyPr/>
          <a:lstStyle/>
          <a:p>
            <a:r>
              <a:rPr lang="en-GB" sz="3200" dirty="0"/>
              <a:t>Flu Vaccinations</a:t>
            </a:r>
          </a:p>
        </p:txBody>
      </p:sp>
      <p:sp>
        <p:nvSpPr>
          <p:cNvPr id="3" name="Subtitle 2">
            <a:extLst>
              <a:ext uri="{FF2B5EF4-FFF2-40B4-BE49-F238E27FC236}">
                <a16:creationId xmlns:a16="http://schemas.microsoft.com/office/drawing/2014/main" id="{36C00680-8FA6-3E78-1F5C-612E13A812FE}"/>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4" name="object 7">
            <a:extLst>
              <a:ext uri="{FF2B5EF4-FFF2-40B4-BE49-F238E27FC236}">
                <a16:creationId xmlns:a16="http://schemas.microsoft.com/office/drawing/2014/main" id="{70EE7E20-3CDB-25BC-1A4D-2B489249DC85}"/>
              </a:ext>
            </a:extLst>
          </p:cNvPr>
          <p:cNvSpPr txBox="1"/>
          <p:nvPr/>
        </p:nvSpPr>
        <p:spPr>
          <a:xfrm>
            <a:off x="211087" y="1719332"/>
            <a:ext cx="11261700" cy="4887428"/>
          </a:xfrm>
          <a:prstGeom prst="rect">
            <a:avLst/>
          </a:prstGeom>
        </p:spPr>
        <p:txBody>
          <a:bodyPr vert="horz" wrap="square" lIns="0" tIns="12065" rIns="0" bIns="0" rtlCol="0" anchor="t">
            <a:spAutoFit/>
          </a:bodyPr>
          <a:lstStyle/>
          <a:p>
            <a:pPr marL="140335" indent="-6350" algn="just">
              <a:lnSpc>
                <a:spcPct val="95000"/>
              </a:lnSpc>
              <a:spcAft>
                <a:spcPts val="1285"/>
              </a:spcAft>
            </a:pPr>
            <a:r>
              <a:rPr lang="en-GB" dirty="0">
                <a:latin typeface="Arial"/>
                <a:cs typeface="Arial"/>
              </a:rPr>
              <a:t>This mini-campaign toolkit is available for primary and secondary schools to use and adapt to encourage the uptake of the flu vaccination for children from reception to year 11. </a:t>
            </a:r>
            <a:endParaRPr lang="en-GB" dirty="0">
              <a:solidFill>
                <a:srgbClr val="000000"/>
              </a:solidFill>
              <a:latin typeface="Arial"/>
              <a:cs typeface="Arial"/>
            </a:endParaRPr>
          </a:p>
          <a:p>
            <a:pPr marL="146685" indent="-6350">
              <a:lnSpc>
                <a:spcPct val="111000"/>
              </a:lnSpc>
              <a:spcAft>
                <a:spcPts val="740"/>
              </a:spcAft>
            </a:pPr>
            <a:r>
              <a:rPr lang="en-GB" dirty="0">
                <a:latin typeface="Arial"/>
                <a:cs typeface="Arial"/>
              </a:rPr>
              <a:t>On behalf of the NHS across Dudley, Sandwell, Walsall and Wolverhampton we would really appreciate your support to raise awareness with parents of the importance of their child or children getting the flu vaccine this year. </a:t>
            </a:r>
          </a:p>
          <a:p>
            <a:pPr marL="146685" indent="-6350">
              <a:lnSpc>
                <a:spcPct val="111000"/>
              </a:lnSpc>
              <a:spcAft>
                <a:spcPts val="740"/>
              </a:spcAft>
            </a:pPr>
            <a:r>
              <a:rPr lang="en-GB" dirty="0">
                <a:latin typeface="Arial"/>
                <a:cs typeface="Arial"/>
              </a:rPr>
              <a:t>There are links to posters and leaflets (in several languages including a British Sign Language video), which you can share with parents, and content that you can also use on your website, in parent newsletters, on your social media channels or in any other communication channels you have. </a:t>
            </a:r>
          </a:p>
          <a:p>
            <a:pPr marL="146685" indent="-6350">
              <a:lnSpc>
                <a:spcPct val="111000"/>
              </a:lnSpc>
              <a:spcAft>
                <a:spcPts val="740"/>
              </a:spcAft>
            </a:pPr>
            <a:r>
              <a:rPr lang="en-GB" dirty="0">
                <a:latin typeface="Arial"/>
                <a:cs typeface="Arial"/>
              </a:rPr>
              <a:t>As you may be aware, the nasal spray vaccine is free for children aged 2-3 years, those in primary and secondary schools up to year 11. It is also free for children and young people who have a medical condition from the age of six months.  </a:t>
            </a:r>
          </a:p>
          <a:p>
            <a:pPr marL="146685" indent="-6350">
              <a:lnSpc>
                <a:spcPct val="111000"/>
              </a:lnSpc>
              <a:spcAft>
                <a:spcPts val="740"/>
              </a:spcAft>
            </a:pPr>
            <a:r>
              <a:rPr lang="en-GB" dirty="0">
                <a:latin typeface="Arial"/>
                <a:cs typeface="Arial"/>
              </a:rPr>
              <a:t>There is more information online, go to </a:t>
            </a:r>
            <a:r>
              <a:rPr lang="en-GB" dirty="0">
                <a:latin typeface="Arial"/>
                <a:cs typeface="Arial"/>
                <a:hlinkClick r:id="rId2"/>
              </a:rPr>
              <a:t>Vaccinations - child flu vaccine - nhs.uk</a:t>
            </a:r>
            <a:r>
              <a:rPr lang="en-GB" dirty="0">
                <a:latin typeface="Arial"/>
                <a:cs typeface="Arial"/>
              </a:rPr>
              <a:t> </a:t>
            </a:r>
          </a:p>
          <a:p>
            <a:pPr marL="146685" indent="-6350">
              <a:lnSpc>
                <a:spcPct val="111000"/>
              </a:lnSpc>
              <a:spcAft>
                <a:spcPts val="740"/>
              </a:spcAft>
              <a:tabLst>
                <a:tab pos="668020" algn="l"/>
              </a:tabLst>
            </a:pPr>
            <a:r>
              <a:rPr lang="en-GB" dirty="0">
                <a:latin typeface="Arial"/>
                <a:cs typeface="Arial"/>
              </a:rPr>
              <a:t>Read more about flu vaccinations in school, go to </a:t>
            </a:r>
            <a:r>
              <a:rPr lang="en-GB" dirty="0">
                <a:latin typeface="Arial"/>
                <a:cs typeface="Arial"/>
                <a:hlinkClick r:id="rId3"/>
              </a:rPr>
              <a:t>Flu vaccination in schools - GOV.UK (www.gov.uk)</a:t>
            </a:r>
            <a:endParaRPr lang="en-GB" dirty="0">
              <a:latin typeface="Arial"/>
              <a:cs typeface="Arial"/>
            </a:endParaRPr>
          </a:p>
          <a:p>
            <a:pPr marL="12700">
              <a:spcBef>
                <a:spcPts val="95"/>
              </a:spcBef>
              <a:tabLst>
                <a:tab pos="668020" algn="l"/>
              </a:tabLst>
            </a:pPr>
            <a:endParaRPr lang="en-US" sz="2200" dirty="0">
              <a:latin typeface="Arial"/>
              <a:cs typeface="Arial"/>
            </a:endParaRPr>
          </a:p>
        </p:txBody>
      </p:sp>
    </p:spTree>
    <p:extLst>
      <p:ext uri="{BB962C8B-B14F-4D97-AF65-F5344CB8AC3E}">
        <p14:creationId xmlns:p14="http://schemas.microsoft.com/office/powerpoint/2010/main" val="3112589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5F595-BC8D-2A93-167A-FC39545BE6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D892E0-37B9-68EC-75F3-DFC396B5DFF9}"/>
              </a:ext>
            </a:extLst>
          </p:cNvPr>
          <p:cNvSpPr>
            <a:spLocks noGrp="1"/>
          </p:cNvSpPr>
          <p:nvPr>
            <p:ph type="title"/>
          </p:nvPr>
        </p:nvSpPr>
        <p:spPr>
          <a:xfrm>
            <a:off x="307131" y="1031399"/>
            <a:ext cx="10515600" cy="687933"/>
          </a:xfrm>
        </p:spPr>
        <p:txBody>
          <a:bodyPr/>
          <a:lstStyle/>
          <a:p>
            <a:r>
              <a:rPr lang="en-GB" sz="3200" dirty="0"/>
              <a:t>Case Studies</a:t>
            </a:r>
          </a:p>
        </p:txBody>
      </p:sp>
      <p:sp>
        <p:nvSpPr>
          <p:cNvPr id="3" name="Subtitle 2">
            <a:extLst>
              <a:ext uri="{FF2B5EF4-FFF2-40B4-BE49-F238E27FC236}">
                <a16:creationId xmlns:a16="http://schemas.microsoft.com/office/drawing/2014/main" id="{A529DEC7-1CBD-D020-51AD-82535D0173B3}"/>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5" name="object 7">
            <a:extLst>
              <a:ext uri="{FF2B5EF4-FFF2-40B4-BE49-F238E27FC236}">
                <a16:creationId xmlns:a16="http://schemas.microsoft.com/office/drawing/2014/main" id="{E02C21F7-774A-C611-B4C1-8B62B9F7ED68}"/>
              </a:ext>
            </a:extLst>
          </p:cNvPr>
          <p:cNvSpPr txBox="1"/>
          <p:nvPr/>
        </p:nvSpPr>
        <p:spPr>
          <a:xfrm>
            <a:off x="211087" y="1946828"/>
            <a:ext cx="11261700" cy="1683153"/>
          </a:xfrm>
          <a:prstGeom prst="rect">
            <a:avLst/>
          </a:prstGeom>
        </p:spPr>
        <p:txBody>
          <a:bodyPr vert="horz" wrap="square" lIns="0" tIns="12065" rIns="0" bIns="0" rtlCol="0" anchor="t">
            <a:spAutoFit/>
          </a:bodyPr>
          <a:lstStyle/>
          <a:p>
            <a:pPr marL="146685" indent="-6350">
              <a:lnSpc>
                <a:spcPct val="111000"/>
              </a:lnSpc>
              <a:spcAft>
                <a:spcPts val="740"/>
              </a:spcAft>
            </a:pPr>
            <a:r>
              <a:rPr lang="en-GB" dirty="0">
                <a:latin typeface="Arial"/>
                <a:cs typeface="Arial"/>
              </a:rPr>
              <a:t>We're always keen to share stories about children getting their flu vaccination and why it's important to help encourage uptake amongst other children. If you know of any families at your school that would be willing to feature as a case study on NHS websites and social media, please contact our communications team </a:t>
            </a:r>
            <a:r>
              <a:rPr lang="en-GB" dirty="0">
                <a:latin typeface="Arial"/>
                <a:cs typeface="Arial"/>
                <a:hlinkClick r:id="rId2"/>
              </a:rPr>
              <a:t>comms.blackcountry@nhs.net</a:t>
            </a:r>
            <a:r>
              <a:rPr lang="en-GB" dirty="0">
                <a:latin typeface="Arial"/>
                <a:cs typeface="Arial"/>
              </a:rPr>
              <a:t> </a:t>
            </a:r>
          </a:p>
          <a:p>
            <a:pPr marL="12700">
              <a:spcBef>
                <a:spcPts val="95"/>
              </a:spcBef>
              <a:tabLst>
                <a:tab pos="668020" algn="l"/>
              </a:tabLst>
            </a:pPr>
            <a:endParaRPr sz="2200" dirty="0">
              <a:latin typeface="Arial"/>
              <a:cs typeface="Arial"/>
            </a:endParaRPr>
          </a:p>
        </p:txBody>
      </p:sp>
    </p:spTree>
    <p:extLst>
      <p:ext uri="{BB962C8B-B14F-4D97-AF65-F5344CB8AC3E}">
        <p14:creationId xmlns:p14="http://schemas.microsoft.com/office/powerpoint/2010/main" val="749243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D6D3B-B813-4052-9DD8-B48DB63FB182}"/>
              </a:ext>
            </a:extLst>
          </p:cNvPr>
          <p:cNvSpPr>
            <a:spLocks noGrp="1"/>
          </p:cNvSpPr>
          <p:nvPr>
            <p:ph type="title"/>
          </p:nvPr>
        </p:nvSpPr>
        <p:spPr>
          <a:xfrm>
            <a:off x="629856" y="1846607"/>
            <a:ext cx="10515600" cy="1325563"/>
          </a:xfrm>
        </p:spPr>
        <p:txBody>
          <a:bodyPr/>
          <a:lstStyle/>
          <a:p>
            <a:r>
              <a:rPr lang="en-GB" dirty="0"/>
              <a:t>Content to use</a:t>
            </a:r>
          </a:p>
        </p:txBody>
      </p:sp>
    </p:spTree>
    <p:extLst>
      <p:ext uri="{BB962C8B-B14F-4D97-AF65-F5344CB8AC3E}">
        <p14:creationId xmlns:p14="http://schemas.microsoft.com/office/powerpoint/2010/main" val="424683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75F24-1C47-811A-BAA1-9C3B802D72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89A991-FE1F-7336-BDD5-93615CBD1422}"/>
              </a:ext>
            </a:extLst>
          </p:cNvPr>
          <p:cNvSpPr>
            <a:spLocks noGrp="1"/>
          </p:cNvSpPr>
          <p:nvPr>
            <p:ph type="title"/>
          </p:nvPr>
        </p:nvSpPr>
        <p:spPr>
          <a:xfrm>
            <a:off x="307131" y="1031399"/>
            <a:ext cx="10515600" cy="687933"/>
          </a:xfrm>
        </p:spPr>
        <p:txBody>
          <a:bodyPr/>
          <a:lstStyle/>
          <a:p>
            <a:r>
              <a:rPr lang="en-GB" sz="3200" dirty="0"/>
              <a:t>Case to use for parents</a:t>
            </a:r>
          </a:p>
        </p:txBody>
      </p:sp>
      <p:sp>
        <p:nvSpPr>
          <p:cNvPr id="3" name="Subtitle 2">
            <a:extLst>
              <a:ext uri="{FF2B5EF4-FFF2-40B4-BE49-F238E27FC236}">
                <a16:creationId xmlns:a16="http://schemas.microsoft.com/office/drawing/2014/main" id="{AED03AF2-E9E3-FCA1-51C1-C74601C70533}"/>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4" name="object 7">
            <a:extLst>
              <a:ext uri="{FF2B5EF4-FFF2-40B4-BE49-F238E27FC236}">
                <a16:creationId xmlns:a16="http://schemas.microsoft.com/office/drawing/2014/main" id="{CC545236-FE6C-788E-5DEA-3033AB8899A3}"/>
              </a:ext>
            </a:extLst>
          </p:cNvPr>
          <p:cNvSpPr txBox="1"/>
          <p:nvPr/>
        </p:nvSpPr>
        <p:spPr>
          <a:xfrm>
            <a:off x="211087" y="1842656"/>
            <a:ext cx="11261700" cy="4837543"/>
          </a:xfrm>
          <a:prstGeom prst="rect">
            <a:avLst/>
          </a:prstGeom>
        </p:spPr>
        <p:txBody>
          <a:bodyPr vert="horz" wrap="square" lIns="0" tIns="12065" rIns="0" bIns="0" rtlCol="0" anchor="t">
            <a:spAutoFit/>
          </a:bodyPr>
          <a:lstStyle/>
          <a:p>
            <a:pPr marL="146685" indent="-6350">
              <a:lnSpc>
                <a:spcPct val="111000"/>
              </a:lnSpc>
              <a:spcAft>
                <a:spcPts val="740"/>
              </a:spcAft>
            </a:pPr>
            <a:r>
              <a:rPr lang="en-GB" dirty="0">
                <a:latin typeface="Arial"/>
                <a:cs typeface="Arial"/>
              </a:rPr>
              <a:t>This winter you can protect your child and others from flu by making sure they get their flu vaccine. </a:t>
            </a:r>
            <a:endParaRPr lang="en-GB" dirty="0">
              <a:solidFill>
                <a:srgbClr val="000000"/>
              </a:solidFill>
              <a:latin typeface="Arial"/>
              <a:cs typeface="Arial"/>
            </a:endParaRPr>
          </a:p>
          <a:p>
            <a:pPr marL="146685" indent="-6350">
              <a:lnSpc>
                <a:spcPct val="111000"/>
              </a:lnSpc>
              <a:spcAft>
                <a:spcPts val="740"/>
              </a:spcAft>
            </a:pPr>
            <a:r>
              <a:rPr lang="en-GB" dirty="0">
                <a:latin typeface="Arial"/>
                <a:cs typeface="Arial"/>
              </a:rPr>
              <a:t>The nasal spray vaccine is free for children aged 2-3 years, those in primary and in secondary schools up to year 11. The vaccine is also free for children and young people who have a medical condition from the age of six months.</a:t>
            </a:r>
          </a:p>
          <a:p>
            <a:pPr marL="146685" indent="-6350">
              <a:lnSpc>
                <a:spcPct val="111000"/>
              </a:lnSpc>
              <a:spcAft>
                <a:spcPts val="740"/>
              </a:spcAft>
            </a:pPr>
            <a:r>
              <a:rPr lang="en-GB" dirty="0">
                <a:latin typeface="Arial"/>
                <a:cs typeface="Arial"/>
              </a:rPr>
              <a:t>Flu can be a very nasty illness in children, causing a range of symptoms including fever, dry cough, sore throat, aching joints, and extreme tiredness. The virus also spreads easily and children can pass it on to others. </a:t>
            </a:r>
          </a:p>
          <a:p>
            <a:pPr marL="146685" indent="-6350">
              <a:lnSpc>
                <a:spcPct val="111000"/>
              </a:lnSpc>
              <a:spcAft>
                <a:spcPts val="740"/>
              </a:spcAft>
            </a:pPr>
            <a:r>
              <a:rPr lang="en-GB" dirty="0">
                <a:latin typeface="Arial"/>
                <a:cs typeface="Arial"/>
              </a:rPr>
              <a:t>The flu vaccination for children is needle-free for those aged 2-17 years. The nasal spray is given as a single squirt up each nostril; it’s quick, painless and more effective in children than an injectable vaccine.</a:t>
            </a:r>
            <a:endParaRPr lang="en-US" dirty="0">
              <a:latin typeface="Arial"/>
              <a:cs typeface="Arial"/>
            </a:endParaRPr>
          </a:p>
          <a:p>
            <a:pPr marL="146685" indent="-6350">
              <a:lnSpc>
                <a:spcPct val="111000"/>
              </a:lnSpc>
              <a:spcAft>
                <a:spcPts val="740"/>
              </a:spcAft>
            </a:pPr>
            <a:r>
              <a:rPr lang="en-GB" dirty="0">
                <a:latin typeface="Arial"/>
                <a:cs typeface="Calibri"/>
              </a:rPr>
              <a:t>Parents and guardians need to submit their consent for their child or children to have the nasal spray flu vaccine at school. If a child is home-schooled or not in mainstream education, they will be invited by the local school-aged immunisation service.</a:t>
            </a:r>
            <a:endParaRPr lang="en-US" dirty="0">
              <a:latin typeface="Arial"/>
              <a:cs typeface="Calibri"/>
            </a:endParaRPr>
          </a:p>
          <a:p>
            <a:pPr marL="146685" indent="-6350">
              <a:lnSpc>
                <a:spcPct val="111000"/>
              </a:lnSpc>
              <a:spcAft>
                <a:spcPts val="740"/>
              </a:spcAft>
            </a:pPr>
            <a:endParaRPr lang="en-GB" dirty="0"/>
          </a:p>
          <a:p>
            <a:pPr marL="12700">
              <a:spcBef>
                <a:spcPts val="95"/>
              </a:spcBef>
              <a:tabLst>
                <a:tab pos="668020" algn="l"/>
              </a:tabLst>
            </a:pPr>
            <a:endParaRPr dirty="0"/>
          </a:p>
        </p:txBody>
      </p:sp>
    </p:spTree>
    <p:extLst>
      <p:ext uri="{BB962C8B-B14F-4D97-AF65-F5344CB8AC3E}">
        <p14:creationId xmlns:p14="http://schemas.microsoft.com/office/powerpoint/2010/main" val="3375220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A16C4-5B7A-0618-FF15-8E43921615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0C03F8-B8B9-8729-C50F-204A6EF46A45}"/>
              </a:ext>
            </a:extLst>
          </p:cNvPr>
          <p:cNvSpPr>
            <a:spLocks noGrp="1"/>
          </p:cNvSpPr>
          <p:nvPr>
            <p:ph type="title"/>
          </p:nvPr>
        </p:nvSpPr>
        <p:spPr>
          <a:xfrm>
            <a:off x="629856" y="1846607"/>
            <a:ext cx="10515600" cy="1325563"/>
          </a:xfrm>
        </p:spPr>
        <p:txBody>
          <a:bodyPr/>
          <a:lstStyle/>
          <a:p>
            <a:r>
              <a:rPr lang="en-GB" dirty="0"/>
              <a:t>Key messages</a:t>
            </a:r>
          </a:p>
        </p:txBody>
      </p:sp>
    </p:spTree>
    <p:extLst>
      <p:ext uri="{BB962C8B-B14F-4D97-AF65-F5344CB8AC3E}">
        <p14:creationId xmlns:p14="http://schemas.microsoft.com/office/powerpoint/2010/main" val="3173670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BDF3B-DB8D-1433-CD38-B9474C7C0F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42AA27-39CB-E6CF-CF74-2011CD8C3028}"/>
              </a:ext>
            </a:extLst>
          </p:cNvPr>
          <p:cNvSpPr>
            <a:spLocks noGrp="1"/>
          </p:cNvSpPr>
          <p:nvPr>
            <p:ph type="title"/>
          </p:nvPr>
        </p:nvSpPr>
        <p:spPr>
          <a:xfrm>
            <a:off x="307131" y="1031399"/>
            <a:ext cx="10515600" cy="687933"/>
          </a:xfrm>
        </p:spPr>
        <p:txBody>
          <a:bodyPr/>
          <a:lstStyle/>
          <a:p>
            <a:r>
              <a:rPr lang="en-GB" sz="3200" dirty="0"/>
              <a:t>Key messages for children's vaccines </a:t>
            </a:r>
          </a:p>
        </p:txBody>
      </p:sp>
      <p:sp>
        <p:nvSpPr>
          <p:cNvPr id="3" name="Subtitle 2">
            <a:extLst>
              <a:ext uri="{FF2B5EF4-FFF2-40B4-BE49-F238E27FC236}">
                <a16:creationId xmlns:a16="http://schemas.microsoft.com/office/drawing/2014/main" id="{275D3E2F-AAC7-A17B-533D-6206484526A8}"/>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5" name="object 3">
            <a:extLst>
              <a:ext uri="{FF2B5EF4-FFF2-40B4-BE49-F238E27FC236}">
                <a16:creationId xmlns:a16="http://schemas.microsoft.com/office/drawing/2014/main" id="{F19D5989-48F8-028E-A2FB-328A47B2BF5C}"/>
              </a:ext>
            </a:extLst>
          </p:cNvPr>
          <p:cNvSpPr txBox="1"/>
          <p:nvPr/>
        </p:nvSpPr>
        <p:spPr>
          <a:xfrm>
            <a:off x="307131" y="1808376"/>
            <a:ext cx="11241431" cy="3736279"/>
          </a:xfrm>
          <a:prstGeom prst="rect">
            <a:avLst/>
          </a:prstGeom>
        </p:spPr>
        <p:txBody>
          <a:bodyPr vert="horz" wrap="square" lIns="0" tIns="133985" rIns="0" bIns="0" rtlCol="0" anchor="t">
            <a:spAutoFit/>
          </a:bodyPr>
          <a:lstStyle/>
          <a:p>
            <a:pPr marL="285750" lvl="0" indent="-285750">
              <a:buFont typeface="Arial" panose="020B0604020202020204" pitchFamily="34" charset="0"/>
              <a:buChar char="•"/>
            </a:pPr>
            <a:r>
              <a:rPr lang="en-GB" dirty="0">
                <a:latin typeface="Arial"/>
                <a:cs typeface="Arial"/>
              </a:rPr>
              <a:t>Flu is an unpredictable virus that can kill thousands of people during a flu season. The flu vaccine is the best defence we have against it. Vaccination of children is based on the recommendation of the JCVI, the independent expert advisory group that advises government on vaccination.</a:t>
            </a:r>
            <a:endParaRPr lang="en-GB" dirty="0">
              <a:solidFill>
                <a:srgbClr val="000000"/>
              </a:solidFill>
              <a:latin typeface="Arial"/>
              <a:cs typeface="Arial"/>
            </a:endParaRPr>
          </a:p>
          <a:p>
            <a:pPr marL="285750" lvl="0" indent="-285750">
              <a:buFont typeface="Arial" panose="020B0604020202020204" pitchFamily="34" charset="0"/>
              <a:buChar char="•"/>
            </a:pPr>
            <a:endParaRPr lang="en-GB" dirty="0">
              <a:latin typeface="Arial"/>
              <a:cs typeface="Arial"/>
            </a:endParaRPr>
          </a:p>
          <a:p>
            <a:pPr marL="285750" lvl="0" indent="-285750">
              <a:buFont typeface="Arial" panose="020B0604020202020204" pitchFamily="34" charset="0"/>
              <a:buChar char="•"/>
            </a:pPr>
            <a:r>
              <a:rPr lang="en-GB" dirty="0">
                <a:latin typeface="Arial"/>
                <a:cs typeface="Arial"/>
              </a:rPr>
              <a:t>The benefits include protection against flu for the children who receive the vaccine and reduced transmission of flu in the community. This is because children play a key role in spreading flu, including to those who may be at higher risk from the complications from flu such as the elderly.</a:t>
            </a:r>
          </a:p>
          <a:p>
            <a:pPr marL="285750" lvl="0" indent="-285750">
              <a:buFont typeface="Arial" panose="020B0604020202020204" pitchFamily="34" charset="0"/>
              <a:buChar char="•"/>
            </a:pPr>
            <a:endParaRPr lang="en-GB" dirty="0">
              <a:latin typeface="Arial"/>
              <a:cs typeface="Arial"/>
            </a:endParaRPr>
          </a:p>
          <a:p>
            <a:pPr marL="285750" lvl="0" indent="-285750">
              <a:buFont typeface="Arial" panose="020B0604020202020204" pitchFamily="34" charset="0"/>
              <a:buChar char="•"/>
            </a:pPr>
            <a:r>
              <a:rPr lang="en-GB" dirty="0">
                <a:latin typeface="Arial"/>
                <a:cs typeface="Arial"/>
              </a:rPr>
              <a:t>Since the start of the programme, research has shown that vaccinating large numbers of children has reduced the circulation of flu in the community. Having the flu vaccination and staying well means children are able to continue going to nursery and school, socialising with their friends and participating in usual activity.</a:t>
            </a:r>
          </a:p>
          <a:p>
            <a:pPr marL="285750" indent="-285750" algn="l">
              <a:buFont typeface="Arial" panose="020B0604020202020204" pitchFamily="34" charset="0"/>
              <a:buChar char="•"/>
            </a:pPr>
            <a:endParaRPr lang="en-GB" dirty="0"/>
          </a:p>
        </p:txBody>
      </p:sp>
    </p:spTree>
    <p:extLst>
      <p:ext uri="{BB962C8B-B14F-4D97-AF65-F5344CB8AC3E}">
        <p14:creationId xmlns:p14="http://schemas.microsoft.com/office/powerpoint/2010/main" val="2754739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269C3-DF71-ED73-CD89-27C2F4344C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65751A-C5CF-4560-E6CF-895BF5E04ED4}"/>
              </a:ext>
            </a:extLst>
          </p:cNvPr>
          <p:cNvSpPr>
            <a:spLocks noGrp="1"/>
          </p:cNvSpPr>
          <p:nvPr>
            <p:ph type="title"/>
          </p:nvPr>
        </p:nvSpPr>
        <p:spPr>
          <a:xfrm>
            <a:off x="307131" y="1031399"/>
            <a:ext cx="10515600" cy="687933"/>
          </a:xfrm>
        </p:spPr>
        <p:txBody>
          <a:bodyPr/>
          <a:lstStyle/>
          <a:p>
            <a:r>
              <a:rPr lang="en-GB" sz="3200" dirty="0"/>
              <a:t>Key messages for parents</a:t>
            </a:r>
          </a:p>
        </p:txBody>
      </p:sp>
      <p:sp>
        <p:nvSpPr>
          <p:cNvPr id="3" name="Subtitle 2">
            <a:extLst>
              <a:ext uri="{FF2B5EF4-FFF2-40B4-BE49-F238E27FC236}">
                <a16:creationId xmlns:a16="http://schemas.microsoft.com/office/drawing/2014/main" id="{870B9A36-4A83-4170-0ED1-7EAEC17B176D}"/>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4" name="object 3">
            <a:extLst>
              <a:ext uri="{FF2B5EF4-FFF2-40B4-BE49-F238E27FC236}">
                <a16:creationId xmlns:a16="http://schemas.microsoft.com/office/drawing/2014/main" id="{41DFD44B-D448-2C6C-B76B-648382021AC4}"/>
              </a:ext>
            </a:extLst>
          </p:cNvPr>
          <p:cNvSpPr txBox="1"/>
          <p:nvPr/>
        </p:nvSpPr>
        <p:spPr>
          <a:xfrm>
            <a:off x="307131" y="1782545"/>
            <a:ext cx="11241431" cy="4044056"/>
          </a:xfrm>
          <a:prstGeom prst="rect">
            <a:avLst/>
          </a:prstGeom>
        </p:spPr>
        <p:txBody>
          <a:bodyPr vert="horz" wrap="square" lIns="0" tIns="133985" rIns="0" bIns="0" rtlCol="0" anchor="t">
            <a:spAutoFit/>
          </a:bodyPr>
          <a:lstStyle/>
          <a:p>
            <a:pPr marL="285750" lvl="0" indent="-285750">
              <a:spcAft>
                <a:spcPts val="600"/>
              </a:spcAft>
              <a:buFont typeface="Arial" panose="020B0604020202020204" pitchFamily="34" charset="0"/>
              <a:buChar char="•"/>
            </a:pPr>
            <a:r>
              <a:rPr lang="en-GB" sz="1600" dirty="0">
                <a:latin typeface="Arial"/>
                <a:cs typeface="Arial"/>
              </a:rPr>
              <a:t>The flu vaccine for children is a quick and painless nasal spray, not an injection. It’s their best protection and prevents the spread of the virus.</a:t>
            </a:r>
            <a:endParaRPr lang="en-GB" sz="1600" dirty="0">
              <a:solidFill>
                <a:srgbClr val="000000"/>
              </a:solidFill>
              <a:latin typeface="Arial"/>
              <a:cs typeface="Arial"/>
            </a:endParaRPr>
          </a:p>
          <a:p>
            <a:pPr marL="285750" lvl="0" indent="-285750">
              <a:spcAft>
                <a:spcPts val="600"/>
              </a:spcAft>
              <a:buFont typeface="Arial" panose="020B0604020202020204" pitchFamily="34" charset="0"/>
              <a:buChar char="•"/>
            </a:pPr>
            <a:r>
              <a:rPr lang="en-GB" sz="1600" dirty="0">
                <a:latin typeface="Arial"/>
                <a:cs typeface="Arial"/>
              </a:rPr>
              <a:t>Having the vaccine will help protect your child from what can be a very nasty illness in children. Children under the age of 5 years have the highest rate of hospital admissions due to flu.</a:t>
            </a:r>
          </a:p>
          <a:p>
            <a:pPr marL="285750" lvl="0" indent="-285750">
              <a:spcAft>
                <a:spcPts val="600"/>
              </a:spcAft>
              <a:buFont typeface="Arial" panose="020B0604020202020204" pitchFamily="34" charset="0"/>
              <a:buChar char="•"/>
            </a:pPr>
            <a:r>
              <a:rPr lang="en-GB" sz="1600" dirty="0">
                <a:latin typeface="Arial"/>
                <a:cs typeface="Arial"/>
              </a:rPr>
              <a:t>It will reduce the chance of others in your family, who could be at greater risk from flu, such as grandparents or those with long-term health conditions, getting flu from your child. </a:t>
            </a:r>
          </a:p>
          <a:p>
            <a:pPr marL="285750" lvl="0" indent="-285750">
              <a:spcAft>
                <a:spcPts val="600"/>
              </a:spcAft>
              <a:buFont typeface="Arial" panose="020B0604020202020204" pitchFamily="34" charset="0"/>
              <a:buChar char="•"/>
            </a:pPr>
            <a:r>
              <a:rPr lang="en-GB" sz="1600" dirty="0">
                <a:latin typeface="Arial"/>
                <a:cs typeface="Arial"/>
              </a:rPr>
              <a:t>It will help to reduce flu levels in the population in the winter when there may be pressure on the NHS with coronavirus (COVID-19) and other respiratory viruses in circulation.</a:t>
            </a:r>
          </a:p>
          <a:p>
            <a:pPr marL="285750" lvl="0" indent="-285750">
              <a:spcAft>
                <a:spcPts val="600"/>
              </a:spcAft>
              <a:buFont typeface="Arial" panose="020B0604020202020204" pitchFamily="34" charset="0"/>
              <a:buChar char="•"/>
            </a:pPr>
            <a:r>
              <a:rPr lang="en-GB" sz="1600" dirty="0">
                <a:latin typeface="Arial"/>
                <a:cs typeface="Arial"/>
              </a:rPr>
              <a:t>It is also important because many people at risk from flu are also vulnerable to the complications of coronavirus (COVID-19) and research shows that if you get both flu and COVID-19 at the same time you may be more seriously ill.</a:t>
            </a:r>
          </a:p>
          <a:p>
            <a:pPr marL="285750" lvl="0" indent="-285750">
              <a:spcAft>
                <a:spcPts val="600"/>
              </a:spcAft>
              <a:buFont typeface="Arial" panose="020B0604020202020204" pitchFamily="34" charset="0"/>
              <a:buChar char="•"/>
            </a:pPr>
            <a:r>
              <a:rPr lang="en-GB" sz="1600" dirty="0">
                <a:latin typeface="Arial"/>
                <a:cs typeface="Arial"/>
              </a:rPr>
              <a:t>It can help you avoid having to take time off work or other activities because you are ill or need to look after your sick child.</a:t>
            </a:r>
          </a:p>
          <a:p>
            <a:pPr marL="285750" indent="-285750">
              <a:spcAft>
                <a:spcPts val="600"/>
              </a:spcAft>
              <a:buFont typeface="Arial" panose="020B0604020202020204" pitchFamily="34" charset="0"/>
              <a:buChar char="•"/>
            </a:pPr>
            <a:r>
              <a:rPr lang="en-GB" sz="1600" dirty="0">
                <a:latin typeface="Arial"/>
                <a:cs typeface="Arial"/>
              </a:rPr>
              <a:t>Submit your consent for your child or children to have the nasal spray flu vaccine at school. If your child is home-schooled or not in mainstream education, they will be invited by the local school-aged immunisation service.</a:t>
            </a:r>
          </a:p>
        </p:txBody>
      </p:sp>
    </p:spTree>
    <p:extLst>
      <p:ext uri="{BB962C8B-B14F-4D97-AF65-F5344CB8AC3E}">
        <p14:creationId xmlns:p14="http://schemas.microsoft.com/office/powerpoint/2010/main" val="3141895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5B4AA-9A75-6F28-F313-70B9BBDA49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F7652B-E823-F6A8-3BBE-F738D7D8E28B}"/>
              </a:ext>
            </a:extLst>
          </p:cNvPr>
          <p:cNvSpPr>
            <a:spLocks noGrp="1"/>
          </p:cNvSpPr>
          <p:nvPr>
            <p:ph type="title"/>
          </p:nvPr>
        </p:nvSpPr>
        <p:spPr>
          <a:xfrm>
            <a:off x="307131" y="1031399"/>
            <a:ext cx="10515600" cy="687933"/>
          </a:xfrm>
        </p:spPr>
        <p:txBody>
          <a:bodyPr/>
          <a:lstStyle/>
          <a:p>
            <a:r>
              <a:rPr lang="en-GB" sz="3200" dirty="0"/>
              <a:t>Injectable alternative for children – flu vaccine</a:t>
            </a:r>
          </a:p>
        </p:txBody>
      </p:sp>
      <p:sp>
        <p:nvSpPr>
          <p:cNvPr id="3" name="Subtitle 2">
            <a:extLst>
              <a:ext uri="{FF2B5EF4-FFF2-40B4-BE49-F238E27FC236}">
                <a16:creationId xmlns:a16="http://schemas.microsoft.com/office/drawing/2014/main" id="{E83770FD-AEA0-675D-A32B-3F282A6B8D23}"/>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4" name="object 3">
            <a:extLst>
              <a:ext uri="{FF2B5EF4-FFF2-40B4-BE49-F238E27FC236}">
                <a16:creationId xmlns:a16="http://schemas.microsoft.com/office/drawing/2014/main" id="{F1391446-C74C-2FE2-14F0-887FDA5CCAE5}"/>
              </a:ext>
            </a:extLst>
          </p:cNvPr>
          <p:cNvSpPr txBox="1"/>
          <p:nvPr/>
        </p:nvSpPr>
        <p:spPr>
          <a:xfrm>
            <a:off x="307131" y="1782545"/>
            <a:ext cx="11241431" cy="3305392"/>
          </a:xfrm>
          <a:prstGeom prst="rect">
            <a:avLst/>
          </a:prstGeom>
        </p:spPr>
        <p:txBody>
          <a:bodyPr vert="horz" wrap="square" lIns="0" tIns="133985" rIns="0" bIns="0" rtlCol="0" anchor="t">
            <a:spAutoFit/>
          </a:bodyPr>
          <a:lstStyle/>
          <a:p>
            <a:pPr lvl="0">
              <a:spcAft>
                <a:spcPts val="600"/>
              </a:spcAft>
            </a:pPr>
            <a:r>
              <a:rPr lang="en-GB" sz="1600" dirty="0">
                <a:latin typeface="Arial"/>
                <a:cs typeface="Arial"/>
              </a:rPr>
              <a:t>The nasal flu vaccine is offered to children as it is more effective in the programme than the injected vaccine. This is because it is easier to administer and considered better at reducing the spread of flu to others, who may be more vulnerable to the complications of flu.</a:t>
            </a:r>
          </a:p>
          <a:p>
            <a:pPr lvl="0">
              <a:spcAft>
                <a:spcPts val="600"/>
              </a:spcAft>
            </a:pPr>
            <a:endParaRPr lang="en-GB" sz="1600" dirty="0">
              <a:latin typeface="Arial"/>
              <a:cs typeface="Arial"/>
            </a:endParaRPr>
          </a:p>
          <a:p>
            <a:pPr lvl="0">
              <a:spcAft>
                <a:spcPts val="600"/>
              </a:spcAft>
            </a:pPr>
            <a:r>
              <a:rPr lang="en-GB" sz="1600" dirty="0">
                <a:latin typeface="Arial"/>
                <a:cs typeface="Arial"/>
              </a:rPr>
              <a:t>However, if your child is at high risk from flu due to one or more medical conditions or treatments and can’t have the nasal flu vaccine they should have the flu vaccine by injection.</a:t>
            </a:r>
          </a:p>
          <a:p>
            <a:pPr lvl="0">
              <a:spcAft>
                <a:spcPts val="600"/>
              </a:spcAft>
            </a:pPr>
            <a:endParaRPr lang="en-GB" sz="1600" dirty="0">
              <a:latin typeface="Arial"/>
              <a:cs typeface="Arial"/>
            </a:endParaRPr>
          </a:p>
          <a:p>
            <a:pPr lvl="0">
              <a:spcAft>
                <a:spcPts val="600"/>
              </a:spcAft>
            </a:pPr>
            <a:r>
              <a:rPr lang="en-GB" sz="1600" dirty="0">
                <a:latin typeface="Arial"/>
                <a:cs typeface="Arial"/>
              </a:rPr>
              <a:t>For those who may not accept the use of porcine gelatine in medical products, an alternative injectable vaccine is available this year.</a:t>
            </a:r>
          </a:p>
          <a:p>
            <a:pPr lvl="0">
              <a:spcAft>
                <a:spcPts val="600"/>
              </a:spcAft>
            </a:pPr>
            <a:endParaRPr lang="en-GB" sz="1600" dirty="0">
              <a:latin typeface="Arial"/>
              <a:cs typeface="Arial"/>
            </a:endParaRPr>
          </a:p>
          <a:p>
            <a:pPr lvl="0">
              <a:spcAft>
                <a:spcPts val="600"/>
              </a:spcAft>
            </a:pPr>
            <a:r>
              <a:rPr lang="en-GB" sz="1600" dirty="0">
                <a:latin typeface="Arial"/>
                <a:cs typeface="Arial"/>
              </a:rPr>
              <a:t>You should discuss your options with your GP practice or School Nurse. </a:t>
            </a:r>
          </a:p>
        </p:txBody>
      </p:sp>
    </p:spTree>
    <p:extLst>
      <p:ext uri="{BB962C8B-B14F-4D97-AF65-F5344CB8AC3E}">
        <p14:creationId xmlns:p14="http://schemas.microsoft.com/office/powerpoint/2010/main" val="196644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48C2A-8BC6-1958-B580-BADA7FB58A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2721A-3383-1D83-1276-86FD818662C0}"/>
              </a:ext>
            </a:extLst>
          </p:cNvPr>
          <p:cNvSpPr>
            <a:spLocks noGrp="1"/>
          </p:cNvSpPr>
          <p:nvPr>
            <p:ph type="title"/>
          </p:nvPr>
        </p:nvSpPr>
        <p:spPr>
          <a:xfrm>
            <a:off x="629856" y="1846607"/>
            <a:ext cx="10515600" cy="1325563"/>
          </a:xfrm>
        </p:spPr>
        <p:txBody>
          <a:bodyPr/>
          <a:lstStyle/>
          <a:p>
            <a:r>
              <a:rPr lang="en-GB" dirty="0"/>
              <a:t>Resources</a:t>
            </a:r>
          </a:p>
        </p:txBody>
      </p:sp>
    </p:spTree>
    <p:extLst>
      <p:ext uri="{BB962C8B-B14F-4D97-AF65-F5344CB8AC3E}">
        <p14:creationId xmlns:p14="http://schemas.microsoft.com/office/powerpoint/2010/main" val="1189274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8FA81-3C2E-9D5F-1C97-ADCDC3A5BA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BDC8C9-E815-C1B1-D36A-4A569A73F670}"/>
              </a:ext>
            </a:extLst>
          </p:cNvPr>
          <p:cNvSpPr>
            <a:spLocks noGrp="1"/>
          </p:cNvSpPr>
          <p:nvPr>
            <p:ph type="title"/>
          </p:nvPr>
        </p:nvSpPr>
        <p:spPr>
          <a:xfrm>
            <a:off x="202959" y="892503"/>
            <a:ext cx="10515600" cy="687933"/>
          </a:xfrm>
        </p:spPr>
        <p:txBody>
          <a:bodyPr/>
          <a:lstStyle/>
          <a:p>
            <a:r>
              <a:rPr lang="en-GB" sz="2800" dirty="0"/>
              <a:t>Newsletter copy</a:t>
            </a:r>
          </a:p>
        </p:txBody>
      </p:sp>
      <p:sp>
        <p:nvSpPr>
          <p:cNvPr id="3" name="Subtitle 2">
            <a:extLst>
              <a:ext uri="{FF2B5EF4-FFF2-40B4-BE49-F238E27FC236}">
                <a16:creationId xmlns:a16="http://schemas.microsoft.com/office/drawing/2014/main" id="{DD07C3CC-1849-0C5B-9BB5-E08ED92B7D6C}"/>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5" name="object 3">
            <a:extLst>
              <a:ext uri="{FF2B5EF4-FFF2-40B4-BE49-F238E27FC236}">
                <a16:creationId xmlns:a16="http://schemas.microsoft.com/office/drawing/2014/main" id="{BB326CF7-D43C-6367-F4AF-E0AFA412230E}"/>
              </a:ext>
            </a:extLst>
          </p:cNvPr>
          <p:cNvSpPr txBox="1"/>
          <p:nvPr/>
        </p:nvSpPr>
        <p:spPr>
          <a:xfrm>
            <a:off x="307131" y="1719332"/>
            <a:ext cx="11490812" cy="4730141"/>
          </a:xfrm>
          <a:prstGeom prst="rect">
            <a:avLst/>
          </a:prstGeom>
        </p:spPr>
        <p:txBody>
          <a:bodyPr vert="horz" wrap="square" lIns="0" tIns="133985" rIns="0" bIns="0" rtlCol="0" anchor="t">
            <a:spAutoFit/>
          </a:bodyPr>
          <a:lstStyle/>
          <a:p>
            <a:pPr marL="146685" indent="-6350">
              <a:lnSpc>
                <a:spcPct val="111000"/>
              </a:lnSpc>
              <a:spcAft>
                <a:spcPts val="740"/>
              </a:spcAft>
            </a:pPr>
            <a:r>
              <a:rPr lang="en-GB" b="1" dirty="0">
                <a:latin typeface="Arial"/>
                <a:cs typeface="Arial"/>
              </a:rPr>
              <a:t>Protect your child against flu – five reasons for your child to have the flu vaccine</a:t>
            </a:r>
            <a:endParaRPr lang="en-GB" b="1" dirty="0">
              <a:solidFill>
                <a:srgbClr val="000000"/>
              </a:solidFill>
              <a:latin typeface="Arial"/>
              <a:cs typeface="Arial"/>
            </a:endParaRPr>
          </a:p>
          <a:p>
            <a:pPr marL="146685" indent="-6350">
              <a:lnSpc>
                <a:spcPct val="111000"/>
              </a:lnSpc>
              <a:spcAft>
                <a:spcPts val="740"/>
              </a:spcAft>
            </a:pPr>
            <a:r>
              <a:rPr lang="en-GB" dirty="0">
                <a:latin typeface="Arial"/>
                <a:cs typeface="Arial"/>
              </a:rPr>
              <a:t>1. Protect your child – the vaccine will help protect your child against flu and serious complications such as bronchitis and pneumonia.</a:t>
            </a:r>
          </a:p>
          <a:p>
            <a:pPr marL="146685" indent="-6350">
              <a:lnSpc>
                <a:spcPct val="111000"/>
              </a:lnSpc>
              <a:spcAft>
                <a:spcPts val="740"/>
              </a:spcAft>
            </a:pPr>
            <a:r>
              <a:rPr lang="en-GB" dirty="0">
                <a:latin typeface="Arial"/>
                <a:cs typeface="Arial"/>
              </a:rPr>
              <a:t>2. Protect you, your family and friends – vaccinating your child will help protect more vulnerable friends and family.</a:t>
            </a:r>
          </a:p>
          <a:p>
            <a:pPr marL="146685" indent="-6350">
              <a:lnSpc>
                <a:spcPct val="111000"/>
              </a:lnSpc>
              <a:spcAft>
                <a:spcPts val="740"/>
              </a:spcAft>
            </a:pPr>
            <a:r>
              <a:rPr lang="en-GB" dirty="0">
                <a:latin typeface="Arial"/>
                <a:cs typeface="Arial"/>
              </a:rPr>
              <a:t>3. No injection needed – the nasal spray is painless and easy to have.</a:t>
            </a:r>
          </a:p>
          <a:p>
            <a:pPr marL="146685" indent="-6350">
              <a:lnSpc>
                <a:spcPct val="111000"/>
              </a:lnSpc>
              <a:spcAft>
                <a:spcPts val="740"/>
              </a:spcAft>
            </a:pPr>
            <a:r>
              <a:rPr lang="en-GB" dirty="0">
                <a:latin typeface="Arial"/>
                <a:cs typeface="Arial"/>
              </a:rPr>
              <a:t>4. It’s better than having flu – the nasal spray helps protect against flu, has been given to millions of children worldwide and has an excellent safety record.</a:t>
            </a:r>
          </a:p>
          <a:p>
            <a:pPr marL="146685" indent="-6350">
              <a:lnSpc>
                <a:spcPct val="111000"/>
              </a:lnSpc>
              <a:spcAft>
                <a:spcPts val="740"/>
              </a:spcAft>
            </a:pPr>
            <a:r>
              <a:rPr lang="en-GB" dirty="0">
                <a:latin typeface="Arial"/>
                <a:cs typeface="Arial"/>
              </a:rPr>
              <a:t>5. Avoid costs –  if your child gets flu, you may have to take time off work or arrange alternative childcare.</a:t>
            </a:r>
          </a:p>
          <a:p>
            <a:pPr marL="146685" indent="-6350">
              <a:lnSpc>
                <a:spcPct val="111000"/>
              </a:lnSpc>
              <a:spcAft>
                <a:spcPts val="740"/>
              </a:spcAft>
            </a:pPr>
            <a:r>
              <a:rPr lang="en-GB" dirty="0">
                <a:latin typeface="Arial"/>
                <a:cs typeface="Arial"/>
              </a:rPr>
              <a:t>Please submit your consent for your child to have the nasal spray flu vaccine at school, or if they are home schooled, accept the invite from the local school-aged immunisation service to have the vaccine at a local community clinic.</a:t>
            </a:r>
          </a:p>
          <a:p>
            <a:pPr algn="l"/>
            <a:endParaRPr lang="en-GB" dirty="0"/>
          </a:p>
        </p:txBody>
      </p:sp>
    </p:spTree>
    <p:extLst>
      <p:ext uri="{BB962C8B-B14F-4D97-AF65-F5344CB8AC3E}">
        <p14:creationId xmlns:p14="http://schemas.microsoft.com/office/powerpoint/2010/main" val="2817132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49094-3101-2B16-A91B-CB7E89BB86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12ECC0-A532-EE97-E0E4-326511120FE2}"/>
              </a:ext>
            </a:extLst>
          </p:cNvPr>
          <p:cNvSpPr>
            <a:spLocks noGrp="1"/>
          </p:cNvSpPr>
          <p:nvPr>
            <p:ph type="title"/>
          </p:nvPr>
        </p:nvSpPr>
        <p:spPr>
          <a:xfrm>
            <a:off x="214534" y="920644"/>
            <a:ext cx="10515600" cy="687933"/>
          </a:xfrm>
        </p:spPr>
        <p:txBody>
          <a:bodyPr/>
          <a:lstStyle/>
          <a:p>
            <a:r>
              <a:rPr lang="en-GB" sz="3200" dirty="0"/>
              <a:t>Newsletter images</a:t>
            </a:r>
          </a:p>
        </p:txBody>
      </p:sp>
      <p:sp>
        <p:nvSpPr>
          <p:cNvPr id="3" name="Subtitle 2">
            <a:extLst>
              <a:ext uri="{FF2B5EF4-FFF2-40B4-BE49-F238E27FC236}">
                <a16:creationId xmlns:a16="http://schemas.microsoft.com/office/drawing/2014/main" id="{E2D1BEAC-9C5F-2DE9-9D58-C0C21730DDA5}"/>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pic>
        <p:nvPicPr>
          <p:cNvPr id="4" name="Picture 3" descr="Image of poster 'flu: 5 reasons to vaccinate your child'. Image of child holding hand up and 5 tips about the flu vaccine.">
            <a:extLst>
              <a:ext uri="{FF2B5EF4-FFF2-40B4-BE49-F238E27FC236}">
                <a16:creationId xmlns:a16="http://schemas.microsoft.com/office/drawing/2014/main" id="{653127AF-AEAB-CF6A-9F2D-A503AE0A15D9}"/>
              </a:ext>
            </a:extLst>
          </p:cNvPr>
          <p:cNvPicPr>
            <a:picLocks noChangeAspect="1"/>
          </p:cNvPicPr>
          <p:nvPr/>
        </p:nvPicPr>
        <p:blipFill rotWithShape="1">
          <a:blip r:embed="rId2">
            <a:extLst>
              <a:ext uri="{28A0092B-C50C-407E-A947-70E740481C1C}">
                <a14:useLocalDpi xmlns:a14="http://schemas.microsoft.com/office/drawing/2010/main" val="0"/>
              </a:ext>
            </a:extLst>
          </a:blip>
          <a:srcRect t="1664" b="16445"/>
          <a:stretch/>
        </p:blipFill>
        <p:spPr bwMode="auto">
          <a:xfrm>
            <a:off x="1369269" y="1833164"/>
            <a:ext cx="3634531" cy="4221834"/>
          </a:xfrm>
          <a:prstGeom prst="rect">
            <a:avLst/>
          </a:prstGeom>
          <a:ln>
            <a:noFill/>
          </a:ln>
          <a:effectLst>
            <a:glow rad="101600">
              <a:schemeClr val="accent1">
                <a:satMod val="175000"/>
                <a:alpha val="40000"/>
              </a:schemeClr>
            </a:glow>
          </a:effectLst>
          <a:extLst>
            <a:ext uri="{53640926-AAD7-44D8-BBD7-CCE9431645EC}">
              <a14:shadowObscured xmlns:a14="http://schemas.microsoft.com/office/drawing/2010/main"/>
            </a:ext>
          </a:extLst>
        </p:spPr>
      </p:pic>
      <p:pic>
        <p:nvPicPr>
          <p:cNvPr id="6" name="Picture 5" descr="A poster of a child holding her hand up.">
            <a:extLst>
              <a:ext uri="{FF2B5EF4-FFF2-40B4-BE49-F238E27FC236}">
                <a16:creationId xmlns:a16="http://schemas.microsoft.com/office/drawing/2014/main" id="{5964E460-7B27-AD45-88E9-67317CFF9CEF}"/>
              </a:ext>
            </a:extLst>
          </p:cNvPr>
          <p:cNvPicPr>
            <a:picLocks noChangeAspect="1"/>
          </p:cNvPicPr>
          <p:nvPr/>
        </p:nvPicPr>
        <p:blipFill rotWithShape="1">
          <a:blip r:embed="rId3"/>
          <a:srcRect b="16649"/>
          <a:stretch/>
        </p:blipFill>
        <p:spPr>
          <a:xfrm>
            <a:off x="6278846" y="1833164"/>
            <a:ext cx="3584367" cy="4221834"/>
          </a:xfrm>
          <a:prstGeom prst="rect">
            <a:avLst/>
          </a:prstGeom>
          <a:effectLst>
            <a:glow rad="101600">
              <a:schemeClr val="accent1">
                <a:satMod val="175000"/>
                <a:alpha val="40000"/>
              </a:schemeClr>
            </a:glow>
          </a:effectLst>
        </p:spPr>
      </p:pic>
    </p:spTree>
    <p:extLst>
      <p:ext uri="{BB962C8B-B14F-4D97-AF65-F5344CB8AC3E}">
        <p14:creationId xmlns:p14="http://schemas.microsoft.com/office/powerpoint/2010/main" val="3854739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a:extLst>
              <a:ext uri="{FF2B5EF4-FFF2-40B4-BE49-F238E27FC236}">
                <a16:creationId xmlns:a16="http://schemas.microsoft.com/office/drawing/2014/main" id="{532C080C-42AF-32E2-A599-3233437EBE41}"/>
              </a:ext>
            </a:extLst>
          </p:cNvPr>
          <p:cNvSpPr txBox="1"/>
          <p:nvPr/>
        </p:nvSpPr>
        <p:spPr>
          <a:xfrm>
            <a:off x="338484" y="1805153"/>
            <a:ext cx="8203633" cy="4214615"/>
          </a:xfrm>
          <a:prstGeom prst="rect">
            <a:avLst/>
          </a:prstGeom>
        </p:spPr>
        <p:txBody>
          <a:bodyPr vert="horz" wrap="square" lIns="0" tIns="13335" rIns="0" bIns="0" rtlCol="0" anchor="t">
            <a:spAutoFit/>
          </a:bodyPr>
          <a:lstStyle/>
          <a:p>
            <a:pPr marL="140335">
              <a:spcBef>
                <a:spcPts val="1000"/>
              </a:spcBef>
              <a:spcAft>
                <a:spcPts val="800"/>
              </a:spcAft>
            </a:pPr>
            <a:r>
              <a:rPr lang="en-GB" dirty="0">
                <a:latin typeface="Arial"/>
                <a:cs typeface="Arial"/>
                <a:hlinkClick r:id="rId2"/>
              </a:rPr>
              <a:t>Protecting your child against flu; Information for parents and carers (publishing.service.gov.uk) (English)</a:t>
            </a:r>
            <a:endParaRPr lang="en-GB" dirty="0">
              <a:latin typeface="Arial"/>
              <a:cs typeface="Arial"/>
            </a:endParaRPr>
          </a:p>
          <a:p>
            <a:pPr marL="140335">
              <a:spcBef>
                <a:spcPts val="1000"/>
              </a:spcBef>
              <a:spcAft>
                <a:spcPts val="800"/>
              </a:spcAft>
            </a:pPr>
            <a:r>
              <a:rPr lang="en-GB" dirty="0">
                <a:latin typeface="Arial"/>
                <a:cs typeface="Arial"/>
              </a:rPr>
              <a:t>The leaflet is also available in:</a:t>
            </a:r>
          </a:p>
          <a:p>
            <a:pPr marL="426085" indent="-285750">
              <a:spcBef>
                <a:spcPts val="1000"/>
              </a:spcBef>
              <a:spcAft>
                <a:spcPts val="800"/>
              </a:spcAft>
              <a:buFont typeface="Arial"/>
              <a:buChar char="•"/>
            </a:pPr>
            <a:r>
              <a:rPr lang="en-GB" dirty="0">
                <a:latin typeface="Arial"/>
                <a:cs typeface="Arial"/>
              </a:rPr>
              <a:t>Different languages: </a:t>
            </a:r>
            <a:r>
              <a:rPr lang="en-US" dirty="0">
                <a:latin typeface="Arial"/>
                <a:cs typeface="Arial"/>
                <a:hlinkClick r:id="rId3">
                  <a:extLst>
                    <a:ext uri="{A12FA001-AC4F-418D-AE19-62706E023703}">
                      <ahyp:hlinkClr xmlns:ahyp="http://schemas.microsoft.com/office/drawing/2018/hyperlinkcolor" val="tx"/>
                    </a:ext>
                  </a:extLst>
                </a:hlinkClick>
              </a:rPr>
              <a:t>Albanian</a:t>
            </a:r>
            <a:r>
              <a:rPr lang="en-US" dirty="0">
                <a:latin typeface="Arial"/>
                <a:cs typeface="Arial"/>
              </a:rPr>
              <a:t>, </a:t>
            </a:r>
            <a:r>
              <a:rPr lang="en-US" dirty="0">
                <a:latin typeface="Arial"/>
                <a:cs typeface="Arial"/>
                <a:hlinkClick r:id="rId4"/>
              </a:rPr>
              <a:t>Arabic</a:t>
            </a:r>
            <a:r>
              <a:rPr lang="en-US" dirty="0">
                <a:latin typeface="Arial"/>
                <a:cs typeface="Arial"/>
              </a:rPr>
              <a:t>, </a:t>
            </a:r>
            <a:r>
              <a:rPr lang="en-US" dirty="0">
                <a:latin typeface="Arial"/>
                <a:cs typeface="Arial"/>
                <a:hlinkClick r:id="rId5"/>
              </a:rPr>
              <a:t>Bengali</a:t>
            </a:r>
            <a:r>
              <a:rPr lang="en-US" dirty="0">
                <a:latin typeface="Arial"/>
                <a:cs typeface="Arial"/>
              </a:rPr>
              <a:t>, </a:t>
            </a:r>
            <a:r>
              <a:rPr lang="en-US" dirty="0">
                <a:latin typeface="Arial"/>
                <a:cs typeface="Arial"/>
                <a:hlinkClick r:id="rId6"/>
              </a:rPr>
              <a:t>Bulgarian</a:t>
            </a:r>
            <a:r>
              <a:rPr lang="en-US" dirty="0">
                <a:latin typeface="Arial"/>
                <a:cs typeface="Arial"/>
              </a:rPr>
              <a:t>, </a:t>
            </a:r>
            <a:r>
              <a:rPr lang="en-US" dirty="0">
                <a:latin typeface="Arial"/>
                <a:cs typeface="Arial"/>
                <a:hlinkClick r:id="rId7"/>
              </a:rPr>
              <a:t>Chinese (simplified)</a:t>
            </a:r>
            <a:r>
              <a:rPr lang="en-US" dirty="0">
                <a:latin typeface="Arial"/>
                <a:cs typeface="Arial"/>
              </a:rPr>
              <a:t>, </a:t>
            </a:r>
            <a:r>
              <a:rPr lang="en-US" dirty="0">
                <a:latin typeface="Arial"/>
                <a:cs typeface="Arial"/>
                <a:hlinkClick r:id="rId8"/>
              </a:rPr>
              <a:t>Chinese (traditional, Cantonese)</a:t>
            </a:r>
            <a:r>
              <a:rPr lang="en-US" dirty="0">
                <a:latin typeface="Arial"/>
                <a:cs typeface="Arial"/>
              </a:rPr>
              <a:t>, </a:t>
            </a:r>
            <a:r>
              <a:rPr lang="en-US" dirty="0">
                <a:latin typeface="Arial"/>
                <a:cs typeface="Arial"/>
                <a:hlinkClick r:id="rId9"/>
              </a:rPr>
              <a:t>Estonian</a:t>
            </a:r>
            <a:r>
              <a:rPr lang="en-US" dirty="0">
                <a:latin typeface="Arial"/>
                <a:cs typeface="Arial"/>
              </a:rPr>
              <a:t>, </a:t>
            </a:r>
            <a:r>
              <a:rPr lang="en-US" dirty="0">
                <a:latin typeface="Arial"/>
                <a:cs typeface="Arial"/>
                <a:hlinkClick r:id="rId10"/>
              </a:rPr>
              <a:t>Farsi</a:t>
            </a:r>
            <a:r>
              <a:rPr lang="en-US" dirty="0">
                <a:latin typeface="Arial"/>
                <a:cs typeface="Arial"/>
              </a:rPr>
              <a:t>, </a:t>
            </a:r>
            <a:r>
              <a:rPr lang="en-US" dirty="0">
                <a:latin typeface="Arial"/>
                <a:cs typeface="Arial"/>
                <a:hlinkClick r:id="rId11"/>
              </a:rPr>
              <a:t>French</a:t>
            </a:r>
            <a:r>
              <a:rPr lang="en-US" dirty="0">
                <a:latin typeface="Arial"/>
                <a:cs typeface="Arial"/>
              </a:rPr>
              <a:t>, </a:t>
            </a:r>
            <a:r>
              <a:rPr lang="en-US" dirty="0">
                <a:latin typeface="Arial"/>
                <a:cs typeface="Arial"/>
                <a:hlinkClick r:id="rId12"/>
              </a:rPr>
              <a:t>Greek</a:t>
            </a:r>
            <a:r>
              <a:rPr lang="en-US" dirty="0">
                <a:latin typeface="Arial"/>
                <a:cs typeface="Arial"/>
              </a:rPr>
              <a:t>, </a:t>
            </a:r>
            <a:r>
              <a:rPr lang="en-US" dirty="0">
                <a:latin typeface="Arial"/>
                <a:cs typeface="Arial"/>
                <a:hlinkClick r:id="rId13"/>
              </a:rPr>
              <a:t>Gujarati</a:t>
            </a:r>
            <a:r>
              <a:rPr lang="en-US" dirty="0">
                <a:latin typeface="Arial"/>
                <a:cs typeface="Arial"/>
              </a:rPr>
              <a:t>, </a:t>
            </a:r>
            <a:r>
              <a:rPr lang="en-US" dirty="0">
                <a:latin typeface="Arial"/>
                <a:cs typeface="Arial"/>
                <a:hlinkClick r:id="rId14"/>
              </a:rPr>
              <a:t>Hindi</a:t>
            </a:r>
            <a:r>
              <a:rPr lang="en-US" dirty="0">
                <a:latin typeface="Arial"/>
                <a:cs typeface="Arial"/>
              </a:rPr>
              <a:t>, </a:t>
            </a:r>
            <a:r>
              <a:rPr lang="en-US" dirty="0">
                <a:latin typeface="Arial"/>
                <a:cs typeface="Arial"/>
                <a:hlinkClick r:id="rId15"/>
              </a:rPr>
              <a:t>Latvian</a:t>
            </a:r>
            <a:r>
              <a:rPr lang="en-US" dirty="0">
                <a:latin typeface="Arial"/>
                <a:cs typeface="Arial"/>
              </a:rPr>
              <a:t>, </a:t>
            </a:r>
            <a:r>
              <a:rPr lang="en-US" dirty="0">
                <a:latin typeface="Arial"/>
                <a:cs typeface="Arial"/>
                <a:hlinkClick r:id="rId16"/>
              </a:rPr>
              <a:t>Lithuanian</a:t>
            </a:r>
            <a:r>
              <a:rPr lang="en-US" dirty="0">
                <a:latin typeface="Arial"/>
                <a:cs typeface="Arial"/>
              </a:rPr>
              <a:t>, </a:t>
            </a:r>
            <a:r>
              <a:rPr lang="en-US" dirty="0">
                <a:latin typeface="Arial"/>
                <a:cs typeface="Arial"/>
                <a:hlinkClick r:id="rId17"/>
              </a:rPr>
              <a:t>Panjabi</a:t>
            </a:r>
            <a:r>
              <a:rPr lang="en-US" dirty="0">
                <a:latin typeface="Arial"/>
                <a:cs typeface="Arial"/>
              </a:rPr>
              <a:t>, </a:t>
            </a:r>
            <a:r>
              <a:rPr lang="en-US" dirty="0">
                <a:latin typeface="Arial"/>
                <a:cs typeface="Arial"/>
                <a:hlinkClick r:id="rId18"/>
              </a:rPr>
              <a:t>Pashto</a:t>
            </a:r>
            <a:r>
              <a:rPr lang="en-US" dirty="0">
                <a:latin typeface="Arial"/>
                <a:cs typeface="Arial"/>
              </a:rPr>
              <a:t>, </a:t>
            </a:r>
            <a:r>
              <a:rPr lang="en-US" dirty="0">
                <a:latin typeface="Arial"/>
                <a:cs typeface="Arial"/>
                <a:hlinkClick r:id="rId19"/>
              </a:rPr>
              <a:t>Polish</a:t>
            </a:r>
            <a:r>
              <a:rPr lang="en-US" dirty="0">
                <a:latin typeface="Arial"/>
                <a:cs typeface="Arial"/>
              </a:rPr>
              <a:t>, </a:t>
            </a:r>
            <a:r>
              <a:rPr lang="en-US" dirty="0">
                <a:latin typeface="Arial"/>
                <a:cs typeface="Arial"/>
                <a:hlinkClick r:id="rId20"/>
              </a:rPr>
              <a:t>Portuguese</a:t>
            </a:r>
            <a:r>
              <a:rPr lang="en-US" dirty="0">
                <a:latin typeface="Arial"/>
                <a:cs typeface="Arial"/>
              </a:rPr>
              <a:t>, </a:t>
            </a:r>
            <a:r>
              <a:rPr lang="en-US" dirty="0">
                <a:latin typeface="Arial"/>
                <a:cs typeface="Arial"/>
                <a:hlinkClick r:id="rId21"/>
              </a:rPr>
              <a:t>Romanian</a:t>
            </a:r>
            <a:r>
              <a:rPr lang="en-US" dirty="0">
                <a:latin typeface="Arial"/>
                <a:cs typeface="Arial"/>
              </a:rPr>
              <a:t>, </a:t>
            </a:r>
            <a:r>
              <a:rPr lang="en-US" dirty="0">
                <a:latin typeface="Arial"/>
                <a:cs typeface="Arial"/>
                <a:hlinkClick r:id="rId22"/>
              </a:rPr>
              <a:t>Romany</a:t>
            </a:r>
            <a:r>
              <a:rPr lang="en-US" dirty="0">
                <a:latin typeface="Arial"/>
                <a:cs typeface="Arial"/>
              </a:rPr>
              <a:t>, </a:t>
            </a:r>
            <a:r>
              <a:rPr lang="en-US" dirty="0">
                <a:latin typeface="Arial"/>
                <a:cs typeface="Arial"/>
                <a:hlinkClick r:id="rId23"/>
              </a:rPr>
              <a:t>Russian</a:t>
            </a:r>
            <a:r>
              <a:rPr lang="en-US" dirty="0">
                <a:latin typeface="Arial"/>
                <a:cs typeface="Arial"/>
              </a:rPr>
              <a:t>, </a:t>
            </a:r>
            <a:r>
              <a:rPr lang="en-US" dirty="0">
                <a:latin typeface="Arial"/>
                <a:cs typeface="Arial"/>
                <a:hlinkClick r:id="rId24"/>
              </a:rPr>
              <a:t>Somali</a:t>
            </a:r>
            <a:r>
              <a:rPr lang="en-US" dirty="0">
                <a:latin typeface="Arial"/>
                <a:cs typeface="Arial"/>
              </a:rPr>
              <a:t>, </a:t>
            </a:r>
            <a:r>
              <a:rPr lang="en-US" dirty="0">
                <a:latin typeface="Arial"/>
                <a:cs typeface="Arial"/>
                <a:hlinkClick r:id="rId25"/>
              </a:rPr>
              <a:t>Spanish</a:t>
            </a:r>
            <a:r>
              <a:rPr lang="en-US" dirty="0">
                <a:latin typeface="Arial"/>
                <a:cs typeface="Arial"/>
              </a:rPr>
              <a:t>, </a:t>
            </a:r>
            <a:r>
              <a:rPr lang="en-US" dirty="0">
                <a:latin typeface="Arial"/>
                <a:cs typeface="Arial"/>
                <a:hlinkClick r:id="rId26"/>
              </a:rPr>
              <a:t>Tagalog</a:t>
            </a:r>
            <a:r>
              <a:rPr lang="en-US" dirty="0">
                <a:latin typeface="Arial"/>
                <a:cs typeface="Arial"/>
              </a:rPr>
              <a:t>, </a:t>
            </a:r>
            <a:r>
              <a:rPr lang="en-US" dirty="0">
                <a:latin typeface="Arial"/>
                <a:cs typeface="Arial"/>
                <a:hlinkClick r:id="rId27"/>
              </a:rPr>
              <a:t>Turkish</a:t>
            </a:r>
            <a:r>
              <a:rPr lang="en-US" dirty="0">
                <a:latin typeface="Arial"/>
                <a:cs typeface="Arial"/>
              </a:rPr>
              <a:t>, </a:t>
            </a:r>
            <a:r>
              <a:rPr lang="en-US" dirty="0">
                <a:latin typeface="Arial"/>
                <a:cs typeface="Arial"/>
                <a:hlinkClick r:id="rId28"/>
              </a:rPr>
              <a:t>Twi</a:t>
            </a:r>
            <a:r>
              <a:rPr lang="en-US" dirty="0">
                <a:latin typeface="Arial"/>
                <a:cs typeface="Arial"/>
              </a:rPr>
              <a:t>, </a:t>
            </a:r>
            <a:r>
              <a:rPr lang="en-US" dirty="0">
                <a:latin typeface="Arial"/>
                <a:cs typeface="Arial"/>
                <a:hlinkClick r:id="rId29"/>
              </a:rPr>
              <a:t>Ukrainian</a:t>
            </a:r>
            <a:r>
              <a:rPr lang="en-US" dirty="0">
                <a:latin typeface="Arial"/>
                <a:cs typeface="Arial"/>
              </a:rPr>
              <a:t>, </a:t>
            </a:r>
            <a:r>
              <a:rPr lang="en-US" dirty="0">
                <a:latin typeface="Arial"/>
                <a:cs typeface="Arial"/>
                <a:hlinkClick r:id="rId30"/>
              </a:rPr>
              <a:t>Urdu</a:t>
            </a:r>
            <a:r>
              <a:rPr lang="en-US" dirty="0">
                <a:latin typeface="Arial"/>
                <a:cs typeface="Arial"/>
              </a:rPr>
              <a:t> and </a:t>
            </a:r>
            <a:r>
              <a:rPr lang="en-US" dirty="0">
                <a:latin typeface="Arial"/>
                <a:cs typeface="Arial"/>
                <a:hlinkClick r:id="rId31"/>
              </a:rPr>
              <a:t>Yiddish</a:t>
            </a:r>
            <a:r>
              <a:rPr lang="en-US" dirty="0">
                <a:latin typeface="Arial"/>
                <a:cs typeface="Arial"/>
              </a:rPr>
              <a:t>.</a:t>
            </a:r>
            <a:endParaRPr lang="en-GB" dirty="0">
              <a:latin typeface="Arial"/>
              <a:cs typeface="Arial"/>
            </a:endParaRPr>
          </a:p>
          <a:p>
            <a:pPr marL="426085" indent="-285750">
              <a:spcBef>
                <a:spcPts val="1000"/>
              </a:spcBef>
              <a:spcAft>
                <a:spcPts val="800"/>
              </a:spcAft>
              <a:buFont typeface="Arial"/>
              <a:buChar char="•"/>
            </a:pPr>
            <a:r>
              <a:rPr lang="en-US" dirty="0">
                <a:latin typeface="Arial"/>
                <a:cs typeface="Arial"/>
              </a:rPr>
              <a:t>An </a:t>
            </a:r>
            <a:r>
              <a:rPr lang="en-US" dirty="0">
                <a:latin typeface="Arial"/>
                <a:cs typeface="Arial"/>
                <a:hlinkClick r:id="rId32"/>
              </a:rPr>
              <a:t>English large print</a:t>
            </a:r>
            <a:r>
              <a:rPr lang="en-US" dirty="0">
                <a:latin typeface="Arial"/>
                <a:cs typeface="Arial"/>
              </a:rPr>
              <a:t> version is available to order.</a:t>
            </a:r>
            <a:endParaRPr lang="en-GB" dirty="0">
              <a:latin typeface="Arial"/>
              <a:cs typeface="Arial"/>
            </a:endParaRPr>
          </a:p>
          <a:p>
            <a:pPr marL="426085" indent="-285750">
              <a:spcBef>
                <a:spcPts val="1000"/>
              </a:spcBef>
              <a:spcAft>
                <a:spcPts val="800"/>
              </a:spcAft>
              <a:buFont typeface="Arial"/>
              <a:buChar char="•"/>
            </a:pPr>
            <a:r>
              <a:rPr lang="en-US" dirty="0">
                <a:latin typeface="Arial"/>
                <a:cs typeface="Arial"/>
              </a:rPr>
              <a:t>A </a:t>
            </a:r>
            <a:r>
              <a:rPr lang="en-US" dirty="0">
                <a:latin typeface="Arial"/>
                <a:cs typeface="Arial"/>
                <a:hlinkClick r:id="rId33"/>
              </a:rPr>
              <a:t>Braille version</a:t>
            </a:r>
            <a:r>
              <a:rPr lang="en-US" dirty="0">
                <a:latin typeface="Arial"/>
                <a:cs typeface="Arial"/>
              </a:rPr>
              <a:t> of this leaflet is available to order.</a:t>
            </a:r>
            <a:endParaRPr lang="en-GB" dirty="0">
              <a:latin typeface="Arial"/>
              <a:cs typeface="Arial"/>
            </a:endParaRPr>
          </a:p>
          <a:p>
            <a:pPr marL="426085" indent="-285750">
              <a:spcBef>
                <a:spcPts val="1000"/>
              </a:spcBef>
              <a:spcAft>
                <a:spcPts val="800"/>
              </a:spcAft>
              <a:buFont typeface="Arial"/>
              <a:buChar char="•"/>
            </a:pPr>
            <a:r>
              <a:rPr lang="en-US" dirty="0">
                <a:latin typeface="Arial"/>
                <a:cs typeface="Arial"/>
              </a:rPr>
              <a:t>An </a:t>
            </a:r>
            <a:r>
              <a:rPr lang="en-US" dirty="0">
                <a:latin typeface="Arial"/>
                <a:cs typeface="Arial"/>
                <a:hlinkClick r:id="rId34"/>
              </a:rPr>
              <a:t>audio version</a:t>
            </a:r>
            <a:r>
              <a:rPr lang="en-US" dirty="0">
                <a:latin typeface="Arial"/>
                <a:cs typeface="Arial"/>
              </a:rPr>
              <a:t> is available to download.</a:t>
            </a:r>
            <a:endParaRPr lang="en-GB" dirty="0">
              <a:latin typeface="Arial"/>
              <a:cs typeface="Arial"/>
            </a:endParaRPr>
          </a:p>
        </p:txBody>
      </p:sp>
      <p:sp>
        <p:nvSpPr>
          <p:cNvPr id="4" name="Title 1">
            <a:extLst>
              <a:ext uri="{FF2B5EF4-FFF2-40B4-BE49-F238E27FC236}">
                <a16:creationId xmlns:a16="http://schemas.microsoft.com/office/drawing/2014/main" id="{0992E280-6541-BE75-379D-265DB2D03E26}"/>
              </a:ext>
            </a:extLst>
          </p:cNvPr>
          <p:cNvSpPr txBox="1">
            <a:spLocks/>
          </p:cNvSpPr>
          <p:nvPr/>
        </p:nvSpPr>
        <p:spPr>
          <a:xfrm>
            <a:off x="307131" y="1031399"/>
            <a:ext cx="10515600" cy="687933"/>
          </a:xfrm>
          <a:prstGeom prst="rect">
            <a:avLst/>
          </a:prstGeom>
        </p:spPr>
        <p:txBody>
          <a:bodyPr/>
          <a:lstStyle>
            <a:lvl1pPr algn="l" defTabSz="914400" rtl="0" eaLnBrk="1" latinLnBrk="0" hangingPunct="1">
              <a:lnSpc>
                <a:spcPct val="90000"/>
              </a:lnSpc>
              <a:spcBef>
                <a:spcPct val="0"/>
              </a:spcBef>
              <a:buNone/>
              <a:defRPr sz="4800" b="1" kern="1200">
                <a:solidFill>
                  <a:schemeClr val="accent1"/>
                </a:solidFill>
                <a:latin typeface="Arial" panose="020B0604020202020204" pitchFamily="34" charset="0"/>
                <a:ea typeface="+mj-ea"/>
                <a:cs typeface="Arial" panose="020B0604020202020204" pitchFamily="34" charset="0"/>
              </a:defRPr>
            </a:lvl1pPr>
          </a:lstStyle>
          <a:p>
            <a:r>
              <a:rPr lang="en-GB" sz="3200" dirty="0"/>
              <a:t>Leaflet: Information for parents and carers</a:t>
            </a:r>
          </a:p>
        </p:txBody>
      </p:sp>
      <p:pic>
        <p:nvPicPr>
          <p:cNvPr id="5" name="Picture 4" descr="Protecting your child against flu leaflet front cover.">
            <a:extLst>
              <a:ext uri="{FF2B5EF4-FFF2-40B4-BE49-F238E27FC236}">
                <a16:creationId xmlns:a16="http://schemas.microsoft.com/office/drawing/2014/main" id="{8306BD03-0079-1AD3-1E68-C9E54C29647E}"/>
              </a:ext>
            </a:extLst>
          </p:cNvPr>
          <p:cNvPicPr>
            <a:picLocks noChangeAspect="1"/>
          </p:cNvPicPr>
          <p:nvPr/>
        </p:nvPicPr>
        <p:blipFill rotWithShape="1">
          <a:blip r:embed="rId35"/>
          <a:srcRect l="19550" t="12221" r="70910" b="16662"/>
          <a:stretch/>
        </p:blipFill>
        <p:spPr>
          <a:xfrm>
            <a:off x="9225820" y="1423685"/>
            <a:ext cx="2221482" cy="4657089"/>
          </a:xfrm>
          <a:prstGeom prst="rect">
            <a:avLst/>
          </a:prstGeom>
          <a:effectLst>
            <a:glow rad="101600">
              <a:schemeClr val="accent1">
                <a:satMod val="175000"/>
                <a:alpha val="40000"/>
              </a:schemeClr>
            </a:glow>
          </a:effectLst>
        </p:spPr>
      </p:pic>
    </p:spTree>
    <p:extLst>
      <p:ext uri="{BB962C8B-B14F-4D97-AF65-F5344CB8AC3E}">
        <p14:creationId xmlns:p14="http://schemas.microsoft.com/office/powerpoint/2010/main" val="4093818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135A7-7D0B-19F4-8E57-E699C0E1CEB2}"/>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A602204B-597D-0812-0DCE-0C3A900B389F}"/>
              </a:ext>
            </a:extLst>
          </p:cNvPr>
          <p:cNvSpPr txBox="1">
            <a:spLocks/>
          </p:cNvSpPr>
          <p:nvPr/>
        </p:nvSpPr>
        <p:spPr>
          <a:xfrm>
            <a:off x="307131" y="1031399"/>
            <a:ext cx="10515600" cy="687933"/>
          </a:xfrm>
          <a:prstGeom prst="rect">
            <a:avLst/>
          </a:prstGeom>
        </p:spPr>
        <p:txBody>
          <a:bodyPr/>
          <a:lstStyle>
            <a:lvl1pPr algn="l" defTabSz="914400" rtl="0" eaLnBrk="1" latinLnBrk="0" hangingPunct="1">
              <a:lnSpc>
                <a:spcPct val="90000"/>
              </a:lnSpc>
              <a:spcBef>
                <a:spcPct val="0"/>
              </a:spcBef>
              <a:buNone/>
              <a:defRPr sz="4800" b="1" kern="1200">
                <a:solidFill>
                  <a:schemeClr val="accent1"/>
                </a:solidFill>
                <a:latin typeface="Arial" panose="020B0604020202020204" pitchFamily="34" charset="0"/>
                <a:ea typeface="+mj-ea"/>
                <a:cs typeface="Arial" panose="020B0604020202020204" pitchFamily="34" charset="0"/>
              </a:defRPr>
            </a:lvl1pPr>
          </a:lstStyle>
          <a:p>
            <a:r>
              <a:rPr lang="en-GB" sz="2800" dirty="0"/>
              <a:t>Leaflet: Protect yourself against flu (Secondary schools)</a:t>
            </a:r>
          </a:p>
        </p:txBody>
      </p:sp>
      <p:sp>
        <p:nvSpPr>
          <p:cNvPr id="2" name="object 3">
            <a:extLst>
              <a:ext uri="{FF2B5EF4-FFF2-40B4-BE49-F238E27FC236}">
                <a16:creationId xmlns:a16="http://schemas.microsoft.com/office/drawing/2014/main" id="{A7F2C576-B681-BAB3-5ECF-8182E07AEDC9}"/>
              </a:ext>
            </a:extLst>
          </p:cNvPr>
          <p:cNvSpPr txBox="1"/>
          <p:nvPr/>
        </p:nvSpPr>
        <p:spPr>
          <a:xfrm>
            <a:off x="307131" y="1828302"/>
            <a:ext cx="8267293" cy="4491614"/>
          </a:xfrm>
          <a:prstGeom prst="rect">
            <a:avLst/>
          </a:prstGeom>
        </p:spPr>
        <p:txBody>
          <a:bodyPr vert="horz" wrap="square" lIns="0" tIns="13335" rIns="0" bIns="0" rtlCol="0" anchor="t">
            <a:spAutoFit/>
          </a:bodyPr>
          <a:lstStyle/>
          <a:p>
            <a:pPr marL="140335">
              <a:spcBef>
                <a:spcPts val="1000"/>
              </a:spcBef>
              <a:spcAft>
                <a:spcPts val="800"/>
              </a:spcAft>
            </a:pPr>
            <a:r>
              <a:rPr lang="en-GB" dirty="0">
                <a:latin typeface="Arial"/>
                <a:cs typeface="Arial"/>
                <a:hlinkClick r:id="rId2"/>
              </a:rPr>
              <a:t>Protect yourself against flu; Information for those in secondary school (publishing.service.gov.uk) (English)</a:t>
            </a:r>
            <a:endParaRPr lang="en-GB" dirty="0">
              <a:latin typeface="Arial"/>
              <a:cs typeface="Arial"/>
            </a:endParaRPr>
          </a:p>
          <a:p>
            <a:pPr marL="140335">
              <a:spcBef>
                <a:spcPts val="1000"/>
              </a:spcBef>
              <a:spcAft>
                <a:spcPts val="800"/>
              </a:spcAft>
            </a:pPr>
            <a:r>
              <a:rPr lang="en-GB" dirty="0">
                <a:latin typeface="Arial"/>
                <a:cs typeface="Arial"/>
              </a:rPr>
              <a:t>The leaflet is also available in:</a:t>
            </a:r>
          </a:p>
          <a:p>
            <a:pPr marL="426085" indent="-285750">
              <a:spcBef>
                <a:spcPts val="1000"/>
              </a:spcBef>
              <a:spcAft>
                <a:spcPts val="800"/>
              </a:spcAft>
              <a:buFont typeface="Arial" panose="020B0604020202020204" pitchFamily="34" charset="0"/>
              <a:buChar char="•"/>
            </a:pPr>
            <a:r>
              <a:rPr lang="en-GB" dirty="0">
                <a:latin typeface="Arial"/>
                <a:cs typeface="Arial"/>
              </a:rPr>
              <a:t>Different languages: </a:t>
            </a:r>
            <a:r>
              <a:rPr lang="en-GB" u="sng" dirty="0">
                <a:solidFill>
                  <a:srgbClr val="1D70B8"/>
                </a:solidFill>
                <a:latin typeface="Arial"/>
                <a:cs typeface="Arial"/>
                <a:hlinkClick r:id="rId3"/>
              </a:rPr>
              <a:t>Albanian</a:t>
            </a:r>
            <a:r>
              <a:rPr lang="en-GB" dirty="0">
                <a:solidFill>
                  <a:srgbClr val="0B0C0C"/>
                </a:solidFill>
                <a:latin typeface="Arial"/>
                <a:cs typeface="Arial"/>
              </a:rPr>
              <a:t>, </a:t>
            </a:r>
            <a:r>
              <a:rPr lang="en-GB" u="sng" dirty="0">
                <a:solidFill>
                  <a:srgbClr val="1D70B8"/>
                </a:solidFill>
                <a:latin typeface="Arial"/>
                <a:cs typeface="Arial"/>
                <a:hlinkClick r:id="rId4"/>
              </a:rPr>
              <a:t>Arabic</a:t>
            </a:r>
            <a:r>
              <a:rPr lang="en-GB" dirty="0">
                <a:solidFill>
                  <a:srgbClr val="0B0C0C"/>
                </a:solidFill>
                <a:latin typeface="Arial"/>
                <a:cs typeface="Arial"/>
              </a:rPr>
              <a:t>, </a:t>
            </a:r>
            <a:r>
              <a:rPr lang="en-GB" u="sng" dirty="0">
                <a:solidFill>
                  <a:srgbClr val="1D70B8"/>
                </a:solidFill>
                <a:latin typeface="Arial"/>
                <a:cs typeface="Arial"/>
                <a:hlinkClick r:id="rId5"/>
              </a:rPr>
              <a:t>Bengali</a:t>
            </a:r>
            <a:r>
              <a:rPr lang="en-GB" dirty="0">
                <a:solidFill>
                  <a:srgbClr val="0B0C0C"/>
                </a:solidFill>
                <a:latin typeface="Arial"/>
                <a:cs typeface="Arial"/>
              </a:rPr>
              <a:t>, </a:t>
            </a:r>
            <a:r>
              <a:rPr lang="en-GB" u="sng" dirty="0">
                <a:solidFill>
                  <a:srgbClr val="1D70B8"/>
                </a:solidFill>
                <a:latin typeface="Arial"/>
                <a:cs typeface="Arial"/>
                <a:hlinkClick r:id="rId6"/>
              </a:rPr>
              <a:t>Bulgarian</a:t>
            </a:r>
            <a:r>
              <a:rPr lang="en-GB" dirty="0">
                <a:solidFill>
                  <a:srgbClr val="0B0C0C"/>
                </a:solidFill>
                <a:latin typeface="Arial"/>
                <a:cs typeface="Arial"/>
              </a:rPr>
              <a:t>, </a:t>
            </a:r>
            <a:r>
              <a:rPr lang="en-GB" u="sng" dirty="0">
                <a:solidFill>
                  <a:srgbClr val="1D70B8"/>
                </a:solidFill>
                <a:latin typeface="Arial"/>
                <a:cs typeface="Arial"/>
                <a:hlinkClick r:id="rId7"/>
              </a:rPr>
              <a:t>Chinese (simplified)</a:t>
            </a:r>
            <a:r>
              <a:rPr lang="en-GB" dirty="0">
                <a:solidFill>
                  <a:srgbClr val="0B0C0C"/>
                </a:solidFill>
                <a:latin typeface="Arial"/>
                <a:cs typeface="Arial"/>
              </a:rPr>
              <a:t>, </a:t>
            </a:r>
            <a:r>
              <a:rPr lang="en-GB" u="sng" dirty="0">
                <a:solidFill>
                  <a:srgbClr val="1D70B8"/>
                </a:solidFill>
                <a:latin typeface="Arial"/>
                <a:cs typeface="Arial"/>
                <a:hlinkClick r:id="rId8"/>
              </a:rPr>
              <a:t>Chinese (traditional, Cantonese)</a:t>
            </a:r>
            <a:r>
              <a:rPr lang="en-GB" dirty="0">
                <a:solidFill>
                  <a:srgbClr val="0B0C0C"/>
                </a:solidFill>
                <a:latin typeface="Arial"/>
                <a:cs typeface="Arial"/>
              </a:rPr>
              <a:t>, </a:t>
            </a:r>
            <a:r>
              <a:rPr lang="en-GB" u="sng" dirty="0">
                <a:solidFill>
                  <a:srgbClr val="1D70B8"/>
                </a:solidFill>
                <a:latin typeface="Arial"/>
                <a:cs typeface="Arial"/>
                <a:hlinkClick r:id="rId9"/>
              </a:rPr>
              <a:t>Estonian</a:t>
            </a:r>
            <a:r>
              <a:rPr lang="en-GB" dirty="0">
                <a:solidFill>
                  <a:srgbClr val="0B0C0C"/>
                </a:solidFill>
                <a:latin typeface="Arial"/>
                <a:cs typeface="Arial"/>
              </a:rPr>
              <a:t>, </a:t>
            </a:r>
            <a:r>
              <a:rPr lang="en-GB" u="sng" dirty="0">
                <a:solidFill>
                  <a:srgbClr val="1D70B8"/>
                </a:solidFill>
                <a:latin typeface="Arial"/>
                <a:cs typeface="Arial"/>
                <a:hlinkClick r:id="rId10"/>
              </a:rPr>
              <a:t>Farsi</a:t>
            </a:r>
            <a:r>
              <a:rPr lang="en-GB" dirty="0">
                <a:solidFill>
                  <a:srgbClr val="0B0C0C"/>
                </a:solidFill>
                <a:latin typeface="Arial"/>
                <a:cs typeface="Arial"/>
              </a:rPr>
              <a:t>, </a:t>
            </a:r>
            <a:r>
              <a:rPr lang="en-GB" u="sng" dirty="0">
                <a:solidFill>
                  <a:srgbClr val="1D70B8"/>
                </a:solidFill>
                <a:latin typeface="Arial"/>
                <a:cs typeface="Arial"/>
                <a:hlinkClick r:id="rId11"/>
              </a:rPr>
              <a:t>French</a:t>
            </a:r>
            <a:r>
              <a:rPr lang="en-GB" dirty="0">
                <a:solidFill>
                  <a:srgbClr val="0B0C0C"/>
                </a:solidFill>
                <a:latin typeface="Arial"/>
                <a:cs typeface="Arial"/>
              </a:rPr>
              <a:t>, </a:t>
            </a:r>
            <a:r>
              <a:rPr lang="en-GB" u="sng" dirty="0">
                <a:solidFill>
                  <a:srgbClr val="1D70B8"/>
                </a:solidFill>
                <a:latin typeface="Arial"/>
                <a:cs typeface="Arial"/>
                <a:hlinkClick r:id="rId12"/>
              </a:rPr>
              <a:t>Greek</a:t>
            </a:r>
            <a:r>
              <a:rPr lang="en-GB" dirty="0">
                <a:solidFill>
                  <a:srgbClr val="0B0C0C"/>
                </a:solidFill>
                <a:latin typeface="Arial"/>
                <a:cs typeface="Arial"/>
              </a:rPr>
              <a:t>, </a:t>
            </a:r>
            <a:r>
              <a:rPr lang="en-GB" u="sng" dirty="0">
                <a:solidFill>
                  <a:srgbClr val="1D70B8"/>
                </a:solidFill>
                <a:latin typeface="Arial"/>
                <a:cs typeface="Arial"/>
                <a:hlinkClick r:id="rId13"/>
              </a:rPr>
              <a:t>Gujarati</a:t>
            </a:r>
            <a:r>
              <a:rPr lang="en-GB" dirty="0">
                <a:solidFill>
                  <a:srgbClr val="0B0C0C"/>
                </a:solidFill>
                <a:latin typeface="Arial"/>
                <a:cs typeface="Arial"/>
              </a:rPr>
              <a:t>, </a:t>
            </a:r>
            <a:r>
              <a:rPr lang="en-GB" u="sng" dirty="0">
                <a:solidFill>
                  <a:srgbClr val="1D70B8"/>
                </a:solidFill>
                <a:latin typeface="Arial"/>
                <a:cs typeface="Arial"/>
                <a:hlinkClick r:id="rId14"/>
              </a:rPr>
              <a:t>Hindi</a:t>
            </a:r>
            <a:r>
              <a:rPr lang="en-GB" dirty="0">
                <a:solidFill>
                  <a:srgbClr val="0B0C0C"/>
                </a:solidFill>
                <a:latin typeface="Arial"/>
                <a:cs typeface="Arial"/>
              </a:rPr>
              <a:t>, </a:t>
            </a:r>
            <a:r>
              <a:rPr lang="en-GB" u="sng" dirty="0">
                <a:solidFill>
                  <a:srgbClr val="1D70B8"/>
                </a:solidFill>
                <a:latin typeface="Arial"/>
                <a:cs typeface="Arial"/>
                <a:hlinkClick r:id="rId15"/>
              </a:rPr>
              <a:t>Italian</a:t>
            </a:r>
            <a:r>
              <a:rPr lang="en-GB" dirty="0">
                <a:solidFill>
                  <a:srgbClr val="0B0C0C"/>
                </a:solidFill>
                <a:latin typeface="Arial"/>
                <a:cs typeface="Arial"/>
              </a:rPr>
              <a:t>, </a:t>
            </a:r>
            <a:r>
              <a:rPr lang="en-GB" u="sng" dirty="0">
                <a:solidFill>
                  <a:srgbClr val="1D70B8"/>
                </a:solidFill>
                <a:latin typeface="Arial"/>
                <a:cs typeface="Arial"/>
                <a:hlinkClick r:id="rId16"/>
              </a:rPr>
              <a:t>Latvian</a:t>
            </a:r>
            <a:r>
              <a:rPr lang="en-GB" dirty="0">
                <a:solidFill>
                  <a:srgbClr val="0B0C0C"/>
                </a:solidFill>
                <a:latin typeface="Arial"/>
                <a:cs typeface="Arial"/>
              </a:rPr>
              <a:t>, </a:t>
            </a:r>
            <a:r>
              <a:rPr lang="en-GB" u="sng" dirty="0">
                <a:solidFill>
                  <a:srgbClr val="1D70B8"/>
                </a:solidFill>
                <a:latin typeface="Arial"/>
                <a:cs typeface="Arial"/>
                <a:hlinkClick r:id="rId17"/>
              </a:rPr>
              <a:t>Lithuanian</a:t>
            </a:r>
            <a:r>
              <a:rPr lang="en-GB" dirty="0">
                <a:solidFill>
                  <a:srgbClr val="0B0C0C"/>
                </a:solidFill>
                <a:latin typeface="Arial"/>
                <a:cs typeface="Arial"/>
              </a:rPr>
              <a:t>, </a:t>
            </a:r>
            <a:r>
              <a:rPr lang="en-GB" u="sng" dirty="0">
                <a:solidFill>
                  <a:srgbClr val="1D70B8"/>
                </a:solidFill>
                <a:latin typeface="Arial"/>
                <a:cs typeface="Arial"/>
                <a:hlinkClick r:id="rId18"/>
              </a:rPr>
              <a:t>Panjabi</a:t>
            </a:r>
            <a:r>
              <a:rPr lang="en-GB" dirty="0">
                <a:solidFill>
                  <a:srgbClr val="0B0C0C"/>
                </a:solidFill>
                <a:latin typeface="Arial"/>
                <a:cs typeface="Arial"/>
              </a:rPr>
              <a:t>, </a:t>
            </a:r>
            <a:r>
              <a:rPr lang="en-GB" u="sng" dirty="0">
                <a:solidFill>
                  <a:srgbClr val="1D70B8"/>
                </a:solidFill>
                <a:latin typeface="Arial"/>
                <a:cs typeface="Arial"/>
                <a:hlinkClick r:id="rId19"/>
              </a:rPr>
              <a:t>Pashto</a:t>
            </a:r>
            <a:r>
              <a:rPr lang="en-GB" dirty="0">
                <a:solidFill>
                  <a:srgbClr val="0B0C0C"/>
                </a:solidFill>
                <a:latin typeface="Arial"/>
                <a:cs typeface="Arial"/>
              </a:rPr>
              <a:t>, </a:t>
            </a:r>
            <a:r>
              <a:rPr lang="en-GB" u="sng" dirty="0">
                <a:solidFill>
                  <a:srgbClr val="1D70B8"/>
                </a:solidFill>
                <a:latin typeface="Arial"/>
                <a:cs typeface="Arial"/>
                <a:hlinkClick r:id="rId20"/>
              </a:rPr>
              <a:t>Polish</a:t>
            </a:r>
            <a:r>
              <a:rPr lang="en-GB" dirty="0">
                <a:solidFill>
                  <a:srgbClr val="0B0C0C"/>
                </a:solidFill>
                <a:latin typeface="Arial"/>
                <a:cs typeface="Arial"/>
              </a:rPr>
              <a:t>, </a:t>
            </a:r>
            <a:r>
              <a:rPr lang="en-GB" u="sng" dirty="0">
                <a:solidFill>
                  <a:srgbClr val="1D70B8"/>
                </a:solidFill>
                <a:latin typeface="Arial"/>
                <a:cs typeface="Arial"/>
                <a:hlinkClick r:id="rId21"/>
              </a:rPr>
              <a:t>Portuguese</a:t>
            </a:r>
            <a:r>
              <a:rPr lang="en-GB" dirty="0">
                <a:solidFill>
                  <a:srgbClr val="0B0C0C"/>
                </a:solidFill>
                <a:latin typeface="Arial"/>
                <a:cs typeface="Arial"/>
              </a:rPr>
              <a:t>, </a:t>
            </a:r>
            <a:r>
              <a:rPr lang="en-GB" u="sng" dirty="0">
                <a:solidFill>
                  <a:srgbClr val="1D70B8"/>
                </a:solidFill>
                <a:latin typeface="Arial"/>
                <a:cs typeface="Arial"/>
                <a:hlinkClick r:id="rId22"/>
              </a:rPr>
              <a:t>Romanian</a:t>
            </a:r>
            <a:r>
              <a:rPr lang="en-GB" dirty="0">
                <a:solidFill>
                  <a:srgbClr val="0B0C0C"/>
                </a:solidFill>
                <a:latin typeface="Arial"/>
                <a:cs typeface="Arial"/>
              </a:rPr>
              <a:t>, </a:t>
            </a:r>
            <a:r>
              <a:rPr lang="en-GB" u="sng" dirty="0">
                <a:solidFill>
                  <a:srgbClr val="1D70B8"/>
                </a:solidFill>
                <a:latin typeface="Arial"/>
                <a:cs typeface="Arial"/>
                <a:hlinkClick r:id="rId23"/>
              </a:rPr>
              <a:t>Romany</a:t>
            </a:r>
            <a:r>
              <a:rPr lang="en-GB" dirty="0">
                <a:solidFill>
                  <a:srgbClr val="0B0C0C"/>
                </a:solidFill>
                <a:latin typeface="Arial"/>
                <a:cs typeface="Arial"/>
              </a:rPr>
              <a:t>, </a:t>
            </a:r>
            <a:r>
              <a:rPr lang="en-GB" u="sng" dirty="0">
                <a:solidFill>
                  <a:srgbClr val="1D70B8"/>
                </a:solidFill>
                <a:latin typeface="Arial"/>
                <a:cs typeface="Arial"/>
                <a:hlinkClick r:id="rId24"/>
              </a:rPr>
              <a:t>Russian</a:t>
            </a:r>
            <a:r>
              <a:rPr lang="en-GB" dirty="0">
                <a:solidFill>
                  <a:srgbClr val="0B0C0C"/>
                </a:solidFill>
                <a:latin typeface="Arial"/>
                <a:cs typeface="Arial"/>
              </a:rPr>
              <a:t>, </a:t>
            </a:r>
            <a:r>
              <a:rPr lang="en-GB" u="sng" dirty="0">
                <a:solidFill>
                  <a:srgbClr val="1D70B8"/>
                </a:solidFill>
                <a:latin typeface="Arial"/>
                <a:cs typeface="Arial"/>
                <a:hlinkClick r:id="rId25"/>
              </a:rPr>
              <a:t>Somali</a:t>
            </a:r>
            <a:r>
              <a:rPr lang="en-GB" dirty="0">
                <a:solidFill>
                  <a:srgbClr val="0B0C0C"/>
                </a:solidFill>
                <a:latin typeface="Arial"/>
                <a:cs typeface="Arial"/>
              </a:rPr>
              <a:t>, </a:t>
            </a:r>
            <a:r>
              <a:rPr lang="en-GB" u="sng" dirty="0">
                <a:solidFill>
                  <a:srgbClr val="1D70B8"/>
                </a:solidFill>
                <a:latin typeface="Arial"/>
                <a:cs typeface="Arial"/>
                <a:hlinkClick r:id="rId26"/>
              </a:rPr>
              <a:t>Spanish</a:t>
            </a:r>
            <a:r>
              <a:rPr lang="en-GB" dirty="0">
                <a:solidFill>
                  <a:srgbClr val="0B0C0C"/>
                </a:solidFill>
                <a:latin typeface="Arial"/>
                <a:cs typeface="Arial"/>
              </a:rPr>
              <a:t>, </a:t>
            </a:r>
            <a:r>
              <a:rPr lang="en-GB" u="sng" dirty="0">
                <a:solidFill>
                  <a:srgbClr val="1D70B8"/>
                </a:solidFill>
                <a:latin typeface="Arial"/>
                <a:cs typeface="Arial"/>
                <a:hlinkClick r:id="rId27"/>
              </a:rPr>
              <a:t>Tagalog</a:t>
            </a:r>
            <a:r>
              <a:rPr lang="en-GB" dirty="0">
                <a:solidFill>
                  <a:srgbClr val="0B0C0C"/>
                </a:solidFill>
                <a:latin typeface="Arial"/>
                <a:cs typeface="Arial"/>
              </a:rPr>
              <a:t>, </a:t>
            </a:r>
            <a:r>
              <a:rPr lang="en-GB" u="sng" dirty="0">
                <a:solidFill>
                  <a:srgbClr val="1D70B8"/>
                </a:solidFill>
                <a:latin typeface="Arial"/>
                <a:cs typeface="Arial"/>
                <a:hlinkClick r:id="rId28"/>
              </a:rPr>
              <a:t>Tigrinya</a:t>
            </a:r>
            <a:r>
              <a:rPr lang="en-GB" dirty="0">
                <a:solidFill>
                  <a:srgbClr val="0B0C0C"/>
                </a:solidFill>
                <a:latin typeface="Arial"/>
                <a:cs typeface="Arial"/>
              </a:rPr>
              <a:t>, </a:t>
            </a:r>
            <a:r>
              <a:rPr lang="en-GB" u="sng" dirty="0">
                <a:solidFill>
                  <a:srgbClr val="1D70B8"/>
                </a:solidFill>
                <a:latin typeface="Arial"/>
                <a:cs typeface="Arial"/>
                <a:hlinkClick r:id="rId29"/>
              </a:rPr>
              <a:t>Turkish</a:t>
            </a:r>
            <a:r>
              <a:rPr lang="en-GB" dirty="0">
                <a:solidFill>
                  <a:srgbClr val="0B0C0C"/>
                </a:solidFill>
                <a:latin typeface="Arial"/>
                <a:cs typeface="Arial"/>
              </a:rPr>
              <a:t>, </a:t>
            </a:r>
            <a:r>
              <a:rPr lang="en-GB" u="sng" dirty="0">
                <a:solidFill>
                  <a:srgbClr val="1D70B8"/>
                </a:solidFill>
                <a:latin typeface="Arial"/>
                <a:cs typeface="Arial"/>
                <a:hlinkClick r:id="rId30"/>
              </a:rPr>
              <a:t>Twi</a:t>
            </a:r>
            <a:r>
              <a:rPr lang="en-GB" dirty="0">
                <a:solidFill>
                  <a:srgbClr val="0B0C0C"/>
                </a:solidFill>
                <a:latin typeface="Arial"/>
                <a:cs typeface="Arial"/>
              </a:rPr>
              <a:t>, </a:t>
            </a:r>
            <a:r>
              <a:rPr lang="en-GB" u="sng" dirty="0">
                <a:solidFill>
                  <a:srgbClr val="1D70B8"/>
                </a:solidFill>
                <a:latin typeface="Arial"/>
                <a:cs typeface="Arial"/>
                <a:hlinkClick r:id="rId31"/>
              </a:rPr>
              <a:t>Ukrainian</a:t>
            </a:r>
            <a:r>
              <a:rPr lang="en-GB" dirty="0">
                <a:solidFill>
                  <a:srgbClr val="0B0C0C"/>
                </a:solidFill>
                <a:latin typeface="Arial"/>
                <a:cs typeface="Arial"/>
              </a:rPr>
              <a:t>, </a:t>
            </a:r>
            <a:r>
              <a:rPr lang="en-GB" u="sng" dirty="0">
                <a:solidFill>
                  <a:srgbClr val="1D70B8"/>
                </a:solidFill>
                <a:latin typeface="Arial"/>
                <a:cs typeface="Arial"/>
                <a:hlinkClick r:id="rId32"/>
              </a:rPr>
              <a:t>Urdu</a:t>
            </a:r>
            <a:r>
              <a:rPr lang="en-GB" dirty="0">
                <a:solidFill>
                  <a:srgbClr val="0B0C0C"/>
                </a:solidFill>
                <a:latin typeface="Arial"/>
                <a:cs typeface="Arial"/>
              </a:rPr>
              <a:t>, </a:t>
            </a:r>
            <a:r>
              <a:rPr lang="en-GB" u="sng" dirty="0">
                <a:solidFill>
                  <a:srgbClr val="1D70B8"/>
                </a:solidFill>
                <a:latin typeface="Arial"/>
                <a:cs typeface="Arial"/>
                <a:hlinkClick r:id="rId33"/>
              </a:rPr>
              <a:t>Yiddish</a:t>
            </a:r>
            <a:r>
              <a:rPr lang="en-GB" dirty="0">
                <a:solidFill>
                  <a:srgbClr val="0B0C0C"/>
                </a:solidFill>
                <a:latin typeface="Arial"/>
                <a:cs typeface="Arial"/>
              </a:rPr>
              <a:t> and </a:t>
            </a:r>
            <a:r>
              <a:rPr lang="en-GB" u="sng" dirty="0">
                <a:solidFill>
                  <a:srgbClr val="1D70B8"/>
                </a:solidFill>
                <a:latin typeface="Arial"/>
                <a:cs typeface="Arial"/>
                <a:hlinkClick r:id="rId34"/>
              </a:rPr>
              <a:t>Yoruba</a:t>
            </a:r>
            <a:r>
              <a:rPr lang="en-GB" dirty="0">
                <a:solidFill>
                  <a:srgbClr val="0B0C0C"/>
                </a:solidFill>
                <a:latin typeface="Arial"/>
                <a:cs typeface="Arial"/>
              </a:rPr>
              <a:t>.</a:t>
            </a:r>
            <a:endParaRPr lang="en-GB" dirty="0">
              <a:latin typeface="Arial"/>
              <a:cs typeface="Arial"/>
            </a:endParaRPr>
          </a:p>
          <a:p>
            <a:pPr marL="426085" indent="-285750">
              <a:spcBef>
                <a:spcPts val="1000"/>
              </a:spcBef>
              <a:spcAft>
                <a:spcPts val="800"/>
              </a:spcAft>
              <a:buFont typeface="Arial" panose="020B0604020202020204" pitchFamily="34" charset="0"/>
              <a:buChar char="•"/>
            </a:pPr>
            <a:r>
              <a:rPr lang="en-GB" dirty="0">
                <a:solidFill>
                  <a:srgbClr val="0B0C0C"/>
                </a:solidFill>
                <a:latin typeface="Arial"/>
                <a:cs typeface="Arial"/>
              </a:rPr>
              <a:t>A </a:t>
            </a:r>
            <a:r>
              <a:rPr lang="en-GB" u="sng" dirty="0">
                <a:solidFill>
                  <a:srgbClr val="1D70B8"/>
                </a:solidFill>
                <a:latin typeface="Arial"/>
                <a:cs typeface="Arial"/>
                <a:hlinkClick r:id="rId35"/>
              </a:rPr>
              <a:t>Braille version</a:t>
            </a:r>
            <a:r>
              <a:rPr lang="en-GB" dirty="0">
                <a:solidFill>
                  <a:srgbClr val="0B0C0C"/>
                </a:solidFill>
                <a:latin typeface="Arial"/>
                <a:cs typeface="Arial"/>
              </a:rPr>
              <a:t> of this leaflet is available to order.</a:t>
            </a:r>
            <a:endParaRPr lang="en-GB" dirty="0">
              <a:latin typeface="Arial"/>
              <a:cs typeface="Arial"/>
            </a:endParaRPr>
          </a:p>
          <a:p>
            <a:pPr marL="426085" indent="-285750">
              <a:spcBef>
                <a:spcPts val="1000"/>
              </a:spcBef>
              <a:spcAft>
                <a:spcPts val="800"/>
              </a:spcAft>
              <a:buFont typeface="Arial" panose="020B0604020202020204" pitchFamily="34" charset="0"/>
              <a:buChar char="•"/>
            </a:pPr>
            <a:r>
              <a:rPr lang="en-GB" dirty="0">
                <a:solidFill>
                  <a:srgbClr val="0B0C0C"/>
                </a:solidFill>
                <a:latin typeface="Arial"/>
                <a:cs typeface="Arial"/>
              </a:rPr>
              <a:t>An </a:t>
            </a:r>
            <a:r>
              <a:rPr lang="en-GB" u="sng" dirty="0">
                <a:solidFill>
                  <a:srgbClr val="1D70B8"/>
                </a:solidFill>
                <a:latin typeface="Arial"/>
                <a:cs typeface="Arial"/>
                <a:hlinkClick r:id="rId36"/>
              </a:rPr>
              <a:t>audio version</a:t>
            </a:r>
            <a:r>
              <a:rPr lang="en-GB" dirty="0">
                <a:solidFill>
                  <a:srgbClr val="0B0C0C"/>
                </a:solidFill>
                <a:latin typeface="Arial"/>
                <a:cs typeface="Arial"/>
              </a:rPr>
              <a:t> is available to download.</a:t>
            </a:r>
            <a:endParaRPr lang="en-GB" dirty="0">
              <a:latin typeface="Arial"/>
              <a:cs typeface="Arial"/>
            </a:endParaRPr>
          </a:p>
          <a:p>
            <a:pPr marL="426085" indent="-285750">
              <a:spcBef>
                <a:spcPts val="1000"/>
              </a:spcBef>
              <a:spcAft>
                <a:spcPts val="800"/>
              </a:spcAft>
              <a:buFont typeface="Arial" panose="020B0604020202020204" pitchFamily="34" charset="0"/>
              <a:buChar char="•"/>
            </a:pPr>
            <a:endParaRPr lang="en-GB" dirty="0"/>
          </a:p>
        </p:txBody>
      </p:sp>
      <p:pic>
        <p:nvPicPr>
          <p:cNvPr id="6" name="Picture 5" descr="Protect yourself against flu - information for those in secondary school leaflet front cover.">
            <a:extLst>
              <a:ext uri="{FF2B5EF4-FFF2-40B4-BE49-F238E27FC236}">
                <a16:creationId xmlns:a16="http://schemas.microsoft.com/office/drawing/2014/main" id="{C3D468E5-36BC-0A60-62ED-48050104A6E6}"/>
              </a:ext>
            </a:extLst>
          </p:cNvPr>
          <p:cNvPicPr>
            <a:picLocks noChangeAspect="1"/>
          </p:cNvPicPr>
          <p:nvPr/>
        </p:nvPicPr>
        <p:blipFill rotWithShape="1">
          <a:blip r:embed="rId37"/>
          <a:srcRect l="19535" t="10930" r="71046" b="16512"/>
          <a:stretch/>
        </p:blipFill>
        <p:spPr>
          <a:xfrm>
            <a:off x="9549563" y="1469984"/>
            <a:ext cx="2187166" cy="4738859"/>
          </a:xfrm>
          <a:prstGeom prst="rect">
            <a:avLst/>
          </a:prstGeom>
          <a:effectLst>
            <a:glow rad="101600">
              <a:schemeClr val="accent1">
                <a:satMod val="175000"/>
                <a:alpha val="40000"/>
              </a:schemeClr>
            </a:glow>
          </a:effectLst>
        </p:spPr>
      </p:pic>
    </p:spTree>
    <p:extLst>
      <p:ext uri="{BB962C8B-B14F-4D97-AF65-F5344CB8AC3E}">
        <p14:creationId xmlns:p14="http://schemas.microsoft.com/office/powerpoint/2010/main" val="957936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59C6F-0A41-351F-7A76-45FE3DC2069D}"/>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F034ECF5-109F-D3B8-4FC5-AB5B29863004}"/>
              </a:ext>
            </a:extLst>
          </p:cNvPr>
          <p:cNvSpPr txBox="1">
            <a:spLocks/>
          </p:cNvSpPr>
          <p:nvPr/>
        </p:nvSpPr>
        <p:spPr>
          <a:xfrm>
            <a:off x="214533" y="1158721"/>
            <a:ext cx="10515600" cy="687933"/>
          </a:xfrm>
          <a:prstGeom prst="rect">
            <a:avLst/>
          </a:prstGeom>
        </p:spPr>
        <p:txBody>
          <a:bodyPr/>
          <a:lstStyle>
            <a:lvl1pPr algn="l" defTabSz="914400" rtl="0" eaLnBrk="1" latinLnBrk="0" hangingPunct="1">
              <a:lnSpc>
                <a:spcPct val="90000"/>
              </a:lnSpc>
              <a:spcBef>
                <a:spcPct val="0"/>
              </a:spcBef>
              <a:buNone/>
              <a:defRPr sz="4800" b="1" kern="1200">
                <a:solidFill>
                  <a:schemeClr val="accent1"/>
                </a:solidFill>
                <a:latin typeface="Arial" panose="020B0604020202020204" pitchFamily="34" charset="0"/>
                <a:ea typeface="+mj-ea"/>
                <a:cs typeface="Arial" panose="020B0604020202020204" pitchFamily="34" charset="0"/>
              </a:defRPr>
            </a:lvl1pPr>
          </a:lstStyle>
          <a:p>
            <a:r>
              <a:rPr lang="en-GB" sz="2800" dirty="0"/>
              <a:t>Poster: Primary school aged children</a:t>
            </a:r>
          </a:p>
        </p:txBody>
      </p:sp>
      <p:sp>
        <p:nvSpPr>
          <p:cNvPr id="3" name="object 3">
            <a:extLst>
              <a:ext uri="{FF2B5EF4-FFF2-40B4-BE49-F238E27FC236}">
                <a16:creationId xmlns:a16="http://schemas.microsoft.com/office/drawing/2014/main" id="{99B46CE1-3135-D015-E3B2-80A293A25B57}"/>
              </a:ext>
            </a:extLst>
          </p:cNvPr>
          <p:cNvSpPr txBox="1"/>
          <p:nvPr/>
        </p:nvSpPr>
        <p:spPr>
          <a:xfrm>
            <a:off x="4380053" y="2130888"/>
            <a:ext cx="7289547" cy="2596224"/>
          </a:xfrm>
          <a:prstGeom prst="rect">
            <a:avLst/>
          </a:prstGeom>
        </p:spPr>
        <p:txBody>
          <a:bodyPr vert="horz" wrap="square" lIns="0" tIns="13335" rIns="0" bIns="0" rtlCol="0" anchor="t">
            <a:spAutoFit/>
          </a:bodyPr>
          <a:lstStyle/>
          <a:p>
            <a:pPr marL="426085" indent="-285750">
              <a:spcAft>
                <a:spcPts val="740"/>
              </a:spcAft>
              <a:buFont typeface="Arial" panose="020B0604020202020204" pitchFamily="34" charset="0"/>
              <a:buChar char="•"/>
            </a:pPr>
            <a:endParaRPr lang="en-GB" dirty="0">
              <a:latin typeface="Arial"/>
              <a:cs typeface="Arial"/>
            </a:endParaRPr>
          </a:p>
          <a:p>
            <a:pPr algn="l"/>
            <a:r>
              <a:rPr lang="en-GB" b="1" dirty="0">
                <a:latin typeface="Arial"/>
                <a:cs typeface="Arial"/>
              </a:rPr>
              <a:t>5 reasons to vaccinate your child against flu poster for primary schools and pre-schools</a:t>
            </a:r>
          </a:p>
          <a:p>
            <a:pPr algn="l"/>
            <a:endParaRPr lang="en-GB" dirty="0">
              <a:latin typeface="Arial"/>
              <a:cs typeface="Arial"/>
            </a:endParaRPr>
          </a:p>
          <a:p>
            <a:pPr algn="l"/>
            <a:r>
              <a:rPr lang="en-GB" dirty="0">
                <a:latin typeface="Arial"/>
                <a:cs typeface="Arial"/>
              </a:rPr>
              <a:t>This poster is available free to order in the following languages:</a:t>
            </a:r>
          </a:p>
          <a:p>
            <a:pPr algn="l"/>
            <a:r>
              <a:rPr lang="en-GB" dirty="0">
                <a:latin typeface="Arial"/>
                <a:cs typeface="Arial"/>
                <a:hlinkClick r:id="rId2"/>
              </a:rPr>
              <a:t>English</a:t>
            </a:r>
            <a:r>
              <a:rPr lang="en-GB" dirty="0">
                <a:latin typeface="Arial"/>
                <a:cs typeface="Arial"/>
              </a:rPr>
              <a:t>, </a:t>
            </a:r>
            <a:r>
              <a:rPr lang="en-GB" dirty="0">
                <a:latin typeface="Arial"/>
                <a:cs typeface="Arial"/>
                <a:hlinkClick r:id="rId3"/>
              </a:rPr>
              <a:t>Albanian</a:t>
            </a:r>
            <a:r>
              <a:rPr lang="en-GB" dirty="0">
                <a:latin typeface="Arial"/>
                <a:cs typeface="Arial"/>
              </a:rPr>
              <a:t>, </a:t>
            </a:r>
            <a:r>
              <a:rPr lang="en-GB" dirty="0">
                <a:latin typeface="Arial"/>
                <a:cs typeface="Arial"/>
                <a:hlinkClick r:id="rId4"/>
              </a:rPr>
              <a:t>Arabic</a:t>
            </a:r>
            <a:r>
              <a:rPr lang="en-GB" dirty="0">
                <a:latin typeface="Arial"/>
                <a:cs typeface="Arial"/>
              </a:rPr>
              <a:t>, </a:t>
            </a:r>
            <a:r>
              <a:rPr lang="en-GB" dirty="0">
                <a:latin typeface="Arial"/>
                <a:cs typeface="Arial"/>
                <a:hlinkClick r:id="rId5"/>
              </a:rPr>
              <a:t>Bengali</a:t>
            </a:r>
            <a:r>
              <a:rPr lang="en-GB" dirty="0">
                <a:latin typeface="Arial"/>
                <a:cs typeface="Arial"/>
              </a:rPr>
              <a:t>, </a:t>
            </a:r>
            <a:r>
              <a:rPr lang="en-GB" dirty="0">
                <a:latin typeface="Arial"/>
                <a:cs typeface="Arial"/>
                <a:hlinkClick r:id="rId6"/>
              </a:rPr>
              <a:t>Brazilian Portuguese</a:t>
            </a:r>
            <a:r>
              <a:rPr lang="en-GB" dirty="0">
                <a:latin typeface="Arial"/>
                <a:cs typeface="Arial"/>
              </a:rPr>
              <a:t>, </a:t>
            </a:r>
            <a:r>
              <a:rPr lang="en-GB" dirty="0">
                <a:latin typeface="Arial"/>
                <a:cs typeface="Arial"/>
                <a:hlinkClick r:id="rId7"/>
              </a:rPr>
              <a:t>Bulgarian</a:t>
            </a:r>
            <a:r>
              <a:rPr lang="en-GB" dirty="0">
                <a:latin typeface="Arial"/>
                <a:cs typeface="Arial"/>
              </a:rPr>
              <a:t>, </a:t>
            </a:r>
            <a:r>
              <a:rPr lang="en-GB" dirty="0">
                <a:latin typeface="Arial"/>
                <a:cs typeface="Arial"/>
                <a:hlinkClick r:id="rId8"/>
              </a:rPr>
              <a:t>Chinese</a:t>
            </a:r>
            <a:r>
              <a:rPr lang="en-GB" dirty="0">
                <a:latin typeface="Arial"/>
                <a:cs typeface="Arial"/>
              </a:rPr>
              <a:t>, </a:t>
            </a:r>
            <a:r>
              <a:rPr lang="en-GB" dirty="0">
                <a:latin typeface="Arial"/>
                <a:cs typeface="Arial"/>
                <a:hlinkClick r:id="rId9"/>
              </a:rPr>
              <a:t>Estonian</a:t>
            </a:r>
            <a:r>
              <a:rPr lang="en-GB" dirty="0">
                <a:latin typeface="Arial"/>
                <a:cs typeface="Arial"/>
              </a:rPr>
              <a:t>, </a:t>
            </a:r>
            <a:r>
              <a:rPr lang="en-GB" dirty="0">
                <a:latin typeface="Arial"/>
                <a:cs typeface="Arial"/>
                <a:hlinkClick r:id="rId10"/>
              </a:rPr>
              <a:t>Farsi</a:t>
            </a:r>
            <a:r>
              <a:rPr lang="en-GB" dirty="0">
                <a:latin typeface="Arial"/>
                <a:cs typeface="Arial"/>
              </a:rPr>
              <a:t>, </a:t>
            </a:r>
            <a:r>
              <a:rPr lang="en-GB" dirty="0">
                <a:latin typeface="Arial"/>
                <a:cs typeface="Arial"/>
                <a:hlinkClick r:id="rId11"/>
              </a:rPr>
              <a:t>Greek</a:t>
            </a:r>
            <a:r>
              <a:rPr lang="en-GB" dirty="0">
                <a:latin typeface="Arial"/>
                <a:cs typeface="Arial"/>
              </a:rPr>
              <a:t>, </a:t>
            </a:r>
            <a:r>
              <a:rPr lang="en-GB" dirty="0">
                <a:latin typeface="Arial"/>
                <a:cs typeface="Arial"/>
                <a:hlinkClick r:id="rId12"/>
              </a:rPr>
              <a:t>Gujarati</a:t>
            </a:r>
            <a:r>
              <a:rPr lang="en-GB" dirty="0">
                <a:latin typeface="Arial"/>
                <a:cs typeface="Arial"/>
              </a:rPr>
              <a:t>, </a:t>
            </a:r>
            <a:br>
              <a:rPr lang="en-GB" dirty="0">
                <a:latin typeface="Arial"/>
                <a:cs typeface="Arial"/>
              </a:rPr>
            </a:br>
            <a:r>
              <a:rPr lang="en-GB" dirty="0">
                <a:latin typeface="Arial"/>
                <a:cs typeface="Arial"/>
                <a:hlinkClick r:id="rId13"/>
              </a:rPr>
              <a:t>Hindi</a:t>
            </a:r>
            <a:r>
              <a:rPr lang="en-GB" dirty="0">
                <a:latin typeface="Arial"/>
                <a:cs typeface="Arial"/>
              </a:rPr>
              <a:t>, </a:t>
            </a:r>
            <a:r>
              <a:rPr lang="en-GB" dirty="0">
                <a:latin typeface="Arial"/>
                <a:cs typeface="Arial"/>
                <a:hlinkClick r:id="rId14"/>
              </a:rPr>
              <a:t>Latvian</a:t>
            </a:r>
            <a:r>
              <a:rPr lang="en-GB" dirty="0">
                <a:latin typeface="Arial"/>
                <a:cs typeface="Arial"/>
              </a:rPr>
              <a:t>, </a:t>
            </a:r>
            <a:r>
              <a:rPr lang="en-GB" dirty="0">
                <a:latin typeface="Arial"/>
                <a:cs typeface="Arial"/>
                <a:hlinkClick r:id="rId15"/>
              </a:rPr>
              <a:t>Lithuanian</a:t>
            </a:r>
            <a:r>
              <a:rPr lang="en-GB" dirty="0">
                <a:latin typeface="Arial"/>
                <a:cs typeface="Arial"/>
              </a:rPr>
              <a:t>, </a:t>
            </a:r>
            <a:r>
              <a:rPr lang="en-GB" dirty="0">
                <a:latin typeface="Arial"/>
                <a:cs typeface="Arial"/>
                <a:hlinkClick r:id="rId16"/>
              </a:rPr>
              <a:t>Panjabi</a:t>
            </a:r>
            <a:r>
              <a:rPr lang="en-GB" dirty="0">
                <a:latin typeface="Arial"/>
                <a:cs typeface="Arial"/>
              </a:rPr>
              <a:t>, </a:t>
            </a:r>
            <a:r>
              <a:rPr lang="en-GB" dirty="0">
                <a:latin typeface="Arial"/>
                <a:cs typeface="Arial"/>
                <a:hlinkClick r:id="rId17"/>
              </a:rPr>
              <a:t>Polish</a:t>
            </a:r>
            <a:r>
              <a:rPr lang="en-GB" dirty="0">
                <a:latin typeface="Arial"/>
                <a:cs typeface="Arial"/>
              </a:rPr>
              <a:t>, </a:t>
            </a:r>
            <a:r>
              <a:rPr lang="en-GB" dirty="0">
                <a:latin typeface="Arial"/>
                <a:cs typeface="Arial"/>
                <a:hlinkClick r:id="rId18"/>
              </a:rPr>
              <a:t>Romanian</a:t>
            </a:r>
            <a:r>
              <a:rPr lang="en-GB" dirty="0">
                <a:latin typeface="Arial"/>
                <a:cs typeface="Arial"/>
              </a:rPr>
              <a:t>, </a:t>
            </a:r>
            <a:r>
              <a:rPr lang="en-GB" dirty="0">
                <a:latin typeface="Arial"/>
                <a:cs typeface="Arial"/>
                <a:hlinkClick r:id="rId19"/>
              </a:rPr>
              <a:t>Romany</a:t>
            </a:r>
            <a:r>
              <a:rPr lang="en-GB" dirty="0">
                <a:latin typeface="Arial"/>
                <a:cs typeface="Arial"/>
              </a:rPr>
              <a:t>, </a:t>
            </a:r>
            <a:br>
              <a:rPr lang="en-GB" dirty="0">
                <a:latin typeface="Arial"/>
                <a:cs typeface="Arial"/>
              </a:rPr>
            </a:br>
            <a:r>
              <a:rPr lang="en-GB" dirty="0">
                <a:latin typeface="Arial"/>
                <a:cs typeface="Arial"/>
                <a:hlinkClick r:id="rId20"/>
              </a:rPr>
              <a:t>Russian</a:t>
            </a:r>
            <a:r>
              <a:rPr lang="en-GB" dirty="0">
                <a:latin typeface="Arial"/>
                <a:cs typeface="Arial"/>
              </a:rPr>
              <a:t>, </a:t>
            </a:r>
            <a:r>
              <a:rPr lang="en-GB" dirty="0">
                <a:latin typeface="Arial"/>
                <a:cs typeface="Arial"/>
                <a:hlinkClick r:id="rId21"/>
              </a:rPr>
              <a:t>Somali</a:t>
            </a:r>
            <a:r>
              <a:rPr lang="en-GB" dirty="0">
                <a:latin typeface="Arial"/>
                <a:cs typeface="Arial"/>
              </a:rPr>
              <a:t>, </a:t>
            </a:r>
            <a:r>
              <a:rPr lang="en-GB" dirty="0">
                <a:latin typeface="Arial"/>
                <a:cs typeface="Arial"/>
                <a:hlinkClick r:id="rId22"/>
              </a:rPr>
              <a:t>Spanish</a:t>
            </a:r>
            <a:r>
              <a:rPr lang="en-GB" dirty="0">
                <a:latin typeface="Arial"/>
                <a:cs typeface="Arial"/>
              </a:rPr>
              <a:t>, </a:t>
            </a:r>
            <a:r>
              <a:rPr lang="en-GB" dirty="0">
                <a:latin typeface="Arial"/>
                <a:cs typeface="Arial"/>
                <a:hlinkClick r:id="rId23"/>
              </a:rPr>
              <a:t>Turkish</a:t>
            </a:r>
            <a:r>
              <a:rPr lang="en-GB" dirty="0">
                <a:latin typeface="Arial"/>
                <a:cs typeface="Arial"/>
              </a:rPr>
              <a:t>, </a:t>
            </a:r>
            <a:r>
              <a:rPr lang="en-GB" dirty="0">
                <a:latin typeface="Arial"/>
                <a:cs typeface="Arial"/>
                <a:hlinkClick r:id="rId24"/>
              </a:rPr>
              <a:t>Twi</a:t>
            </a:r>
            <a:r>
              <a:rPr lang="en-GB" dirty="0">
                <a:latin typeface="Arial"/>
                <a:cs typeface="Arial"/>
              </a:rPr>
              <a:t>, </a:t>
            </a:r>
            <a:r>
              <a:rPr lang="en-GB" dirty="0">
                <a:latin typeface="Arial"/>
                <a:cs typeface="Arial"/>
                <a:hlinkClick r:id="rId25"/>
              </a:rPr>
              <a:t>Ukrainian</a:t>
            </a:r>
            <a:r>
              <a:rPr lang="en-GB" dirty="0">
                <a:latin typeface="Arial"/>
                <a:cs typeface="Arial"/>
              </a:rPr>
              <a:t>, </a:t>
            </a:r>
            <a:r>
              <a:rPr lang="en-GB" dirty="0">
                <a:latin typeface="Arial"/>
                <a:cs typeface="Arial"/>
                <a:hlinkClick r:id="rId26"/>
              </a:rPr>
              <a:t>Urdu</a:t>
            </a:r>
            <a:r>
              <a:rPr lang="en-GB" dirty="0">
                <a:latin typeface="Arial"/>
                <a:cs typeface="Arial"/>
              </a:rPr>
              <a:t> and </a:t>
            </a:r>
            <a:r>
              <a:rPr lang="en-GB" dirty="0">
                <a:latin typeface="Arial"/>
                <a:cs typeface="Arial"/>
                <a:hlinkClick r:id="rId27"/>
              </a:rPr>
              <a:t>Yiddish</a:t>
            </a:r>
            <a:r>
              <a:rPr lang="en-GB" dirty="0">
                <a:latin typeface="Arial"/>
                <a:cs typeface="Arial"/>
              </a:rPr>
              <a:t>.</a:t>
            </a:r>
          </a:p>
        </p:txBody>
      </p:sp>
      <p:pic>
        <p:nvPicPr>
          <p:cNvPr id="5" name="Picture 4" descr="Image of poster 'flu: 5 reasons to vaccinate your child'. Image of child holding hand up and 5 tips about the flu vaccine.">
            <a:extLst>
              <a:ext uri="{FF2B5EF4-FFF2-40B4-BE49-F238E27FC236}">
                <a16:creationId xmlns:a16="http://schemas.microsoft.com/office/drawing/2014/main" id="{B81B3F01-0121-9D4C-4470-672E172E7F6E}"/>
              </a:ext>
            </a:extLst>
          </p:cNvPr>
          <p:cNvPicPr>
            <a:picLocks noChangeAspect="1"/>
          </p:cNvPicPr>
          <p:nvPr/>
        </p:nvPicPr>
        <p:blipFill rotWithShape="1">
          <a:blip r:embed="rId28">
            <a:extLst>
              <a:ext uri="{28A0092B-C50C-407E-A947-70E740481C1C}">
                <a14:useLocalDpi xmlns:a14="http://schemas.microsoft.com/office/drawing/2010/main" val="0"/>
              </a:ext>
            </a:extLst>
          </a:blip>
          <a:srcRect t="1664"/>
          <a:stretch/>
        </p:blipFill>
        <p:spPr bwMode="auto">
          <a:xfrm>
            <a:off x="522400" y="1846654"/>
            <a:ext cx="2989777" cy="4170290"/>
          </a:xfrm>
          <a:prstGeom prst="rect">
            <a:avLst/>
          </a:prstGeom>
          <a:ln>
            <a:noFill/>
          </a:ln>
          <a:effectLst>
            <a:glow rad="101600">
              <a:schemeClr val="accent1">
                <a:satMod val="175000"/>
                <a:alpha val="40000"/>
              </a:schemeClr>
            </a:glo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763966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84777-8748-CBA5-E979-EF199A11EF9C}"/>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DFC5B4B5-C871-7702-23BE-5839CF2B25B9}"/>
              </a:ext>
            </a:extLst>
          </p:cNvPr>
          <p:cNvSpPr txBox="1">
            <a:spLocks/>
          </p:cNvSpPr>
          <p:nvPr/>
        </p:nvSpPr>
        <p:spPr>
          <a:xfrm>
            <a:off x="214533" y="1158721"/>
            <a:ext cx="10515600" cy="687933"/>
          </a:xfrm>
          <a:prstGeom prst="rect">
            <a:avLst/>
          </a:prstGeom>
        </p:spPr>
        <p:txBody>
          <a:bodyPr/>
          <a:lstStyle>
            <a:lvl1pPr algn="l" defTabSz="914400" rtl="0" eaLnBrk="1" latinLnBrk="0" hangingPunct="1">
              <a:lnSpc>
                <a:spcPct val="90000"/>
              </a:lnSpc>
              <a:spcBef>
                <a:spcPct val="0"/>
              </a:spcBef>
              <a:buNone/>
              <a:defRPr sz="4800" b="1" kern="1200">
                <a:solidFill>
                  <a:schemeClr val="accent1"/>
                </a:solidFill>
                <a:latin typeface="Arial" panose="020B0604020202020204" pitchFamily="34" charset="0"/>
                <a:ea typeface="+mj-ea"/>
                <a:cs typeface="Arial" panose="020B0604020202020204" pitchFamily="34" charset="0"/>
              </a:defRPr>
            </a:lvl1pPr>
          </a:lstStyle>
          <a:p>
            <a:r>
              <a:rPr lang="en-GB" sz="2800" dirty="0"/>
              <a:t>Poster: Secondary school aged children</a:t>
            </a:r>
          </a:p>
        </p:txBody>
      </p:sp>
      <p:sp>
        <p:nvSpPr>
          <p:cNvPr id="2" name="object 3">
            <a:extLst>
              <a:ext uri="{FF2B5EF4-FFF2-40B4-BE49-F238E27FC236}">
                <a16:creationId xmlns:a16="http://schemas.microsoft.com/office/drawing/2014/main" id="{4BE9BD7F-6C68-7676-CFB7-A2C4DFCCD06A}"/>
              </a:ext>
            </a:extLst>
          </p:cNvPr>
          <p:cNvSpPr txBox="1"/>
          <p:nvPr/>
        </p:nvSpPr>
        <p:spPr>
          <a:xfrm>
            <a:off x="4661705" y="1846654"/>
            <a:ext cx="6803390" cy="3329758"/>
          </a:xfrm>
          <a:prstGeom prst="rect">
            <a:avLst/>
          </a:prstGeom>
        </p:spPr>
        <p:txBody>
          <a:bodyPr vert="horz" wrap="square" lIns="0" tIns="13335" rIns="0" bIns="0" rtlCol="0" anchor="t">
            <a:spAutoFit/>
          </a:bodyPr>
          <a:lstStyle/>
          <a:p>
            <a:pPr marL="140335">
              <a:spcAft>
                <a:spcPts val="740"/>
              </a:spcAft>
            </a:pPr>
            <a:endParaRPr lang="en-GB" dirty="0">
              <a:latin typeface="Arial"/>
              <a:cs typeface="Arial"/>
            </a:endParaRPr>
          </a:p>
          <a:p>
            <a:pPr algn="l"/>
            <a:r>
              <a:rPr lang="en-GB" b="1" dirty="0">
                <a:latin typeface="Arial"/>
                <a:cs typeface="Arial"/>
              </a:rPr>
              <a:t>5 reasons to vaccinate your child against flu poster for secondary schools</a:t>
            </a:r>
          </a:p>
          <a:p>
            <a:pPr algn="l"/>
            <a:endParaRPr lang="en-GB" dirty="0">
              <a:latin typeface="Arial"/>
              <a:cs typeface="Arial"/>
            </a:endParaRPr>
          </a:p>
          <a:p>
            <a:pPr algn="l">
              <a:spcAft>
                <a:spcPts val="740"/>
              </a:spcAft>
            </a:pPr>
            <a:r>
              <a:rPr lang="en-GB" dirty="0">
                <a:latin typeface="Arial"/>
                <a:cs typeface="Arial"/>
              </a:rPr>
              <a:t>This poster is available free to order in the following languages:</a:t>
            </a:r>
          </a:p>
          <a:p>
            <a:pPr algn="l">
              <a:spcAft>
                <a:spcPts val="740"/>
              </a:spcAft>
            </a:pPr>
            <a:r>
              <a:rPr lang="en-GB" dirty="0">
                <a:latin typeface="Arial"/>
                <a:cs typeface="Arial"/>
                <a:hlinkClick r:id="rId2"/>
              </a:rPr>
              <a:t>English</a:t>
            </a:r>
            <a:r>
              <a:rPr lang="en-GB" dirty="0">
                <a:latin typeface="Arial"/>
                <a:cs typeface="Arial"/>
              </a:rPr>
              <a:t>, </a:t>
            </a:r>
            <a:r>
              <a:rPr lang="en-GB" dirty="0">
                <a:latin typeface="Arial"/>
                <a:cs typeface="Arial"/>
                <a:hlinkClick r:id="rId3"/>
              </a:rPr>
              <a:t>Albanian</a:t>
            </a:r>
            <a:r>
              <a:rPr lang="en-GB" dirty="0">
                <a:latin typeface="Arial"/>
                <a:cs typeface="Arial"/>
              </a:rPr>
              <a:t>, </a:t>
            </a:r>
            <a:r>
              <a:rPr lang="en-GB" dirty="0">
                <a:latin typeface="Arial"/>
                <a:cs typeface="Arial"/>
                <a:hlinkClick r:id="rId4"/>
              </a:rPr>
              <a:t>Arabic</a:t>
            </a:r>
            <a:r>
              <a:rPr lang="en-GB" dirty="0">
                <a:latin typeface="Arial"/>
                <a:cs typeface="Arial"/>
              </a:rPr>
              <a:t>, </a:t>
            </a:r>
            <a:r>
              <a:rPr lang="en-GB" dirty="0">
                <a:latin typeface="Arial"/>
                <a:cs typeface="Arial"/>
                <a:hlinkClick r:id="rId5"/>
              </a:rPr>
              <a:t>Bengali</a:t>
            </a:r>
            <a:r>
              <a:rPr lang="en-GB" dirty="0">
                <a:latin typeface="Arial"/>
                <a:cs typeface="Arial"/>
              </a:rPr>
              <a:t>, </a:t>
            </a:r>
            <a:r>
              <a:rPr lang="en-GB" dirty="0">
                <a:latin typeface="Arial"/>
                <a:cs typeface="Arial"/>
                <a:hlinkClick r:id="rId6"/>
              </a:rPr>
              <a:t>Brazilian Portuguese</a:t>
            </a:r>
            <a:r>
              <a:rPr lang="en-GB" dirty="0">
                <a:latin typeface="Arial"/>
                <a:cs typeface="Arial"/>
              </a:rPr>
              <a:t>, </a:t>
            </a:r>
            <a:r>
              <a:rPr lang="en-GB" dirty="0">
                <a:latin typeface="Arial"/>
                <a:cs typeface="Arial"/>
                <a:hlinkClick r:id="rId7"/>
              </a:rPr>
              <a:t>Bulgarian</a:t>
            </a:r>
            <a:r>
              <a:rPr lang="en-GB" dirty="0">
                <a:latin typeface="Arial"/>
                <a:cs typeface="Arial"/>
              </a:rPr>
              <a:t>, </a:t>
            </a:r>
            <a:r>
              <a:rPr lang="en-GB" dirty="0">
                <a:latin typeface="Arial"/>
                <a:cs typeface="Arial"/>
                <a:hlinkClick r:id="rId8"/>
              </a:rPr>
              <a:t>Chinese</a:t>
            </a:r>
            <a:r>
              <a:rPr lang="en-GB" dirty="0">
                <a:latin typeface="Arial"/>
                <a:cs typeface="Arial"/>
              </a:rPr>
              <a:t>, </a:t>
            </a:r>
            <a:r>
              <a:rPr lang="en-GB" dirty="0">
                <a:latin typeface="Arial"/>
                <a:cs typeface="Arial"/>
                <a:hlinkClick r:id="rId9"/>
              </a:rPr>
              <a:t>Estonian</a:t>
            </a:r>
            <a:r>
              <a:rPr lang="en-GB" dirty="0">
                <a:latin typeface="Arial"/>
                <a:cs typeface="Arial"/>
              </a:rPr>
              <a:t>, </a:t>
            </a:r>
            <a:r>
              <a:rPr lang="en-GB" dirty="0">
                <a:latin typeface="Arial"/>
                <a:cs typeface="Arial"/>
                <a:hlinkClick r:id="rId10"/>
              </a:rPr>
              <a:t>Farsi</a:t>
            </a:r>
            <a:r>
              <a:rPr lang="en-GB" dirty="0">
                <a:latin typeface="Arial"/>
                <a:cs typeface="Arial"/>
              </a:rPr>
              <a:t>, </a:t>
            </a:r>
            <a:r>
              <a:rPr lang="en-GB" dirty="0">
                <a:latin typeface="Arial"/>
                <a:cs typeface="Arial"/>
                <a:hlinkClick r:id="rId11"/>
              </a:rPr>
              <a:t>Greek</a:t>
            </a:r>
            <a:r>
              <a:rPr lang="en-GB" dirty="0">
                <a:latin typeface="Arial"/>
                <a:cs typeface="Arial"/>
              </a:rPr>
              <a:t>, </a:t>
            </a:r>
            <a:br>
              <a:rPr lang="en-GB" dirty="0">
                <a:latin typeface="Arial"/>
                <a:cs typeface="Arial"/>
              </a:rPr>
            </a:br>
            <a:r>
              <a:rPr lang="en-GB" dirty="0">
                <a:latin typeface="Arial"/>
                <a:cs typeface="Arial"/>
                <a:hlinkClick r:id="rId12"/>
              </a:rPr>
              <a:t>Gujarati</a:t>
            </a:r>
            <a:r>
              <a:rPr lang="en-GB" dirty="0">
                <a:latin typeface="Arial"/>
                <a:cs typeface="Arial"/>
              </a:rPr>
              <a:t>, </a:t>
            </a:r>
            <a:r>
              <a:rPr lang="en-GB" dirty="0">
                <a:latin typeface="Arial"/>
                <a:cs typeface="Arial"/>
                <a:hlinkClick r:id="rId13"/>
              </a:rPr>
              <a:t>Hindi</a:t>
            </a:r>
            <a:r>
              <a:rPr lang="en-GB" dirty="0">
                <a:latin typeface="Arial"/>
                <a:cs typeface="Arial"/>
              </a:rPr>
              <a:t>, </a:t>
            </a:r>
            <a:r>
              <a:rPr lang="en-GB" dirty="0">
                <a:latin typeface="Arial"/>
                <a:cs typeface="Arial"/>
                <a:hlinkClick r:id="rId14"/>
              </a:rPr>
              <a:t>Latvian</a:t>
            </a:r>
            <a:r>
              <a:rPr lang="en-GB" dirty="0">
                <a:latin typeface="Arial"/>
                <a:cs typeface="Arial"/>
              </a:rPr>
              <a:t>, </a:t>
            </a:r>
            <a:r>
              <a:rPr lang="en-GB" dirty="0">
                <a:latin typeface="Arial"/>
                <a:cs typeface="Arial"/>
                <a:hlinkClick r:id="rId15"/>
              </a:rPr>
              <a:t>Lithuanian</a:t>
            </a:r>
            <a:r>
              <a:rPr lang="en-GB" dirty="0">
                <a:latin typeface="Arial"/>
                <a:cs typeface="Arial"/>
              </a:rPr>
              <a:t>, </a:t>
            </a:r>
            <a:r>
              <a:rPr lang="en-GB" dirty="0">
                <a:latin typeface="Arial"/>
                <a:cs typeface="Arial"/>
                <a:hlinkClick r:id="rId16"/>
              </a:rPr>
              <a:t>Panjabi</a:t>
            </a:r>
            <a:r>
              <a:rPr lang="en-GB" dirty="0">
                <a:latin typeface="Arial"/>
                <a:cs typeface="Arial"/>
              </a:rPr>
              <a:t>, </a:t>
            </a:r>
            <a:r>
              <a:rPr lang="en-GB" dirty="0">
                <a:latin typeface="Arial"/>
                <a:cs typeface="Arial"/>
                <a:hlinkClick r:id="rId17"/>
              </a:rPr>
              <a:t>Polish</a:t>
            </a:r>
            <a:r>
              <a:rPr lang="en-GB" dirty="0">
                <a:latin typeface="Arial"/>
                <a:cs typeface="Arial"/>
              </a:rPr>
              <a:t>, </a:t>
            </a:r>
            <a:r>
              <a:rPr lang="en-GB" dirty="0">
                <a:latin typeface="Arial"/>
                <a:cs typeface="Arial"/>
                <a:hlinkClick r:id="rId18"/>
              </a:rPr>
              <a:t>Romanian</a:t>
            </a:r>
            <a:r>
              <a:rPr lang="en-GB" dirty="0">
                <a:latin typeface="Arial"/>
                <a:cs typeface="Arial"/>
              </a:rPr>
              <a:t>,</a:t>
            </a:r>
            <a:br>
              <a:rPr lang="en-GB" dirty="0">
                <a:latin typeface="Arial"/>
                <a:cs typeface="Arial"/>
              </a:rPr>
            </a:br>
            <a:r>
              <a:rPr lang="en-GB" dirty="0">
                <a:latin typeface="Arial"/>
                <a:cs typeface="Arial"/>
                <a:hlinkClick r:id="rId19"/>
              </a:rPr>
              <a:t>Romany</a:t>
            </a:r>
            <a:r>
              <a:rPr lang="en-GB" dirty="0">
                <a:latin typeface="Arial"/>
                <a:cs typeface="Arial"/>
              </a:rPr>
              <a:t>, </a:t>
            </a:r>
            <a:r>
              <a:rPr lang="en-GB" dirty="0">
                <a:latin typeface="Arial"/>
                <a:cs typeface="Arial"/>
                <a:hlinkClick r:id="rId20"/>
              </a:rPr>
              <a:t>Russian</a:t>
            </a:r>
            <a:r>
              <a:rPr lang="en-GB" dirty="0">
                <a:latin typeface="Arial"/>
                <a:cs typeface="Arial"/>
              </a:rPr>
              <a:t>, </a:t>
            </a:r>
            <a:r>
              <a:rPr lang="en-GB" dirty="0">
                <a:latin typeface="Arial"/>
                <a:cs typeface="Arial"/>
                <a:hlinkClick r:id="rId21"/>
              </a:rPr>
              <a:t>Somali</a:t>
            </a:r>
            <a:r>
              <a:rPr lang="en-GB" dirty="0">
                <a:latin typeface="Arial"/>
                <a:cs typeface="Arial"/>
              </a:rPr>
              <a:t>, </a:t>
            </a:r>
            <a:r>
              <a:rPr lang="en-GB" dirty="0">
                <a:latin typeface="Arial"/>
                <a:cs typeface="Arial"/>
                <a:hlinkClick r:id="rId22"/>
              </a:rPr>
              <a:t>Spanish</a:t>
            </a:r>
            <a:r>
              <a:rPr lang="en-GB" dirty="0">
                <a:latin typeface="Arial"/>
                <a:cs typeface="Arial"/>
              </a:rPr>
              <a:t>, </a:t>
            </a:r>
            <a:r>
              <a:rPr lang="en-GB" dirty="0">
                <a:latin typeface="Arial"/>
                <a:cs typeface="Arial"/>
                <a:hlinkClick r:id="rId23"/>
              </a:rPr>
              <a:t>Turkish</a:t>
            </a:r>
            <a:r>
              <a:rPr lang="en-GB" dirty="0">
                <a:latin typeface="Arial"/>
                <a:cs typeface="Arial"/>
              </a:rPr>
              <a:t>, </a:t>
            </a:r>
            <a:r>
              <a:rPr lang="en-GB" dirty="0">
                <a:latin typeface="Arial"/>
                <a:cs typeface="Arial"/>
                <a:hlinkClick r:id="rId24"/>
              </a:rPr>
              <a:t>Twi</a:t>
            </a:r>
            <a:r>
              <a:rPr lang="en-GB" dirty="0">
                <a:latin typeface="Arial"/>
                <a:cs typeface="Arial"/>
              </a:rPr>
              <a:t>, </a:t>
            </a:r>
            <a:r>
              <a:rPr lang="en-GB" dirty="0">
                <a:latin typeface="Arial"/>
                <a:cs typeface="Arial"/>
                <a:hlinkClick r:id="rId25"/>
              </a:rPr>
              <a:t>Ukrainian</a:t>
            </a:r>
            <a:r>
              <a:rPr lang="en-GB" dirty="0">
                <a:latin typeface="Arial"/>
                <a:cs typeface="Arial"/>
              </a:rPr>
              <a:t>, </a:t>
            </a:r>
            <a:r>
              <a:rPr lang="en-GB" dirty="0">
                <a:latin typeface="Arial"/>
                <a:cs typeface="Arial"/>
                <a:hlinkClick r:id="rId26"/>
              </a:rPr>
              <a:t>Urdu</a:t>
            </a:r>
            <a:r>
              <a:rPr lang="en-GB" dirty="0">
                <a:latin typeface="Arial"/>
                <a:cs typeface="Arial"/>
              </a:rPr>
              <a:t> and </a:t>
            </a:r>
            <a:r>
              <a:rPr lang="en-GB" dirty="0">
                <a:latin typeface="Arial"/>
                <a:cs typeface="Arial"/>
                <a:hlinkClick r:id="rId27"/>
              </a:rPr>
              <a:t>Yiddish</a:t>
            </a:r>
            <a:r>
              <a:rPr lang="en-GB" dirty="0">
                <a:latin typeface="Arial"/>
                <a:cs typeface="Arial"/>
              </a:rPr>
              <a:t>.</a:t>
            </a:r>
          </a:p>
          <a:p>
            <a:pPr marL="426085" indent="-285750">
              <a:spcAft>
                <a:spcPts val="740"/>
              </a:spcAft>
              <a:buFont typeface="Arial" panose="020B0604020202020204" pitchFamily="34" charset="0"/>
              <a:buChar char="•"/>
            </a:pPr>
            <a:endParaRPr lang="en-GB" dirty="0"/>
          </a:p>
        </p:txBody>
      </p:sp>
      <p:pic>
        <p:nvPicPr>
          <p:cNvPr id="6" name="Picture 5" descr="A poster of a child holding her hand up.">
            <a:extLst>
              <a:ext uri="{FF2B5EF4-FFF2-40B4-BE49-F238E27FC236}">
                <a16:creationId xmlns:a16="http://schemas.microsoft.com/office/drawing/2014/main" id="{0F212BFC-D375-6A21-242A-90C8B7C7B753}"/>
              </a:ext>
            </a:extLst>
          </p:cNvPr>
          <p:cNvPicPr>
            <a:picLocks noChangeAspect="1"/>
          </p:cNvPicPr>
          <p:nvPr/>
        </p:nvPicPr>
        <p:blipFill>
          <a:blip r:embed="rId28"/>
          <a:stretch>
            <a:fillRect/>
          </a:stretch>
        </p:blipFill>
        <p:spPr>
          <a:xfrm>
            <a:off x="535253" y="1755213"/>
            <a:ext cx="3076048" cy="4346823"/>
          </a:xfrm>
          <a:prstGeom prst="rect">
            <a:avLst/>
          </a:prstGeom>
          <a:effectLst>
            <a:glow rad="101600">
              <a:schemeClr val="accent1">
                <a:satMod val="175000"/>
                <a:alpha val="40000"/>
              </a:schemeClr>
            </a:glow>
          </a:effectLst>
        </p:spPr>
      </p:pic>
    </p:spTree>
    <p:extLst>
      <p:ext uri="{BB962C8B-B14F-4D97-AF65-F5344CB8AC3E}">
        <p14:creationId xmlns:p14="http://schemas.microsoft.com/office/powerpoint/2010/main" val="27011544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4B7F3-853A-FD44-DF39-08FE2C4723F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D3B9B9F-2074-94FA-CFD6-53D3C95BEAF6}"/>
              </a:ext>
              <a:ext uri="{C183D7F6-B498-43B3-948B-1728B52AA6E4}">
                <adec:decorative xmlns:adec="http://schemas.microsoft.com/office/drawing/2017/decorative" val="1"/>
              </a:ext>
            </a:extLst>
          </p:cNvPr>
          <p:cNvSpPr/>
          <p:nvPr/>
        </p:nvSpPr>
        <p:spPr>
          <a:xfrm>
            <a:off x="533400" y="2406650"/>
            <a:ext cx="2133600" cy="3837676"/>
          </a:xfrm>
          <a:prstGeom prst="rect">
            <a:avLst/>
          </a:prstGeom>
          <a:solidFill>
            <a:schemeClr val="accent1">
              <a:lumMod val="20000"/>
              <a:lumOff val="80000"/>
            </a:schemeClr>
          </a:solidFill>
          <a:ln w="9525">
            <a:noFill/>
          </a:ln>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E888D2C8-F67B-D70F-54FF-8AA4D7EE09F5}"/>
              </a:ext>
              <a:ext uri="{C183D7F6-B498-43B3-948B-1728B52AA6E4}">
                <adec:decorative xmlns:adec="http://schemas.microsoft.com/office/drawing/2017/decorative" val="1"/>
              </a:ext>
            </a:extLst>
          </p:cNvPr>
          <p:cNvSpPr/>
          <p:nvPr/>
        </p:nvSpPr>
        <p:spPr>
          <a:xfrm>
            <a:off x="3439391" y="2418532"/>
            <a:ext cx="2133600" cy="2971800"/>
          </a:xfrm>
          <a:prstGeom prst="rect">
            <a:avLst/>
          </a:prstGeom>
          <a:solidFill>
            <a:schemeClr val="accent1">
              <a:lumMod val="20000"/>
              <a:lumOff val="80000"/>
            </a:schemeClr>
          </a:solidFill>
          <a:ln w="9525">
            <a:noFill/>
          </a:ln>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C65694B8-A38C-D627-DBCB-63FB2567BA94}"/>
              </a:ext>
              <a:ext uri="{C183D7F6-B498-43B3-948B-1728B52AA6E4}">
                <adec:decorative xmlns:adec="http://schemas.microsoft.com/office/drawing/2017/decorative" val="1"/>
              </a:ext>
            </a:extLst>
          </p:cNvPr>
          <p:cNvSpPr/>
          <p:nvPr/>
        </p:nvSpPr>
        <p:spPr>
          <a:xfrm>
            <a:off x="6400800" y="2407227"/>
            <a:ext cx="2133600" cy="3837676"/>
          </a:xfrm>
          <a:prstGeom prst="rect">
            <a:avLst/>
          </a:prstGeom>
          <a:solidFill>
            <a:schemeClr val="accent1">
              <a:lumMod val="20000"/>
              <a:lumOff val="80000"/>
            </a:schemeClr>
          </a:solidFill>
          <a:ln w="9525">
            <a:noFill/>
          </a:ln>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3D03C283-6051-ECA4-FFE4-8226DDD2EA7C}"/>
              </a:ext>
              <a:ext uri="{C183D7F6-B498-43B3-948B-1728B52AA6E4}">
                <adec:decorative xmlns:adec="http://schemas.microsoft.com/office/drawing/2017/decorative" val="1"/>
              </a:ext>
            </a:extLst>
          </p:cNvPr>
          <p:cNvSpPr/>
          <p:nvPr/>
        </p:nvSpPr>
        <p:spPr>
          <a:xfrm>
            <a:off x="9514609" y="2408946"/>
            <a:ext cx="2133600" cy="3837676"/>
          </a:xfrm>
          <a:prstGeom prst="rect">
            <a:avLst/>
          </a:prstGeom>
          <a:solidFill>
            <a:schemeClr val="accent1">
              <a:lumMod val="20000"/>
              <a:lumOff val="80000"/>
            </a:schemeClr>
          </a:solidFill>
          <a:ln w="9525">
            <a:noFill/>
          </a:ln>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Picture 11" descr="Dr Tania Hussain smiling at camera">
            <a:extLst>
              <a:ext uri="{FF2B5EF4-FFF2-40B4-BE49-F238E27FC236}">
                <a16:creationId xmlns:a16="http://schemas.microsoft.com/office/drawing/2014/main" id="{D656CDC2-D109-C5FC-E507-804A5CFCAFFD}"/>
              </a:ext>
            </a:extLst>
          </p:cNvPr>
          <p:cNvPicPr>
            <a:picLocks noChangeAspect="1"/>
          </p:cNvPicPr>
          <p:nvPr/>
        </p:nvPicPr>
        <p:blipFill rotWithShape="1">
          <a:blip r:embed="rId2">
            <a:extLst>
              <a:ext uri="{28A0092B-C50C-407E-A947-70E740481C1C}">
                <a14:useLocalDpi xmlns:a14="http://schemas.microsoft.com/office/drawing/2010/main" val="0"/>
              </a:ext>
            </a:extLst>
          </a:blip>
          <a:srcRect l="9755" t="12583" r="36354" b="5298"/>
          <a:stretch/>
        </p:blipFill>
        <p:spPr>
          <a:xfrm rot="5400000">
            <a:off x="800101" y="2463780"/>
            <a:ext cx="1600199" cy="1828800"/>
          </a:xfrm>
          <a:prstGeom prst="rect">
            <a:avLst/>
          </a:prstGeom>
        </p:spPr>
      </p:pic>
      <p:pic>
        <p:nvPicPr>
          <p:cNvPr id="13" name="Picture 12" descr="Image of small child getting nasal spray flu vaccine">
            <a:extLst>
              <a:ext uri="{FF2B5EF4-FFF2-40B4-BE49-F238E27FC236}">
                <a16:creationId xmlns:a16="http://schemas.microsoft.com/office/drawing/2014/main" id="{779D589B-07D9-8727-3F6E-AA115B9FC6DA}"/>
              </a:ext>
            </a:extLst>
          </p:cNvPr>
          <p:cNvPicPr>
            <a:picLocks noChangeAspect="1"/>
          </p:cNvPicPr>
          <p:nvPr/>
        </p:nvPicPr>
        <p:blipFill rotWithShape="1">
          <a:blip r:embed="rId3"/>
          <a:srcRect l="9584" t="5555" r="62930" b="7777"/>
          <a:stretch/>
        </p:blipFill>
        <p:spPr>
          <a:xfrm>
            <a:off x="3544227" y="2561059"/>
            <a:ext cx="1957418" cy="1735881"/>
          </a:xfrm>
          <a:prstGeom prst="rect">
            <a:avLst/>
          </a:prstGeom>
        </p:spPr>
      </p:pic>
      <p:pic>
        <p:nvPicPr>
          <p:cNvPr id="14" name="Picture 13" descr="Ruth Harris, paediatric nurse in uniform smiling">
            <a:extLst>
              <a:ext uri="{FF2B5EF4-FFF2-40B4-BE49-F238E27FC236}">
                <a16:creationId xmlns:a16="http://schemas.microsoft.com/office/drawing/2014/main" id="{68162C33-B957-32CD-D477-55839547703E}"/>
              </a:ext>
            </a:extLst>
          </p:cNvPr>
          <p:cNvPicPr>
            <a:picLocks noChangeAspect="1"/>
          </p:cNvPicPr>
          <p:nvPr/>
        </p:nvPicPr>
        <p:blipFill rotWithShape="1">
          <a:blip r:embed="rId4"/>
          <a:srcRect l="23125" t="9610" r="67340" b="56343"/>
          <a:stretch/>
        </p:blipFill>
        <p:spPr>
          <a:xfrm>
            <a:off x="6629400" y="2544170"/>
            <a:ext cx="1524000" cy="1530535"/>
          </a:xfrm>
          <a:prstGeom prst="rect">
            <a:avLst/>
          </a:prstGeom>
        </p:spPr>
      </p:pic>
      <p:pic>
        <p:nvPicPr>
          <p:cNvPr id="15" name="Picture 14" descr="Katie Philpott matron on maternity ward wearing uniform.">
            <a:extLst>
              <a:ext uri="{FF2B5EF4-FFF2-40B4-BE49-F238E27FC236}">
                <a16:creationId xmlns:a16="http://schemas.microsoft.com/office/drawing/2014/main" id="{6404AEDC-5686-16B2-9F23-F641E7F0A53E}"/>
              </a:ext>
            </a:extLst>
          </p:cNvPr>
          <p:cNvPicPr>
            <a:picLocks noChangeAspect="1"/>
          </p:cNvPicPr>
          <p:nvPr/>
        </p:nvPicPr>
        <p:blipFill rotWithShape="1">
          <a:blip r:embed="rId5"/>
          <a:srcRect l="19375" t="10000" r="68750" b="45555"/>
          <a:stretch/>
        </p:blipFill>
        <p:spPr>
          <a:xfrm>
            <a:off x="9857509" y="2578080"/>
            <a:ext cx="1447800" cy="1524000"/>
          </a:xfrm>
          <a:prstGeom prst="rect">
            <a:avLst/>
          </a:prstGeom>
        </p:spPr>
      </p:pic>
      <p:sp>
        <p:nvSpPr>
          <p:cNvPr id="16" name="Text Placeholder 2">
            <a:extLst>
              <a:ext uri="{FF2B5EF4-FFF2-40B4-BE49-F238E27FC236}">
                <a16:creationId xmlns:a16="http://schemas.microsoft.com/office/drawing/2014/main" id="{52AFCF2A-798F-77B9-4111-49A65606B429}"/>
              </a:ext>
            </a:extLst>
          </p:cNvPr>
          <p:cNvSpPr txBox="1">
            <a:spLocks/>
          </p:cNvSpPr>
          <p:nvPr/>
        </p:nvSpPr>
        <p:spPr>
          <a:xfrm>
            <a:off x="685802" y="4279921"/>
            <a:ext cx="1914985" cy="1994392"/>
          </a:xfrm>
          <a:prstGeom prst="rect">
            <a:avLst/>
          </a:prstGeom>
        </p:spPr>
        <p:txBody>
          <a:bodyPr wrap="square" lIns="0" tIns="0" rIns="0" bIns="0" anchor="t">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solidFill>
                  <a:schemeClr val="accent1"/>
                </a:solidFill>
                <a:hlinkClick r:id="rId6">
                  <a:extLst>
                    <a:ext uri="{A12FA001-AC4F-418D-AE19-62706E023703}">
                      <ahyp:hlinkClr xmlns:ahyp="http://schemas.microsoft.com/office/drawing/2018/hyperlinkcolor" val="tx"/>
                    </a:ext>
                  </a:extLst>
                </a:hlinkClick>
              </a:rPr>
              <a:t>Dr Tania Hussain, a local GP in the Black Country, talks about the importance of the nasal spray flu vaccine for children in this short video.</a:t>
            </a:r>
            <a:endParaRPr lang="en-US" sz="1600" dirty="0">
              <a:solidFill>
                <a:schemeClr val="accent1"/>
              </a:solidFill>
            </a:endParaRPr>
          </a:p>
        </p:txBody>
      </p:sp>
      <p:sp>
        <p:nvSpPr>
          <p:cNvPr id="17" name="TextBox 16">
            <a:extLst>
              <a:ext uri="{FF2B5EF4-FFF2-40B4-BE49-F238E27FC236}">
                <a16:creationId xmlns:a16="http://schemas.microsoft.com/office/drawing/2014/main" id="{33CDDEF0-301E-085C-E46C-CFC5809FBD18}"/>
              </a:ext>
            </a:extLst>
          </p:cNvPr>
          <p:cNvSpPr txBox="1"/>
          <p:nvPr/>
        </p:nvSpPr>
        <p:spPr>
          <a:xfrm>
            <a:off x="3558082" y="4353244"/>
            <a:ext cx="1957418" cy="92333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1"/>
                </a:solidFill>
                <a:effectLst/>
                <a:uLnTx/>
                <a:uFillTx/>
                <a:latin typeface="Calibri"/>
                <a:hlinkClick r:id="rId7">
                  <a:extLst>
                    <a:ext uri="{A12FA001-AC4F-418D-AE19-62706E023703}">
                      <ahyp:hlinkClr xmlns:ahyp="http://schemas.microsoft.com/office/drawing/2018/hyperlinkcolor" val="tx"/>
                    </a:ext>
                  </a:extLst>
                </a:hlinkClick>
              </a:rPr>
              <a:t>Watch Sophie getting the nasal spray flu vaccine</a:t>
            </a:r>
            <a:r>
              <a:rPr kumimoji="0" lang="en-GB" sz="1800" b="0" i="0" u="none" strike="noStrike" kern="0" cap="none" spc="0" normalizeH="0" baseline="0" noProof="0" dirty="0">
                <a:ln>
                  <a:noFill/>
                </a:ln>
                <a:solidFill>
                  <a:srgbClr val="78BE20"/>
                </a:solidFill>
                <a:effectLst/>
                <a:uLnTx/>
                <a:uFillTx/>
                <a:latin typeface="Calibri"/>
                <a:hlinkClick r:id="rId7">
                  <a:extLst>
                    <a:ext uri="{A12FA001-AC4F-418D-AE19-62706E023703}">
                      <ahyp:hlinkClr xmlns:ahyp="http://schemas.microsoft.com/office/drawing/2018/hyperlinkcolor" val="tx"/>
                    </a:ext>
                  </a:extLst>
                </a:hlinkClick>
              </a:rPr>
              <a:t>.</a:t>
            </a:r>
            <a:endParaRPr kumimoji="0" lang="en-GB" sz="1800" b="0" i="0" u="none" strike="noStrike" kern="0" cap="none" spc="0" normalizeH="0" baseline="0" noProof="0" dirty="0">
              <a:ln>
                <a:noFill/>
              </a:ln>
              <a:solidFill>
                <a:sysClr val="windowText" lastClr="000000"/>
              </a:solidFill>
              <a:effectLst/>
              <a:uLnTx/>
              <a:uFillTx/>
              <a:latin typeface="Calibri"/>
            </a:endParaRPr>
          </a:p>
        </p:txBody>
      </p:sp>
      <p:sp>
        <p:nvSpPr>
          <p:cNvPr id="18" name="TextBox 17">
            <a:extLst>
              <a:ext uri="{FF2B5EF4-FFF2-40B4-BE49-F238E27FC236}">
                <a16:creationId xmlns:a16="http://schemas.microsoft.com/office/drawing/2014/main" id="{09DD8C98-C608-6ADA-BAE9-AC168EB5D640}"/>
              </a:ext>
            </a:extLst>
          </p:cNvPr>
          <p:cNvSpPr txBox="1"/>
          <p:nvPr/>
        </p:nvSpPr>
        <p:spPr>
          <a:xfrm>
            <a:off x="6400800" y="4157862"/>
            <a:ext cx="2133600" cy="203132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1"/>
                </a:solidFill>
                <a:effectLst/>
                <a:uLnTx/>
                <a:uFillTx/>
                <a:latin typeface="Calibri"/>
                <a:hlinkClick r:id="rId8">
                  <a:extLst>
                    <a:ext uri="{A12FA001-AC4F-418D-AE19-62706E023703}">
                      <ahyp:hlinkClr xmlns:ahyp="http://schemas.microsoft.com/office/drawing/2018/hyperlinkcolor" val="tx"/>
                    </a:ext>
                  </a:extLst>
                </a:hlinkClick>
              </a:rPr>
              <a:t>Local community paediatric nurse tells us how the flu vaccine reduces your child's chance of needing hospital care for flu.</a:t>
            </a:r>
            <a:endParaRPr kumimoji="0" lang="en-GB" sz="1800" b="0" i="0" u="none" strike="noStrike" kern="0" cap="none" spc="0" normalizeH="0" baseline="0" noProof="0" dirty="0">
              <a:ln>
                <a:noFill/>
              </a:ln>
              <a:solidFill>
                <a:schemeClr val="accent1"/>
              </a:solidFill>
              <a:effectLst/>
              <a:uLnTx/>
              <a:uFillTx/>
              <a:latin typeface="Calibri"/>
            </a:endParaRPr>
          </a:p>
        </p:txBody>
      </p:sp>
      <p:sp>
        <p:nvSpPr>
          <p:cNvPr id="19" name="TextBox 18">
            <a:extLst>
              <a:ext uri="{FF2B5EF4-FFF2-40B4-BE49-F238E27FC236}">
                <a16:creationId xmlns:a16="http://schemas.microsoft.com/office/drawing/2014/main" id="{5162D612-D2D3-89DB-F7BA-9C3734C561D6}"/>
              </a:ext>
            </a:extLst>
          </p:cNvPr>
          <p:cNvSpPr txBox="1"/>
          <p:nvPr/>
        </p:nvSpPr>
        <p:spPr>
          <a:xfrm>
            <a:off x="9514609" y="4248748"/>
            <a:ext cx="2143992" cy="203132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1"/>
                </a:solidFill>
                <a:effectLst/>
                <a:uLnTx/>
                <a:uFillTx/>
                <a:latin typeface="Calibri"/>
                <a:hlinkClick r:id="rId9">
                  <a:extLst>
                    <a:ext uri="{A12FA001-AC4F-418D-AE19-62706E023703}">
                      <ahyp:hlinkClr xmlns:ahyp="http://schemas.microsoft.com/office/drawing/2018/hyperlinkcolor" val="tx"/>
                    </a:ext>
                  </a:extLst>
                </a:hlinkClick>
              </a:rPr>
              <a:t>A matron on a local maternity ward describes how the flu vaccine can protect you and baby from serious illness.</a:t>
            </a:r>
            <a:endParaRPr kumimoji="0" lang="en-GB" sz="1800" b="0" i="0" u="none" strike="noStrike" kern="0" cap="none" spc="0" normalizeH="0" baseline="0" noProof="0" dirty="0">
              <a:ln>
                <a:noFill/>
              </a:ln>
              <a:solidFill>
                <a:schemeClr val="accent1"/>
              </a:solidFill>
              <a:effectLst/>
              <a:uLnTx/>
              <a:uFillTx/>
              <a:latin typeface="Calibri"/>
            </a:endParaRPr>
          </a:p>
        </p:txBody>
      </p:sp>
      <p:sp>
        <p:nvSpPr>
          <p:cNvPr id="20" name="Text Placeholder 2">
            <a:extLst>
              <a:ext uri="{FF2B5EF4-FFF2-40B4-BE49-F238E27FC236}">
                <a16:creationId xmlns:a16="http://schemas.microsoft.com/office/drawing/2014/main" id="{9FA82FBC-B26E-5DEC-EF9B-BCF9D8EACEE4}"/>
              </a:ext>
            </a:extLst>
          </p:cNvPr>
          <p:cNvSpPr txBox="1">
            <a:spLocks/>
          </p:cNvSpPr>
          <p:nvPr/>
        </p:nvSpPr>
        <p:spPr>
          <a:xfrm>
            <a:off x="361527" y="1263743"/>
            <a:ext cx="5429674" cy="830997"/>
          </a:xfrm>
          <a:prstGeom prst="rect">
            <a:avLst/>
          </a:prstGeom>
        </p:spPr>
        <p:txBody>
          <a:bodyPr wrap="square" lIns="0" tIns="0" rIns="0" bIns="0" anchor="t">
            <a:spAutoFit/>
          </a:bodyPr>
          <a:lstStyle>
            <a:lvl1pPr marL="0">
              <a:defRPr sz="2200" b="1" i="0">
                <a:solidFill>
                  <a:schemeClr val="bg1"/>
                </a:solidFill>
                <a:latin typeface="Calibri"/>
                <a:ea typeface="+mn-ea"/>
                <a:cs typeface="Calibri"/>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GB" sz="1800" b="0" dirty="0">
                <a:solidFill>
                  <a:schemeClr val="accent1"/>
                </a:solidFill>
                <a:latin typeface="Arial"/>
                <a:hlinkClick r:id="rId10">
                  <a:extLst>
                    <a:ext uri="{A12FA001-AC4F-418D-AE19-62706E023703}">
                      <ahyp:hlinkClr xmlns:ahyp="http://schemas.microsoft.com/office/drawing/2018/hyperlinkcolor" val="tx"/>
                    </a:ext>
                  </a:extLst>
                </a:hlinkClick>
              </a:rPr>
              <a:t>A British Sign Language video of </a:t>
            </a:r>
            <a:r>
              <a:rPr lang="en-GB" sz="1800" dirty="0">
                <a:solidFill>
                  <a:schemeClr val="accent1"/>
                </a:solidFill>
                <a:latin typeface="Arial"/>
                <a:hlinkClick r:id="rId10">
                  <a:extLst>
                    <a:ext uri="{A12FA001-AC4F-418D-AE19-62706E023703}">
                      <ahyp:hlinkClr xmlns:ahyp="http://schemas.microsoft.com/office/drawing/2018/hyperlinkcolor" val="tx"/>
                    </a:ext>
                  </a:extLst>
                </a:hlinkClick>
              </a:rPr>
              <a:t>‘Protect yourself against flu; Information for those in secondary school’ leaflet </a:t>
            </a:r>
            <a:r>
              <a:rPr lang="en-GB" sz="1800" b="0" dirty="0">
                <a:solidFill>
                  <a:schemeClr val="accent1"/>
                </a:solidFill>
                <a:latin typeface="Arial"/>
                <a:hlinkClick r:id="rId10">
                  <a:extLst>
                    <a:ext uri="{A12FA001-AC4F-418D-AE19-62706E023703}">
                      <ahyp:hlinkClr xmlns:ahyp="http://schemas.microsoft.com/office/drawing/2018/hyperlinkcolor" val="tx"/>
                    </a:ext>
                  </a:extLst>
                </a:hlinkClick>
              </a:rPr>
              <a:t>is available to download</a:t>
            </a:r>
            <a:endParaRPr lang="en-US" sz="1800" b="0" dirty="0">
              <a:solidFill>
                <a:schemeClr val="accent1"/>
              </a:solidFill>
              <a:latin typeface="Arial"/>
              <a:ea typeface="Calibri"/>
              <a:hlinkClick r:id="rId10">
                <a:extLst>
                  <a:ext uri="{A12FA001-AC4F-418D-AE19-62706E023703}">
                    <ahyp:hlinkClr xmlns:ahyp="http://schemas.microsoft.com/office/drawing/2018/hyperlinkcolor" val="tx"/>
                  </a:ext>
                </a:extLst>
              </a:hlinkClick>
            </a:endParaRPr>
          </a:p>
        </p:txBody>
      </p:sp>
      <p:sp>
        <p:nvSpPr>
          <p:cNvPr id="23" name="TextBox 22">
            <a:extLst>
              <a:ext uri="{FF2B5EF4-FFF2-40B4-BE49-F238E27FC236}">
                <a16:creationId xmlns:a16="http://schemas.microsoft.com/office/drawing/2014/main" id="{AE00FB78-5AF0-F32C-B42F-6C9FF7E4A350}"/>
              </a:ext>
            </a:extLst>
          </p:cNvPr>
          <p:cNvSpPr txBox="1"/>
          <p:nvPr/>
        </p:nvSpPr>
        <p:spPr>
          <a:xfrm>
            <a:off x="6400800" y="1196902"/>
            <a:ext cx="5043668" cy="923330"/>
          </a:xfrm>
          <a:prstGeom prst="rect">
            <a:avLst/>
          </a:prstGeom>
          <a:noFill/>
        </p:spPr>
        <p:txBody>
          <a:bodyPr wrap="square">
            <a:spAutoFit/>
          </a:bodyPr>
          <a:lstStyle/>
          <a:p>
            <a:r>
              <a:rPr lang="en-GB" sz="1800" u="sng" dirty="0">
                <a:solidFill>
                  <a:schemeClr val="accent1"/>
                </a:solidFill>
                <a:effectLst/>
                <a:latin typeface="Arial" panose="020B0604020202020204" pitchFamily="34" charset="0"/>
                <a:ea typeface="Aptos" panose="020B00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NHS England — North West » Injectable alternative for children – flu vaccine</a:t>
            </a:r>
            <a:r>
              <a:rPr lang="en-GB" sz="1800" u="sng" dirty="0">
                <a:solidFill>
                  <a:schemeClr val="accent1"/>
                </a:solidFill>
                <a:effectLst/>
                <a:latin typeface="Arial" panose="020B0604020202020204" pitchFamily="34" charset="0"/>
                <a:ea typeface="Aptos" panose="020B0004020202020204" pitchFamily="34" charset="0"/>
                <a:cs typeface="Arial" panose="020B0604020202020204" pitchFamily="34" charset="0"/>
              </a:rPr>
              <a:t> available to download</a:t>
            </a:r>
            <a:endParaRPr lang="en-GB"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9873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768C7-C5A5-5377-BE66-3BDCFCBD7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0796BB-84BD-68D3-67E7-55CF373DC74B}"/>
              </a:ext>
            </a:extLst>
          </p:cNvPr>
          <p:cNvSpPr>
            <a:spLocks noGrp="1"/>
          </p:cNvSpPr>
          <p:nvPr>
            <p:ph type="title"/>
          </p:nvPr>
        </p:nvSpPr>
        <p:spPr>
          <a:xfrm>
            <a:off x="307131" y="1031399"/>
            <a:ext cx="10515600" cy="687933"/>
          </a:xfrm>
        </p:spPr>
        <p:txBody>
          <a:bodyPr/>
          <a:lstStyle/>
          <a:p>
            <a:r>
              <a:rPr lang="en-GB" sz="3200" dirty="0"/>
              <a:t>Social media images</a:t>
            </a:r>
          </a:p>
        </p:txBody>
      </p:sp>
      <p:sp>
        <p:nvSpPr>
          <p:cNvPr id="3" name="Subtitle 2">
            <a:extLst>
              <a:ext uri="{FF2B5EF4-FFF2-40B4-BE49-F238E27FC236}">
                <a16:creationId xmlns:a16="http://schemas.microsoft.com/office/drawing/2014/main" id="{ED63CE0A-52B5-76F7-FBDF-4F5891FB04FB}"/>
              </a:ext>
            </a:extLst>
          </p:cNvPr>
          <p:cNvSpPr txBox="1">
            <a:spLocks/>
          </p:cNvSpPr>
          <p:nvPr/>
        </p:nvSpPr>
        <p:spPr>
          <a:xfrm>
            <a:off x="719213" y="2970271"/>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4" name="Text Placeholder 2">
            <a:extLst>
              <a:ext uri="{FF2B5EF4-FFF2-40B4-BE49-F238E27FC236}">
                <a16:creationId xmlns:a16="http://schemas.microsoft.com/office/drawing/2014/main" id="{3DBB92E9-CCBA-7189-EBC6-A65C8A88B187}"/>
              </a:ext>
            </a:extLst>
          </p:cNvPr>
          <p:cNvSpPr txBox="1">
            <a:spLocks/>
          </p:cNvSpPr>
          <p:nvPr/>
        </p:nvSpPr>
        <p:spPr>
          <a:xfrm>
            <a:off x="307131" y="1811029"/>
            <a:ext cx="10934294" cy="249299"/>
          </a:xfrm>
          <a:prstGeom prst="rect">
            <a:avLst/>
          </a:prstGeom>
        </p:spPr>
        <p:txBody>
          <a:bodyPr wrap="square" lIns="0" tIns="0" rIns="0" bIns="0" anchor="t">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dirty="0">
                <a:latin typeface="Arial"/>
              </a:rPr>
              <a:t>Other flu vaccine key messages you can support. </a:t>
            </a:r>
            <a:r>
              <a:rPr lang="en-GB" sz="1800" dirty="0">
                <a:latin typeface="Arial"/>
                <a:hlinkClick r:id="rId2"/>
              </a:rPr>
              <a:t>Please download and share on your channels</a:t>
            </a:r>
            <a:r>
              <a:rPr lang="en-GB" sz="1800" dirty="0">
                <a:latin typeface="Arial"/>
              </a:rPr>
              <a:t>:</a:t>
            </a:r>
          </a:p>
        </p:txBody>
      </p:sp>
      <p:pic>
        <p:nvPicPr>
          <p:cNvPr id="7" name="Picture 6" descr="A person and a child looking at a doctor&#10;&#10;AI-generated content may be incorrect.">
            <a:extLst>
              <a:ext uri="{FF2B5EF4-FFF2-40B4-BE49-F238E27FC236}">
                <a16:creationId xmlns:a16="http://schemas.microsoft.com/office/drawing/2014/main" id="{1D7CA6C9-C23E-1EB4-CDE2-A18D92FBBC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243" y="2709440"/>
            <a:ext cx="2488956" cy="3111196"/>
          </a:xfrm>
          <a:prstGeom prst="rect">
            <a:avLst/>
          </a:prstGeom>
        </p:spPr>
      </p:pic>
      <p:pic>
        <p:nvPicPr>
          <p:cNvPr id="9" name="Picture 8" descr="A person and child holding hands&#10;&#10;AI-generated content may be incorrect.">
            <a:extLst>
              <a:ext uri="{FF2B5EF4-FFF2-40B4-BE49-F238E27FC236}">
                <a16:creationId xmlns:a16="http://schemas.microsoft.com/office/drawing/2014/main" id="{BEA32E7C-8B0D-EBFC-2CC2-155DC0D1C9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7043" y="2709440"/>
            <a:ext cx="2488957" cy="3111196"/>
          </a:xfrm>
          <a:prstGeom prst="rect">
            <a:avLst/>
          </a:prstGeom>
        </p:spPr>
      </p:pic>
      <p:pic>
        <p:nvPicPr>
          <p:cNvPr id="11" name="Picture 10" descr="A person and child holding hands&#10;&#10;AI-generated content may be incorrect.">
            <a:extLst>
              <a:ext uri="{FF2B5EF4-FFF2-40B4-BE49-F238E27FC236}">
                <a16:creationId xmlns:a16="http://schemas.microsoft.com/office/drawing/2014/main" id="{682C225A-E2BF-5911-E52E-18E575702B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49846" y="2709440"/>
            <a:ext cx="2488957" cy="3111196"/>
          </a:xfrm>
          <a:prstGeom prst="rect">
            <a:avLst/>
          </a:prstGeom>
        </p:spPr>
      </p:pic>
      <p:pic>
        <p:nvPicPr>
          <p:cNvPr id="13" name="Picture 12" descr="A person holding a child&#10;&#10;AI-generated content may be incorrect.">
            <a:extLst>
              <a:ext uri="{FF2B5EF4-FFF2-40B4-BE49-F238E27FC236}">
                <a16:creationId xmlns:a16="http://schemas.microsoft.com/office/drawing/2014/main" id="{0E614B4B-A584-7835-C1E3-494125569F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30940" y="2709441"/>
            <a:ext cx="2488956" cy="3111195"/>
          </a:xfrm>
          <a:prstGeom prst="rect">
            <a:avLst/>
          </a:prstGeom>
        </p:spPr>
      </p:pic>
    </p:spTree>
    <p:extLst>
      <p:ext uri="{BB962C8B-B14F-4D97-AF65-F5344CB8AC3E}">
        <p14:creationId xmlns:p14="http://schemas.microsoft.com/office/powerpoint/2010/main" val="14087455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C9400EC-DDB5-3DE1-64E6-B77F1DCA610E}"/>
              </a:ext>
            </a:extLst>
          </p:cNvPr>
          <p:cNvSpPr txBox="1">
            <a:spLocks/>
          </p:cNvSpPr>
          <p:nvPr/>
        </p:nvSpPr>
        <p:spPr>
          <a:xfrm>
            <a:off x="303759" y="1273394"/>
            <a:ext cx="8949181" cy="505267"/>
          </a:xfrm>
          <a:prstGeom prst="rect">
            <a:avLst/>
          </a:prstGeom>
        </p:spPr>
        <p:txBody>
          <a:bodyPr vert="horz" wrap="square" lIns="0" tIns="12700" rIns="0" bIns="0" rtlCol="0" anchor="t">
            <a:spAutoFit/>
          </a:bodyPr>
          <a:lstStyle>
            <a:lvl1pPr algn="l" defTabSz="914400" rtl="0" eaLnBrk="1" latinLnBrk="0" hangingPunct="1">
              <a:lnSpc>
                <a:spcPct val="90000"/>
              </a:lnSpc>
              <a:spcBef>
                <a:spcPct val="0"/>
              </a:spcBef>
              <a:buNone/>
              <a:defRPr sz="4800" b="1" kern="1200">
                <a:solidFill>
                  <a:schemeClr val="accent1"/>
                </a:solidFill>
                <a:latin typeface="Arial" panose="020B0604020202020204" pitchFamily="34" charset="0"/>
                <a:ea typeface="+mj-ea"/>
                <a:cs typeface="Arial" panose="020B0604020202020204" pitchFamily="34" charset="0"/>
              </a:defRPr>
            </a:lvl1pPr>
          </a:lstStyle>
          <a:p>
            <a:pPr marL="24765">
              <a:spcBef>
                <a:spcPts val="100"/>
              </a:spcBef>
              <a:tabLst>
                <a:tab pos="4095115" algn="l"/>
              </a:tabLst>
            </a:pPr>
            <a:r>
              <a:rPr lang="en-GB" sz="3200" spc="-10"/>
              <a:t>Websites</a:t>
            </a:r>
            <a:endParaRPr lang="en-GB" sz="3200" spc="-10" dirty="0"/>
          </a:p>
        </p:txBody>
      </p:sp>
      <p:sp>
        <p:nvSpPr>
          <p:cNvPr id="4" name="object 3">
            <a:extLst>
              <a:ext uri="{FF2B5EF4-FFF2-40B4-BE49-F238E27FC236}">
                <a16:creationId xmlns:a16="http://schemas.microsoft.com/office/drawing/2014/main" id="{05533CE3-8522-A827-FD7F-7B6841FBD263}"/>
              </a:ext>
            </a:extLst>
          </p:cNvPr>
          <p:cNvSpPr txBox="1"/>
          <p:nvPr/>
        </p:nvSpPr>
        <p:spPr>
          <a:xfrm>
            <a:off x="303759" y="2001922"/>
            <a:ext cx="11365841" cy="3411831"/>
          </a:xfrm>
          <a:prstGeom prst="rect">
            <a:avLst/>
          </a:prstGeom>
        </p:spPr>
        <p:txBody>
          <a:bodyPr vert="horz" wrap="square" lIns="0" tIns="13335" rIns="0" bIns="0" rtlCol="0" anchor="t">
            <a:spAutoFit/>
          </a:bodyPr>
          <a:lstStyle/>
          <a:p>
            <a:pPr marL="426085" indent="-285750">
              <a:spcAft>
                <a:spcPts val="740"/>
              </a:spcAft>
              <a:buFont typeface="Arial" panose="020B0604020202020204" pitchFamily="34" charset="0"/>
              <a:buChar char="•"/>
            </a:pPr>
            <a:r>
              <a:rPr lang="en-GB" dirty="0">
                <a:latin typeface="Arial"/>
                <a:cs typeface="Arial"/>
              </a:rPr>
              <a:t>Local information and resources about flu - </a:t>
            </a:r>
            <a:r>
              <a:rPr lang="en-GB" dirty="0">
                <a:latin typeface="Arial"/>
                <a:cs typeface="Arial"/>
                <a:hlinkClick r:id="rId2"/>
              </a:rPr>
              <a:t>Flu :: NHS Black Country ICB</a:t>
            </a:r>
            <a:endParaRPr lang="en-GB" dirty="0">
              <a:latin typeface="Arial"/>
              <a:cs typeface="Arial"/>
            </a:endParaRPr>
          </a:p>
          <a:p>
            <a:pPr marL="426085" indent="-285750">
              <a:spcAft>
                <a:spcPts val="740"/>
              </a:spcAft>
              <a:buFont typeface="Arial" panose="020B0604020202020204" pitchFamily="34" charset="0"/>
              <a:buChar char="•"/>
            </a:pPr>
            <a:r>
              <a:rPr lang="en-GB" dirty="0">
                <a:latin typeface="Arial"/>
                <a:cs typeface="Arial"/>
              </a:rPr>
              <a:t>Local information about the flu nasal spray - </a:t>
            </a:r>
            <a:r>
              <a:rPr lang="en-GB" dirty="0">
                <a:latin typeface="Arial"/>
                <a:cs typeface="Arial"/>
                <a:hlinkClick r:id="rId3"/>
              </a:rPr>
              <a:t>Flu nasal spray for children :: NHS Black Country ICB</a:t>
            </a:r>
            <a:r>
              <a:rPr lang="en-GB" dirty="0">
                <a:latin typeface="Arial"/>
                <a:cs typeface="Arial"/>
              </a:rPr>
              <a:t> including a short video from Dr Tania Hussain, local GP and lead for children and young people in the Black Country, and ‘Flu Fighters’ audio books for children</a:t>
            </a:r>
          </a:p>
          <a:p>
            <a:pPr marL="426085" indent="-285750">
              <a:spcAft>
                <a:spcPts val="740"/>
              </a:spcAft>
              <a:buFont typeface="Arial" panose="020B0604020202020204" pitchFamily="34" charset="0"/>
              <a:buChar char="•"/>
            </a:pPr>
            <a:r>
              <a:rPr lang="en-GB" dirty="0">
                <a:latin typeface="Arial"/>
                <a:cs typeface="Arial"/>
              </a:rPr>
              <a:t>Local information about flu - </a:t>
            </a:r>
            <a:r>
              <a:rPr lang="en-GB" dirty="0">
                <a:latin typeface="Arial" panose="020B0604020202020204" pitchFamily="34" charset="0"/>
                <a:cs typeface="Arial" panose="020B0604020202020204" pitchFamily="34" charset="0"/>
                <a:hlinkClick r:id="rId4"/>
              </a:rPr>
              <a:t>COVID-19 and flu :: NHS Birmingham and Solihull</a:t>
            </a:r>
            <a:r>
              <a:rPr lang="en-GB" dirty="0">
                <a:latin typeface="Arial" panose="020B0604020202020204" pitchFamily="34" charset="0"/>
                <a:cs typeface="Arial" panose="020B0604020202020204" pitchFamily="34" charset="0"/>
              </a:rPr>
              <a:t> </a:t>
            </a:r>
          </a:p>
          <a:p>
            <a:pPr marL="426085" indent="-285750">
              <a:spcAft>
                <a:spcPts val="740"/>
              </a:spcAft>
              <a:buFont typeface="Arial" panose="020B0604020202020204" pitchFamily="34" charset="0"/>
              <a:buChar char="•"/>
            </a:pPr>
            <a:r>
              <a:rPr lang="en-GB" dirty="0">
                <a:latin typeface="Arial" panose="020B0604020202020204" pitchFamily="34" charset="0"/>
                <a:cs typeface="Arial" panose="020B0604020202020204" pitchFamily="34" charset="0"/>
              </a:rPr>
              <a:t>Local information children’s flu vaccine - </a:t>
            </a:r>
            <a:r>
              <a:rPr lang="en-GB" dirty="0">
                <a:latin typeface="Arial" panose="020B0604020202020204" pitchFamily="34" charset="0"/>
                <a:cs typeface="Arial" panose="020B0604020202020204" pitchFamily="34" charset="0"/>
                <a:hlinkClick r:id="rId5"/>
              </a:rPr>
              <a:t>School children flu vaccinations :: NHS Birmingham and Solihull</a:t>
            </a:r>
            <a:endParaRPr lang="en-GB" dirty="0">
              <a:latin typeface="Arial" panose="020B0604020202020204" pitchFamily="34" charset="0"/>
              <a:cs typeface="Arial" panose="020B0604020202020204" pitchFamily="34" charset="0"/>
            </a:endParaRPr>
          </a:p>
          <a:p>
            <a:pPr marL="426085" indent="-285750">
              <a:spcAft>
                <a:spcPts val="740"/>
              </a:spcAft>
              <a:buFont typeface="Arial" panose="020B0604020202020204" pitchFamily="34" charset="0"/>
              <a:buChar char="•"/>
            </a:pPr>
            <a:r>
              <a:rPr lang="en-GB" dirty="0">
                <a:latin typeface="Arial"/>
                <a:cs typeface="Arial"/>
              </a:rPr>
              <a:t>Flu vaccine for children - local NHS resource </a:t>
            </a:r>
            <a:r>
              <a:rPr lang="en-GB" dirty="0">
                <a:latin typeface="Arial"/>
                <a:cs typeface="Arial"/>
                <a:hlinkClick r:id="rId6"/>
              </a:rPr>
              <a:t>Flu vaccine :: Black Country -18 years website</a:t>
            </a:r>
            <a:endParaRPr lang="en-GB" dirty="0">
              <a:latin typeface="Arial"/>
              <a:cs typeface="Arial"/>
            </a:endParaRPr>
          </a:p>
          <a:p>
            <a:pPr marL="426085" indent="-285750">
              <a:spcAft>
                <a:spcPts val="740"/>
              </a:spcAft>
              <a:buFont typeface="Arial" panose="020B0604020202020204" pitchFamily="34" charset="0"/>
              <a:buChar char="•"/>
            </a:pPr>
            <a:r>
              <a:rPr lang="en-GB" dirty="0">
                <a:latin typeface="Arial"/>
                <a:cs typeface="Arial"/>
              </a:rPr>
              <a:t>Child flu vaccine - </a:t>
            </a:r>
            <a:r>
              <a:rPr lang="en-GB" dirty="0">
                <a:latin typeface="Arial"/>
                <a:cs typeface="Arial"/>
                <a:hlinkClick r:id="rId7"/>
              </a:rPr>
              <a:t>NHS :: Vaccinations - Child flu vaccine</a:t>
            </a:r>
            <a:r>
              <a:rPr lang="en-GB" dirty="0">
                <a:latin typeface="Arial"/>
                <a:cs typeface="Arial"/>
              </a:rPr>
              <a:t> </a:t>
            </a:r>
          </a:p>
          <a:p>
            <a:pPr marL="426085" indent="-285750">
              <a:spcAft>
                <a:spcPts val="740"/>
              </a:spcAft>
              <a:buFont typeface="Arial" panose="020B0604020202020204" pitchFamily="34" charset="0"/>
              <a:buChar char="•"/>
            </a:pPr>
            <a:r>
              <a:rPr lang="en-GB" dirty="0">
                <a:latin typeface="Arial"/>
                <a:cs typeface="Arial"/>
              </a:rPr>
              <a:t>Vaccination tips for parents - </a:t>
            </a:r>
            <a:r>
              <a:rPr lang="en-GB" dirty="0">
                <a:latin typeface="Arial"/>
                <a:cs typeface="Arial"/>
                <a:hlinkClick r:id="rId8"/>
              </a:rPr>
              <a:t>NHS :: Vaccination tips for parents</a:t>
            </a:r>
            <a:r>
              <a:rPr lang="en-GB" dirty="0">
                <a:latin typeface="Arial"/>
                <a:cs typeface="Arial"/>
              </a:rPr>
              <a:t> </a:t>
            </a:r>
          </a:p>
          <a:p>
            <a:pPr marL="426085" indent="-285750">
              <a:spcAft>
                <a:spcPts val="740"/>
              </a:spcAft>
              <a:buFont typeface="Arial" panose="020B0604020202020204" pitchFamily="34" charset="0"/>
              <a:buChar char="•"/>
            </a:pPr>
            <a:r>
              <a:rPr lang="en-GB" dirty="0">
                <a:latin typeface="Arial"/>
                <a:cs typeface="Arial"/>
              </a:rPr>
              <a:t>Flu symptom and how to treat - </a:t>
            </a:r>
            <a:r>
              <a:rPr lang="en-GB" dirty="0">
                <a:latin typeface="Arial"/>
                <a:cs typeface="Arial"/>
                <a:hlinkClick r:id="rId9"/>
              </a:rPr>
              <a:t>NHS :: Condition – Flu</a:t>
            </a:r>
            <a:endParaRPr lang="en-GB" dirty="0">
              <a:latin typeface="Arial"/>
              <a:cs typeface="Arial"/>
            </a:endParaRPr>
          </a:p>
        </p:txBody>
      </p:sp>
    </p:spTree>
    <p:extLst>
      <p:ext uri="{BB962C8B-B14F-4D97-AF65-F5344CB8AC3E}">
        <p14:creationId xmlns:p14="http://schemas.microsoft.com/office/powerpoint/2010/main" val="3374215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D74E4-B30B-90E7-18E9-76D3EB34E3D5}"/>
            </a:ext>
          </a:extLst>
        </p:cNvPr>
        <p:cNvGrpSpPr/>
        <p:nvPr/>
      </p:nvGrpSpPr>
      <p:grpSpPr>
        <a:xfrm>
          <a:off x="0" y="0"/>
          <a:ext cx="0" cy="0"/>
          <a:chOff x="0" y="0"/>
          <a:chExt cx="0" cy="0"/>
        </a:xfrm>
      </p:grpSpPr>
      <p:sp>
        <p:nvSpPr>
          <p:cNvPr id="5" name="object 8">
            <a:extLst>
              <a:ext uri="{FF2B5EF4-FFF2-40B4-BE49-F238E27FC236}">
                <a16:creationId xmlns:a16="http://schemas.microsoft.com/office/drawing/2014/main" id="{86B0D208-ACB8-AAED-4357-50A3ABD2AF97}"/>
              </a:ext>
            </a:extLst>
          </p:cNvPr>
          <p:cNvSpPr txBox="1">
            <a:spLocks noGrp="1"/>
          </p:cNvSpPr>
          <p:nvPr>
            <p:ph type="title"/>
          </p:nvPr>
        </p:nvSpPr>
        <p:spPr>
          <a:xfrm>
            <a:off x="350058" y="1818218"/>
            <a:ext cx="9197280" cy="1010661"/>
          </a:xfrm>
          <a:prstGeom prst="rect">
            <a:avLst/>
          </a:prstGeom>
        </p:spPr>
        <p:txBody>
          <a:bodyPr vert="horz" wrap="square" lIns="0" tIns="13335" rIns="0" bIns="0" rtlCol="0" anchor="t">
            <a:spAutoFit/>
          </a:bodyPr>
          <a:lstStyle/>
          <a:p>
            <a:pPr marL="12700">
              <a:spcBef>
                <a:spcPts val="105"/>
              </a:spcBef>
            </a:pPr>
            <a:r>
              <a:rPr lang="en-GB" sz="2400" b="0" dirty="0">
                <a:latin typeface="Arial"/>
              </a:rPr>
              <a:t>For further help or advice on using the toolkit or if you need support to tailor assets, please contact </a:t>
            </a:r>
            <a:r>
              <a:rPr lang="en-GB" sz="2400" dirty="0">
                <a:latin typeface="Arial"/>
                <a:hlinkClick r:id="rId2"/>
              </a:rPr>
              <a:t>comms.blackcountry@nhs.net</a:t>
            </a:r>
            <a:r>
              <a:rPr lang="en-GB" sz="2400" dirty="0">
                <a:latin typeface="Arial"/>
              </a:rPr>
              <a:t> </a:t>
            </a:r>
            <a:r>
              <a:rPr lang="en-GB" sz="2400" b="0" dirty="0">
                <a:latin typeface="Arial"/>
              </a:rPr>
              <a:t>or</a:t>
            </a:r>
            <a:r>
              <a:rPr lang="en-GB" sz="2400" b="1" dirty="0">
                <a:latin typeface="Arial"/>
              </a:rPr>
              <a:t> </a:t>
            </a:r>
            <a:r>
              <a:rPr lang="en-GB" sz="2400" b="1" dirty="0">
                <a:latin typeface="Arial"/>
                <a:hlinkClick r:id="rId3"/>
              </a:rPr>
              <a:t>communications.bsolicb@nhs.net</a:t>
            </a:r>
            <a:r>
              <a:rPr lang="en-GB" sz="2400" b="1" dirty="0">
                <a:latin typeface="Arial"/>
              </a:rPr>
              <a:t> </a:t>
            </a:r>
            <a:endParaRPr sz="4000" b="1" dirty="0">
              <a:latin typeface="Arial"/>
            </a:endParaRPr>
          </a:p>
        </p:txBody>
      </p:sp>
    </p:spTree>
    <p:extLst>
      <p:ext uri="{BB962C8B-B14F-4D97-AF65-F5344CB8AC3E}">
        <p14:creationId xmlns:p14="http://schemas.microsoft.com/office/powerpoint/2010/main" val="1417026809"/>
      </p:ext>
    </p:extLst>
  </p:cSld>
  <p:clrMapOvr>
    <a:masterClrMapping/>
  </p:clrMapOvr>
</p:sld>
</file>

<file path=ppt/theme/theme1.xml><?xml version="1.0" encoding="utf-8"?>
<a:theme xmlns:a="http://schemas.openxmlformats.org/drawingml/2006/main" name="Office Theme">
  <a:themeElements>
    <a:clrScheme name="NHS colours">
      <a:dk1>
        <a:sysClr val="windowText" lastClr="000000"/>
      </a:dk1>
      <a:lt1>
        <a:sysClr val="window" lastClr="FFFFFF"/>
      </a:lt1>
      <a:dk2>
        <a:srgbClr val="44546A"/>
      </a:dk2>
      <a:lt2>
        <a:srgbClr val="E7E6E6"/>
      </a:lt2>
      <a:accent1>
        <a:srgbClr val="003087"/>
      </a:accent1>
      <a:accent2>
        <a:srgbClr val="005EB8"/>
      </a:accent2>
      <a:accent3>
        <a:srgbClr val="41B6E6"/>
      </a:accent3>
      <a:accent4>
        <a:srgbClr val="006747"/>
      </a:accent4>
      <a:accent5>
        <a:srgbClr val="ED8B00"/>
      </a:accent5>
      <a:accent6>
        <a:srgbClr val="8A1538"/>
      </a:accent6>
      <a:hlink>
        <a:srgbClr val="78BE20"/>
      </a:hlink>
      <a:folHlink>
        <a:srgbClr val="3300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27be8cb2-af3b-44cd-b759-d0babebf2517">
      <Terms xmlns="http://schemas.microsoft.com/office/infopath/2007/PartnerControls"/>
    </lcf76f155ced4ddcb4097134ff3c332f>
    <_ip_UnifiedCompliancePolicyProperties xmlns="http://schemas.microsoft.com/sharepoint/v3" xsi:nil="true"/>
    <TaxCatchAll xmlns="a2c12240-6528-4ab5-bf68-6c26ac851fb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124DC5E1DC7F045AF9B682B0B3BA6A5" ma:contentTypeVersion="20" ma:contentTypeDescription="Create a new document." ma:contentTypeScope="" ma:versionID="e542133440e6e04d6023d44b88c80f5f">
  <xsd:schema xmlns:xsd="http://www.w3.org/2001/XMLSchema" xmlns:xs="http://www.w3.org/2001/XMLSchema" xmlns:p="http://schemas.microsoft.com/office/2006/metadata/properties" xmlns:ns1="http://schemas.microsoft.com/sharepoint/v3" xmlns:ns2="a2c12240-6528-4ab5-bf68-6c26ac851fb8" xmlns:ns3="27be8cb2-af3b-44cd-b759-d0babebf2517" targetNamespace="http://schemas.microsoft.com/office/2006/metadata/properties" ma:root="true" ma:fieldsID="fc37c267e14cecec50e8d235771af045" ns1:_="" ns2:_="" ns3:_="">
    <xsd:import namespace="http://schemas.microsoft.com/sharepoint/v3"/>
    <xsd:import namespace="a2c12240-6528-4ab5-bf68-6c26ac851fb8"/>
    <xsd:import namespace="27be8cb2-af3b-44cd-b759-d0babebf251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1:_ip_UnifiedCompliancePolicyProperties" minOccurs="0"/>
                <xsd:element ref="ns1:_ip_UnifiedCompliancePolicyUIAction"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2c12240-6528-4ab5-bf68-6c26ac851fb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1a7c4657-0e6e-41d3-bd3c-abb5f847f625}" ma:internalName="TaxCatchAll" ma:showField="CatchAllData" ma:web="a2c12240-6528-4ab5-bf68-6c26ac851fb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be8cb2-af3b-44cd-b759-d0babebf2517"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CD12FA5-A3A6-4C9B-8CF6-6B825AC9BA4F}">
  <ds:schemaRefs>
    <ds:schemaRef ds:uri="http://schemas.openxmlformats.org/package/2006/metadata/core-properties"/>
    <ds:schemaRef ds:uri="http://purl.org/dc/elements/1.1/"/>
    <ds:schemaRef ds:uri="http://purl.org/dc/dcmitype/"/>
    <ds:schemaRef ds:uri="a2c12240-6528-4ab5-bf68-6c26ac851fb8"/>
    <ds:schemaRef ds:uri="http://schemas.microsoft.com/office/2006/documentManagement/types"/>
    <ds:schemaRef ds:uri="27be8cb2-af3b-44cd-b759-d0babebf2517"/>
    <ds:schemaRef ds:uri="http://www.w3.org/XML/1998/namespace"/>
    <ds:schemaRef ds:uri="http://schemas.microsoft.com/office/infopath/2007/PartnerControls"/>
    <ds:schemaRef ds:uri="http://schemas.microsoft.com/sharepoint/v3"/>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F8BD8DF3-1D8E-4ED3-A1B7-5D7F114BE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2c12240-6528-4ab5-bf68-6c26ac851fb8"/>
    <ds:schemaRef ds:uri="27be8cb2-af3b-44cd-b759-d0babebf25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DE4138-64FB-4C58-8D14-0E71099301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258</TotalTime>
  <Words>1979</Words>
  <Application>Microsoft Office PowerPoint</Application>
  <PresentationFormat>Widescreen</PresentationFormat>
  <Paragraphs>95</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PowerPoint Presentation</vt:lpstr>
      <vt:lpstr>Flu Vaccinations</vt:lpstr>
      <vt:lpstr>Case Studies</vt:lpstr>
      <vt:lpstr>Content to use</vt:lpstr>
      <vt:lpstr>Case to use for parents</vt:lpstr>
      <vt:lpstr>Key messages</vt:lpstr>
      <vt:lpstr>Key messages for children's vaccines </vt:lpstr>
      <vt:lpstr>Key messages for parents</vt:lpstr>
      <vt:lpstr>Injectable alternative for children – flu vaccine</vt:lpstr>
      <vt:lpstr>Resources</vt:lpstr>
      <vt:lpstr>Newsletter copy</vt:lpstr>
      <vt:lpstr>Newsletter images</vt:lpstr>
      <vt:lpstr>PowerPoint Presentation</vt:lpstr>
      <vt:lpstr>PowerPoint Presentation</vt:lpstr>
      <vt:lpstr>PowerPoint Presentation</vt:lpstr>
      <vt:lpstr>PowerPoint Presentation</vt:lpstr>
      <vt:lpstr>PowerPoint Presentation</vt:lpstr>
      <vt:lpstr>Social media images</vt:lpstr>
      <vt:lpstr>PowerPoint Presentation</vt:lpstr>
      <vt:lpstr>For further help or advice on using the toolkit or if you need support to tailor assets, please contact comms.blackcountry@nhs.net or communications.bsolicb@nhs.net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Cook Helen</dc:creator>
  <cp:lastModifiedBy>Ann Bashir-Pugh</cp:lastModifiedBy>
  <cp:revision>10</cp:revision>
  <dcterms:created xsi:type="dcterms:W3CDTF">2025-07-24T10:46:23Z</dcterms:created>
  <dcterms:modified xsi:type="dcterms:W3CDTF">2025-10-14T14:01:16Z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0x010100D124DC5E1DC7F045AF9B682B0B3BA6A5</vt:lpwstr>
  </property>
  <property fmtid="{D5CDD505-2E9C-101B-9397-08002B2CF9AE}" pid="3" name="MediaServiceImageTags">
    <vt:lpwstr/>
  </property>
</Properties>
</file>