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9" r:id="rId2"/>
    <p:sldId id="299" r:id="rId3"/>
    <p:sldId id="260" r:id="rId4"/>
    <p:sldId id="261" r:id="rId5"/>
    <p:sldId id="579" r:id="rId6"/>
  </p:sldIdLst>
  <p:sldSz cx="12192000" cy="6858000"/>
  <p:notesSz cx="6889750" cy="10021888"/>
  <p:embeddedFontLst>
    <p:embeddedFont>
      <p:font typeface="Mangal" panose="02040503050203030202" pitchFamily="18" charset="0"/>
      <p:regular r:id="rId9"/>
    </p:embeddedFont>
    <p:embeddedFont>
      <p:font typeface="Muli" panose="020B0604020202020204" charset="0"/>
      <p:regular r:id="rId10"/>
      <p:bold r:id="rId11"/>
    </p:embeddedFont>
    <p:embeddedFont>
      <p:font typeface="OpenDyslexicAlta" panose="020B060402020202020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F2CC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63" autoAdjust="0"/>
    <p:restoredTop sz="82514" autoAdjust="0"/>
  </p:normalViewPr>
  <p:slideViewPr>
    <p:cSldViewPr snapToGrid="0" snapToObjects="1">
      <p:cViewPr varScale="1">
        <p:scale>
          <a:sx n="84" d="100"/>
          <a:sy n="84" d="100"/>
        </p:scale>
        <p:origin x="10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05/01/2021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86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354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85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/>
              <a:t>The /j/ sound spelt </a:t>
            </a:r>
            <a:r>
              <a:rPr lang="mr-IN" dirty="0"/>
              <a:t>–</a:t>
            </a:r>
            <a:r>
              <a:rPr lang="en-GB" dirty="0" err="1"/>
              <a:t>ge</a:t>
            </a:r>
            <a:r>
              <a:rPr lang="en-GB" dirty="0"/>
              <a:t> at the end of words.  This spelling comes after all sounds other than the short vowels.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5131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The /j/ sound spelt </a:t>
            </a:r>
            <a:r>
              <a:rPr lang="mr-IN" dirty="0"/>
              <a:t>–</a:t>
            </a:r>
            <a:r>
              <a:rPr lang="en-GB" dirty="0" err="1"/>
              <a:t>ge</a:t>
            </a:r>
            <a:r>
              <a:rPr lang="en-GB" dirty="0"/>
              <a:t> at the end of words.  This spelling comes after all sounds other than the short vowels.</a:t>
            </a:r>
          </a:p>
          <a:p>
            <a:endParaRPr lang="en-GB" dirty="0"/>
          </a:p>
        </p:txBody>
      </p:sp>
      <p:graphicFrame>
        <p:nvGraphicFramePr>
          <p:cNvPr id="7" name="Table Placeholder 6">
            <a:extLst>
              <a:ext uri="{FF2B5EF4-FFF2-40B4-BE49-F238E27FC236}">
                <a16:creationId xmlns:a16="http://schemas.microsoft.com/office/drawing/2014/main" id="{D4514438-BDEC-AA4B-BC27-4CCE78A121F0}"/>
              </a:ext>
            </a:extLst>
          </p:cNvPr>
          <p:cNvGraphicFramePr>
            <a:graphicFrameLocks noGrp="1"/>
          </p:cNvGraphicFramePr>
          <p:nvPr>
            <p:ph type="tbl" sz="quarter" idx="4294967295"/>
            <p:extLst>
              <p:ext uri="{D42A27DB-BD31-4B8C-83A1-F6EECF244321}">
                <p14:modId xmlns:p14="http://schemas.microsoft.com/office/powerpoint/2010/main" val="3372328588"/>
              </p:ext>
            </p:extLst>
          </p:nvPr>
        </p:nvGraphicFramePr>
        <p:xfrm>
          <a:off x="3429000" y="1311276"/>
          <a:ext cx="8363607" cy="5314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3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1709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Words that end with a /j/ sound that is spelling ‘</a:t>
                      </a:r>
                      <a:r>
                        <a:rPr lang="en-GB" sz="1700" b="0" i="0" dirty="0" err="1">
                          <a:latin typeface="Muli" pitchFamily="2" charset="77"/>
                        </a:rPr>
                        <a:t>ge</a:t>
                      </a:r>
                      <a:r>
                        <a:rPr lang="en-GB" sz="1700" b="0" i="0" dirty="0">
                          <a:latin typeface="Muli" pitchFamily="2" charset="77"/>
                        </a:rPr>
                        <a:t>’ have a sound that is not a short vowel.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245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Main Teaching Activity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b="0" i="0" baseline="0" dirty="0">
                          <a:latin typeface="Muli" pitchFamily="2" charset="77"/>
                        </a:rPr>
                        <a:t>Ask children to listen to the words and spot the sound that is the same in each. </a:t>
                      </a:r>
                    </a:p>
                    <a:p>
                      <a:endParaRPr lang="en-GB" sz="1700" b="0" i="0" baseline="0" dirty="0">
                        <a:latin typeface="Muli" pitchFamily="2" charset="77"/>
                      </a:endParaRPr>
                    </a:p>
                    <a:p>
                      <a:r>
                        <a:rPr lang="en-GB" sz="1700" b="0" i="0" baseline="0" dirty="0">
                          <a:latin typeface="Muli" pitchFamily="2" charset="77"/>
                        </a:rPr>
                        <a:t>Use the power point slide to show the spelling list. Ask children to copy the words on their whiteboards and circle the sound that comes before the /j/ sound.</a:t>
                      </a:r>
                    </a:p>
                    <a:p>
                      <a:endParaRPr lang="en-GB" sz="1700" b="0" i="0" baseline="0" dirty="0">
                        <a:latin typeface="Muli" pitchFamily="2" charset="77"/>
                      </a:endParaRPr>
                    </a:p>
                    <a:p>
                      <a:r>
                        <a:rPr lang="en-GB" sz="1700" b="0" i="0" baseline="0" dirty="0">
                          <a:latin typeface="Muli" pitchFamily="2" charset="77"/>
                        </a:rPr>
                        <a:t>Feedback and discuss how this spelling occurs only in words without a short vowel sound.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0804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Independent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Using the spelling list words get children to work in pairs to try and find two new words that they can make from each word. For example:</a:t>
                      </a:r>
                      <a:br>
                        <a:rPr lang="en-GB" sz="1700" b="0" i="0" dirty="0">
                          <a:latin typeface="Muli" pitchFamily="2" charset="77"/>
                        </a:rPr>
                      </a:br>
                      <a:br>
                        <a:rPr lang="en-GB" sz="1700" b="0" i="0" dirty="0">
                          <a:latin typeface="Muli" pitchFamily="2" charset="77"/>
                        </a:rPr>
                      </a:br>
                      <a:r>
                        <a:rPr lang="en-GB" sz="1700" b="0" i="0" dirty="0">
                          <a:latin typeface="Muli" pitchFamily="2" charset="77"/>
                        </a:rPr>
                        <a:t>charge – rage – hag</a:t>
                      </a:r>
                    </a:p>
                    <a:p>
                      <a:r>
                        <a:rPr lang="en-GB" sz="1700" b="0" i="0" dirty="0">
                          <a:latin typeface="Muli" pitchFamily="2" charset="77"/>
                        </a:rPr>
                        <a:t>orange – range – ran</a:t>
                      </a:r>
                    </a:p>
                    <a:p>
                      <a:endParaRPr lang="en-GB" sz="17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608633"/>
              </p:ext>
            </p:extLst>
          </p:nvPr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bulge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village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136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943181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775596817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144881124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bulge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village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234348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/j/ sound spelt </a:t>
                      </a:r>
                      <a:r>
                        <a:rPr lang="mr-IN" sz="1400" b="0" i="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ge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at the end of words.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6" name="Slide Zoom 5">
                <a:extLst>
                  <a:ext uri="{FF2B5EF4-FFF2-40B4-BE49-F238E27FC236}">
                    <a16:creationId xmlns:a16="http://schemas.microsoft.com/office/drawing/2014/main" id="{360FA33C-3E6A-4226-998F-2C082915D55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72645873"/>
                  </p:ext>
                </p:extLst>
              </p:nvPr>
            </p:nvGraphicFramePr>
            <p:xfrm>
              <a:off x="-4410635" y="4084807"/>
              <a:ext cx="3048000" cy="1714500"/>
            </p:xfrm>
            <a:graphic>
              <a:graphicData uri="http://schemas.microsoft.com/office/powerpoint/2016/slidezoom">
                <pslz:sldZm>
                  <pslz:sldZmObj sldId="260" cId="1148340856">
                    <pslz:zmPr id="{2F19B738-7E17-42E9-8BBB-0671D6DC223E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6" name="Slide Zoom 5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360FA33C-3E6A-4226-998F-2C082915D55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4410635" y="4084807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834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571067"/>
              </p:ext>
            </p:extLst>
          </p:nvPr>
        </p:nvGraphicFramePr>
        <p:xfrm>
          <a:off x="508000" y="1347688"/>
          <a:ext cx="2787650" cy="4897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35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bulge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village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50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84727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/j/ sound spelt </a:t>
                      </a:r>
                      <a:r>
                        <a:rPr lang="mr-IN" sz="1400" b="0" i="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ge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at the end of words.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910660"/>
              </p:ext>
            </p:extLst>
          </p:nvPr>
        </p:nvGraphicFramePr>
        <p:xfrm>
          <a:off x="5605235" y="1600196"/>
          <a:ext cx="4540252" cy="41986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0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5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35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5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30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1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14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14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80396" y="6128244"/>
            <a:ext cx="791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Can you find your spellings hidden in the word search?</a:t>
            </a:r>
          </a:p>
        </p:txBody>
      </p:sp>
    </p:spTree>
    <p:extLst>
      <p:ext uri="{BB962C8B-B14F-4D97-AF65-F5344CB8AC3E}">
        <p14:creationId xmlns:p14="http://schemas.microsoft.com/office/powerpoint/2010/main" val="729231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347688"/>
          <a:ext cx="2787650" cy="4897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35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bulge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village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50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172768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/j/ sound spelt </a:t>
                      </a:r>
                      <a:r>
                        <a:rPr lang="mr-IN" sz="1400" b="0" i="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ge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at the end of words.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718552"/>
              </p:ext>
            </p:extLst>
          </p:nvPr>
        </p:nvGraphicFramePr>
        <p:xfrm>
          <a:off x="5605235" y="1600196"/>
          <a:ext cx="4540252" cy="41986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0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5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58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30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1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14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14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80396" y="6128244"/>
            <a:ext cx="791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Can you find your spellings hidden in the word search?</a:t>
            </a:r>
          </a:p>
        </p:txBody>
      </p:sp>
    </p:spTree>
    <p:extLst>
      <p:ext uri="{BB962C8B-B14F-4D97-AF65-F5344CB8AC3E}">
        <p14:creationId xmlns:p14="http://schemas.microsoft.com/office/powerpoint/2010/main" val="1550696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16745</TotalTime>
  <Words>520</Words>
  <Application>Microsoft Office PowerPoint</Application>
  <PresentationFormat>Widescreen</PresentationFormat>
  <Paragraphs>266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Muli</vt:lpstr>
      <vt:lpstr>OpenDyslexicAlta</vt:lpstr>
      <vt:lpstr>Mangal</vt:lpstr>
      <vt:lpstr>OpenDyslexic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Georgina Dallison</cp:lastModifiedBy>
  <cp:revision>361</cp:revision>
  <cp:lastPrinted>2019-04-15T12:15:01Z</cp:lastPrinted>
  <dcterms:created xsi:type="dcterms:W3CDTF">2018-08-06T08:16:18Z</dcterms:created>
  <dcterms:modified xsi:type="dcterms:W3CDTF">2021-01-05T09:11:34Z</dcterms:modified>
</cp:coreProperties>
</file>