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autoCompressPictures="0">
  <p:sldMasterIdLst>
    <p:sldMasterId id="2147483648" r:id="rId1"/>
  </p:sldMasterIdLst>
  <p:notesMasterIdLst>
    <p:notesMasterId r:id="rId9"/>
  </p:notesMasterIdLst>
  <p:handoutMasterIdLst>
    <p:handoutMasterId r:id="rId10"/>
  </p:handoutMasterIdLst>
  <p:sldIdLst>
    <p:sldId id="268" r:id="rId2"/>
    <p:sldId id="298" r:id="rId3"/>
    <p:sldId id="340" r:id="rId4"/>
    <p:sldId id="577" r:id="rId5"/>
    <p:sldId id="257" r:id="rId6"/>
    <p:sldId id="258" r:id="rId7"/>
    <p:sldId id="578" r:id="rId8"/>
  </p:sldIdLst>
  <p:sldSz cx="12192000" cy="6858000"/>
  <p:notesSz cx="6889750" cy="10021888"/>
  <p:embeddedFontLst>
    <p:embeddedFont>
      <p:font typeface="Mangal" panose="02040503050203030202" pitchFamily="18" charset="0"/>
      <p:regular r:id="rId11"/>
    </p:embeddedFont>
    <p:embeddedFont>
      <p:font typeface="Muli" panose="020B0604020202020204" charset="0"/>
      <p:regular r:id="rId12"/>
      <p:bold r:id="rId13"/>
    </p:embeddedFont>
    <p:embeddedFont>
      <p:font typeface="OpenDyslexicAlta" panose="020B0604020202020204" charset="0"/>
      <p:regular r:id="rId14"/>
      <p:bold r:id="rId15"/>
      <p:italic r:id="rId16"/>
      <p:boldItalic r:id="rId17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860"/>
    <a:srgbClr val="FFF2CC"/>
    <a:srgbClr val="8FAADC"/>
    <a:srgbClr val="68C7DD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163" autoAdjust="0"/>
    <p:restoredTop sz="82514" autoAdjust="0"/>
  </p:normalViewPr>
  <p:slideViewPr>
    <p:cSldViewPr snapToGrid="0" snapToObjects="1">
      <p:cViewPr varScale="1">
        <p:scale>
          <a:sx n="84" d="100"/>
          <a:sy n="84" d="100"/>
        </p:scale>
        <p:origin x="108" y="6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90" d="100"/>
          <a:sy n="90" d="100"/>
        </p:scale>
        <p:origin x="3840" y="19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3.fntdata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font" Target="fonts/font2.fntdata"/><Relationship Id="rId17" Type="http://schemas.openxmlformats.org/officeDocument/2006/relationships/font" Target="fonts/font7.fntdata"/><Relationship Id="rId2" Type="http://schemas.openxmlformats.org/officeDocument/2006/relationships/slide" Target="slides/slide1.xml"/><Relationship Id="rId16" Type="http://schemas.openxmlformats.org/officeDocument/2006/relationships/font" Target="fonts/font6.fntdata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1.fntdata"/><Relationship Id="rId5" Type="http://schemas.openxmlformats.org/officeDocument/2006/relationships/slide" Target="slides/slide4.xml"/><Relationship Id="rId15" Type="http://schemas.openxmlformats.org/officeDocument/2006/relationships/font" Target="fonts/font5.fntdata"/><Relationship Id="rId10" Type="http://schemas.openxmlformats.org/officeDocument/2006/relationships/handoutMaster" Target="handoutMasters/handoutMaster1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font" Target="fonts/font4.fntdata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AC86F298-EB3E-D446-A729-C248AB8A5D7E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5558" cy="502835"/>
          </a:xfrm>
          <a:prstGeom prst="rect">
            <a:avLst/>
          </a:prstGeom>
        </p:spPr>
        <p:txBody>
          <a:bodyPr vert="horz" lIns="96634" tIns="48317" rIns="96634" bIns="48317" rtlCol="0"/>
          <a:lstStyle>
            <a:lvl1pPr algn="l">
              <a:defRPr sz="1300"/>
            </a:lvl1pPr>
          </a:lstStyle>
          <a:p>
            <a:endParaRPr lang="en-GB" dirty="0">
              <a:latin typeface="Muli" pitchFamily="2" charset="77"/>
            </a:endParaRP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37BEABC-4AC1-4C4F-BDDB-0B8FF7D20C2C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902597" y="0"/>
            <a:ext cx="2985558" cy="502835"/>
          </a:xfrm>
          <a:prstGeom prst="rect">
            <a:avLst/>
          </a:prstGeom>
        </p:spPr>
        <p:txBody>
          <a:bodyPr vert="horz" lIns="96634" tIns="48317" rIns="96634" bIns="48317" rtlCol="0"/>
          <a:lstStyle>
            <a:lvl1pPr algn="r">
              <a:defRPr sz="1300"/>
            </a:lvl1pPr>
          </a:lstStyle>
          <a:p>
            <a:fld id="{C3670555-72D4-BF40-B685-8412B7FA50E9}" type="datetimeFigureOut">
              <a:rPr lang="en-GB" smtClean="0">
                <a:latin typeface="Muli" pitchFamily="2" charset="77"/>
              </a:rPr>
              <a:t>05/01/2021</a:t>
            </a:fld>
            <a:endParaRPr lang="en-GB" dirty="0">
              <a:latin typeface="Muli" pitchFamily="2" charset="77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7DF2A76-21C6-4F49-AC41-288B2976B3A3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519055"/>
            <a:ext cx="2985558" cy="502834"/>
          </a:xfrm>
          <a:prstGeom prst="rect">
            <a:avLst/>
          </a:prstGeom>
        </p:spPr>
        <p:txBody>
          <a:bodyPr vert="horz" lIns="96634" tIns="48317" rIns="96634" bIns="48317" rtlCol="0" anchor="b"/>
          <a:lstStyle>
            <a:lvl1pPr algn="l">
              <a:defRPr sz="1300"/>
            </a:lvl1pPr>
          </a:lstStyle>
          <a:p>
            <a:endParaRPr lang="en-GB" dirty="0">
              <a:latin typeface="Muli" pitchFamily="2" charset="77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0984667-866C-EF45-A262-122686295C40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902597" y="9519055"/>
            <a:ext cx="2985558" cy="502834"/>
          </a:xfrm>
          <a:prstGeom prst="rect">
            <a:avLst/>
          </a:prstGeom>
        </p:spPr>
        <p:txBody>
          <a:bodyPr vert="horz" lIns="96634" tIns="48317" rIns="96634" bIns="48317" rtlCol="0" anchor="b"/>
          <a:lstStyle>
            <a:lvl1pPr algn="r">
              <a:defRPr sz="1300"/>
            </a:lvl1pPr>
          </a:lstStyle>
          <a:p>
            <a:fld id="{8BC7A863-B317-0C4D-8D45-833380E63946}" type="slidenum">
              <a:rPr lang="en-GB" smtClean="0">
                <a:latin typeface="Muli" pitchFamily="2" charset="77"/>
              </a:rPr>
              <a:t>‹#›</a:t>
            </a:fld>
            <a:endParaRPr lang="en-GB" dirty="0">
              <a:latin typeface="Muli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420335931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5558" cy="502835"/>
          </a:xfrm>
          <a:prstGeom prst="rect">
            <a:avLst/>
          </a:prstGeom>
        </p:spPr>
        <p:txBody>
          <a:bodyPr vert="horz" lIns="96634" tIns="48317" rIns="96634" bIns="48317" rtlCol="0"/>
          <a:lstStyle>
            <a:lvl1pPr algn="l">
              <a:defRPr sz="1300" b="0" i="0">
                <a:latin typeface="Muli" pitchFamily="2" charset="77"/>
              </a:defRPr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02597" y="0"/>
            <a:ext cx="2985558" cy="502835"/>
          </a:xfrm>
          <a:prstGeom prst="rect">
            <a:avLst/>
          </a:prstGeom>
        </p:spPr>
        <p:txBody>
          <a:bodyPr vert="horz" lIns="96634" tIns="48317" rIns="96634" bIns="48317" rtlCol="0"/>
          <a:lstStyle>
            <a:lvl1pPr algn="r">
              <a:defRPr sz="1300" b="0" i="0">
                <a:latin typeface="Muli" pitchFamily="2" charset="77"/>
              </a:defRPr>
            </a:lvl1pPr>
          </a:lstStyle>
          <a:p>
            <a:fld id="{9C363ADC-09E6-FD4B-932E-4485A3F0108B}" type="datetimeFigureOut">
              <a:rPr lang="en-GB" smtClean="0"/>
              <a:pPr/>
              <a:t>05/01/2021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38150" y="1252538"/>
            <a:ext cx="6013450" cy="33829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34" tIns="48317" rIns="96634" bIns="48317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8975" y="4823034"/>
            <a:ext cx="5511800" cy="3946118"/>
          </a:xfrm>
          <a:prstGeom prst="rect">
            <a:avLst/>
          </a:prstGeom>
        </p:spPr>
        <p:txBody>
          <a:bodyPr vert="horz" lIns="96634" tIns="48317" rIns="96634" bIns="48317" rtlCol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519055"/>
            <a:ext cx="2985558" cy="502834"/>
          </a:xfrm>
          <a:prstGeom prst="rect">
            <a:avLst/>
          </a:prstGeom>
        </p:spPr>
        <p:txBody>
          <a:bodyPr vert="horz" lIns="96634" tIns="48317" rIns="96634" bIns="48317" rtlCol="0" anchor="b"/>
          <a:lstStyle>
            <a:lvl1pPr algn="l">
              <a:defRPr sz="1300" b="0" i="0">
                <a:latin typeface="Muli" pitchFamily="2" charset="77"/>
              </a:defRPr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02597" y="9519055"/>
            <a:ext cx="2985558" cy="502834"/>
          </a:xfrm>
          <a:prstGeom prst="rect">
            <a:avLst/>
          </a:prstGeom>
        </p:spPr>
        <p:txBody>
          <a:bodyPr vert="horz" lIns="96634" tIns="48317" rIns="96634" bIns="48317" rtlCol="0" anchor="b"/>
          <a:lstStyle>
            <a:lvl1pPr algn="r">
              <a:defRPr sz="1300" b="0" i="0">
                <a:latin typeface="Muli" pitchFamily="2" charset="77"/>
              </a:defRPr>
            </a:lvl1pPr>
          </a:lstStyle>
          <a:p>
            <a:fld id="{5C7C66A0-413B-D942-BD25-075929779430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853095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b="0" i="0" kern="1200">
        <a:solidFill>
          <a:schemeClr val="tx1"/>
        </a:solidFill>
        <a:latin typeface="Muli" pitchFamily="2" charset="77"/>
        <a:ea typeface="+mn-ea"/>
        <a:cs typeface="+mn-cs"/>
      </a:defRPr>
    </a:lvl1pPr>
    <a:lvl2pPr marL="457200" algn="l" defTabSz="914400" rtl="0" eaLnBrk="1" latinLnBrk="0" hangingPunct="1">
      <a:defRPr sz="1200" b="0" i="0" kern="1200">
        <a:solidFill>
          <a:schemeClr val="tx1"/>
        </a:solidFill>
        <a:latin typeface="Muli" pitchFamily="2" charset="77"/>
        <a:ea typeface="+mn-ea"/>
        <a:cs typeface="+mn-cs"/>
      </a:defRPr>
    </a:lvl2pPr>
    <a:lvl3pPr marL="914400" algn="l" defTabSz="914400" rtl="0" eaLnBrk="1" latinLnBrk="0" hangingPunct="1">
      <a:defRPr sz="1200" b="0" i="0" kern="1200">
        <a:solidFill>
          <a:schemeClr val="tx1"/>
        </a:solidFill>
        <a:latin typeface="Muli" pitchFamily="2" charset="77"/>
        <a:ea typeface="+mn-ea"/>
        <a:cs typeface="+mn-cs"/>
      </a:defRPr>
    </a:lvl3pPr>
    <a:lvl4pPr marL="1371600" algn="l" defTabSz="914400" rtl="0" eaLnBrk="1" latinLnBrk="0" hangingPunct="1">
      <a:defRPr sz="1200" b="0" i="0" kern="1200">
        <a:solidFill>
          <a:schemeClr val="tx1"/>
        </a:solidFill>
        <a:latin typeface="Muli" pitchFamily="2" charset="77"/>
        <a:ea typeface="+mn-ea"/>
        <a:cs typeface="+mn-cs"/>
      </a:defRPr>
    </a:lvl4pPr>
    <a:lvl5pPr marL="1828800" algn="l" defTabSz="914400" rtl="0" eaLnBrk="1" latinLnBrk="0" hangingPunct="1">
      <a:defRPr sz="1200" b="0" i="0" kern="1200">
        <a:solidFill>
          <a:schemeClr val="tx1"/>
        </a:solidFill>
        <a:latin typeface="Muli" pitchFamily="2" charset="77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0261804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8473103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2550231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9263712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pPr/>
              <a:t>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060638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FF2B5EF4-FFF2-40B4-BE49-F238E27FC236}">
                <a16:creationId xmlns:a16="http://schemas.microsoft.com/office/drawing/2014/main" id="{3F5FFFCE-C207-2846-8718-D75C344C8C89}"/>
              </a:ext>
            </a:extLst>
          </p:cNvPr>
          <p:cNvSpPr/>
          <p:nvPr userDrawn="1"/>
        </p:nvSpPr>
        <p:spPr>
          <a:xfrm>
            <a:off x="1523999" y="4809505"/>
            <a:ext cx="9144000" cy="1428689"/>
          </a:xfrm>
          <a:prstGeom prst="rect">
            <a:avLst/>
          </a:prstGeom>
          <a:solidFill>
            <a:srgbClr val="FFFFFF">
              <a:alpha val="90196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b="0" i="0" dirty="0">
              <a:latin typeface="Muli" pitchFamily="2" charset="77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32C481A8-D80A-304F-BD4D-4ACD9B3D8E7E}"/>
              </a:ext>
            </a:extLst>
          </p:cNvPr>
          <p:cNvSpPr/>
          <p:nvPr userDrawn="1"/>
        </p:nvSpPr>
        <p:spPr>
          <a:xfrm>
            <a:off x="3465322" y="2902739"/>
            <a:ext cx="5261355" cy="795646"/>
          </a:xfrm>
          <a:prstGeom prst="rect">
            <a:avLst/>
          </a:prstGeom>
          <a:solidFill>
            <a:srgbClr val="FFFFFF">
              <a:alpha val="89804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b="0" i="0" dirty="0">
              <a:latin typeface="Muli" pitchFamily="2" charset="77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3999" y="4809506"/>
            <a:ext cx="9144000" cy="1428689"/>
          </a:xfrm>
        </p:spPr>
        <p:txBody>
          <a:bodyPr anchor="ctr"/>
          <a:lstStyle>
            <a:lvl1pPr marL="0" indent="0" algn="ctr">
              <a:lnSpc>
                <a:spcPct val="150000"/>
              </a:lnSpc>
              <a:buNone/>
              <a:defRPr sz="1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Muli" pitchFamily="2" charset="77"/>
              </a:defRPr>
            </a:lvl1pPr>
          </a:lstStyle>
          <a:p>
            <a:fld id="{5847DFD5-B20C-0843-B9F3-D331800CC2B1}" type="datetimeFigureOut">
              <a:rPr lang="en-GB" smtClean="0"/>
              <a:pPr/>
              <a:t>05/01/2021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Muli" pitchFamily="2" charset="77"/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Muli" pitchFamily="2" charset="77"/>
              </a:defRPr>
            </a:lvl1pPr>
          </a:lstStyle>
          <a:p>
            <a:fld id="{29D7F810-DEEF-074C-B140-2A2C318EAFDC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8310848-5352-7949-AABA-914363C424E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990849" y="1261687"/>
            <a:ext cx="6210300" cy="1079500"/>
          </a:xfrm>
          <a:prstGeom prst="rect">
            <a:avLst/>
          </a:prstGeom>
        </p:spPr>
      </p:pic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B2F3C88D-BF6E-6D4C-9A25-CACB03AA208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971061" y="3115896"/>
            <a:ext cx="641969" cy="369332"/>
          </a:xfrm>
        </p:spPr>
        <p:txBody>
          <a:bodyPr>
            <a:normAutofit/>
          </a:bodyPr>
          <a:lstStyle>
            <a:lvl1pPr marL="0" indent="0">
              <a:buNone/>
              <a:defRPr sz="1800" b="0" i="0">
                <a:latin typeface="Muli" pitchFamily="2" charset="77"/>
              </a:defRPr>
            </a:lvl1pPr>
          </a:lstStyle>
          <a:p>
            <a:pPr lvl="0"/>
            <a:r>
              <a:rPr lang="en-US" dirty="0"/>
              <a:t>#</a:t>
            </a:r>
            <a:endParaRPr lang="en-GB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1D45BA0-7B16-364F-96FA-7CCD74809633}"/>
              </a:ext>
            </a:extLst>
          </p:cNvPr>
          <p:cNvSpPr txBox="1"/>
          <p:nvPr userDrawn="1"/>
        </p:nvSpPr>
        <p:spPr>
          <a:xfrm>
            <a:off x="4038600" y="3115896"/>
            <a:ext cx="9324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0" i="0" dirty="0">
                <a:latin typeface="Muli" pitchFamily="2" charset="77"/>
              </a:rPr>
              <a:t>Stage:</a:t>
            </a:r>
          </a:p>
        </p:txBody>
      </p:sp>
      <p:sp>
        <p:nvSpPr>
          <p:cNvPr id="16" name="Text Placeholder 13">
            <a:extLst>
              <a:ext uri="{FF2B5EF4-FFF2-40B4-BE49-F238E27FC236}">
                <a16:creationId xmlns:a16="http://schemas.microsoft.com/office/drawing/2014/main" id="{204E8ED3-ED92-2F44-AA0C-C3500973984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047550" y="3115896"/>
            <a:ext cx="641969" cy="369332"/>
          </a:xfrm>
        </p:spPr>
        <p:txBody>
          <a:bodyPr>
            <a:normAutofit/>
          </a:bodyPr>
          <a:lstStyle>
            <a:lvl1pPr marL="0" indent="0">
              <a:buNone/>
              <a:defRPr sz="1800" b="0" i="0">
                <a:latin typeface="Muli" pitchFamily="2" charset="77"/>
              </a:defRPr>
            </a:lvl1pPr>
          </a:lstStyle>
          <a:p>
            <a:pPr lvl="0"/>
            <a:r>
              <a:rPr lang="en-US" dirty="0"/>
              <a:t>#</a:t>
            </a:r>
            <a:endParaRPr lang="en-GB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543EE4B3-C0E4-AE42-921D-72A75F2D0332}"/>
              </a:ext>
            </a:extLst>
          </p:cNvPr>
          <p:cNvSpPr txBox="1"/>
          <p:nvPr userDrawn="1"/>
        </p:nvSpPr>
        <p:spPr>
          <a:xfrm>
            <a:off x="6285633" y="3115896"/>
            <a:ext cx="7619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0" i="0" dirty="0">
                <a:latin typeface="Muli" pitchFamily="2" charset="77"/>
              </a:rPr>
              <a:t>List:</a:t>
            </a:r>
          </a:p>
        </p:txBody>
      </p:sp>
    </p:spTree>
    <p:extLst>
      <p:ext uri="{BB962C8B-B14F-4D97-AF65-F5344CB8AC3E}">
        <p14:creationId xmlns:p14="http://schemas.microsoft.com/office/powerpoint/2010/main" val="19618266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Muli" pitchFamily="2" charset="77"/>
              </a:defRPr>
            </a:lvl1pPr>
          </a:lstStyle>
          <a:p>
            <a:fld id="{5847DFD5-B20C-0843-B9F3-D331800CC2B1}" type="datetimeFigureOut">
              <a:rPr lang="en-GB" smtClean="0"/>
              <a:pPr/>
              <a:t>05/01/2021</a:t>
            </a:fld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Muli" pitchFamily="2" charset="77"/>
              </a:defRPr>
            </a:lvl1pPr>
          </a:lstStyle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Muli" pitchFamily="2" charset="77"/>
              </a:defRPr>
            </a:lvl1pPr>
          </a:lstStyle>
          <a:p>
            <a:fld id="{29D7F810-DEEF-074C-B140-2A2C318EAFDC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898096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Muli" pitchFamily="2" charset="77"/>
              </a:defRPr>
            </a:lvl1pPr>
          </a:lstStyle>
          <a:p>
            <a:fld id="{5847DFD5-B20C-0843-B9F3-D331800CC2B1}" type="datetimeFigureOut">
              <a:rPr lang="en-GB" smtClean="0"/>
              <a:pPr/>
              <a:t>05/01/2021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Muli" pitchFamily="2" charset="77"/>
              </a:defRPr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Muli" pitchFamily="2" charset="77"/>
              </a:defRPr>
            </a:lvl1pPr>
          </a:lstStyle>
          <a:p>
            <a:fld id="{29D7F810-DEEF-074C-B140-2A2C318EAFDC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1404423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Muli" pitchFamily="2" charset="77"/>
              </a:defRPr>
            </a:lvl1pPr>
          </a:lstStyle>
          <a:p>
            <a:fld id="{5847DFD5-B20C-0843-B9F3-D331800CC2B1}" type="datetimeFigureOut">
              <a:rPr lang="en-GB" smtClean="0"/>
              <a:pPr/>
              <a:t>05/01/2021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Muli" pitchFamily="2" charset="77"/>
              </a:defRPr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Muli" pitchFamily="2" charset="77"/>
              </a:defRPr>
            </a:lvl1pPr>
          </a:lstStyle>
          <a:p>
            <a:fld id="{29D7F810-DEEF-074C-B140-2A2C318EAFDC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0775795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Muli" pitchFamily="2" charset="77"/>
              </a:defRPr>
            </a:lvl1pPr>
          </a:lstStyle>
          <a:p>
            <a:fld id="{5847DFD5-B20C-0843-B9F3-D331800CC2B1}" type="datetimeFigureOut">
              <a:rPr lang="en-GB" smtClean="0"/>
              <a:pPr/>
              <a:t>05/01/2021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Muli" pitchFamily="2" charset="77"/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Muli" pitchFamily="2" charset="77"/>
              </a:defRPr>
            </a:lvl1pPr>
          </a:lstStyle>
          <a:p>
            <a:fld id="{29D7F810-DEEF-074C-B140-2A2C318EAFDC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444260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Muli" pitchFamily="2" charset="77"/>
              </a:defRPr>
            </a:lvl1pPr>
          </a:lstStyle>
          <a:p>
            <a:fld id="{5847DFD5-B20C-0843-B9F3-D331800CC2B1}" type="datetimeFigureOut">
              <a:rPr lang="en-GB" smtClean="0"/>
              <a:pPr/>
              <a:t>05/01/2021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Muli" pitchFamily="2" charset="77"/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Muli" pitchFamily="2" charset="77"/>
              </a:defRPr>
            </a:lvl1pPr>
          </a:lstStyle>
          <a:p>
            <a:fld id="{29D7F810-DEEF-074C-B140-2A2C318EAFDC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079260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>
            <a:extLst>
              <a:ext uri="{FF2B5EF4-FFF2-40B4-BE49-F238E27FC236}">
                <a16:creationId xmlns:a16="http://schemas.microsoft.com/office/drawing/2014/main" id="{D22C0101-D23A-5C4E-A28F-EEE925C2BAFE}"/>
              </a:ext>
            </a:extLst>
          </p:cNvPr>
          <p:cNvSpPr/>
          <p:nvPr userDrawn="1"/>
        </p:nvSpPr>
        <p:spPr>
          <a:xfrm>
            <a:off x="152400" y="137160"/>
            <a:ext cx="11887200" cy="6604834"/>
          </a:xfrm>
          <a:prstGeom prst="rect">
            <a:avLst/>
          </a:prstGeom>
          <a:solidFill>
            <a:srgbClr val="FFFFFF">
              <a:alpha val="89804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b="0" i="0" dirty="0">
              <a:latin typeface="Muli" pitchFamily="2" charset="77"/>
            </a:endParaRPr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5BA0AB86-75A7-554E-9835-D9E30F3233C2}"/>
              </a:ext>
            </a:extLst>
          </p:cNvPr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2968736134"/>
              </p:ext>
            </p:extLst>
          </p:nvPr>
        </p:nvGraphicFramePr>
        <p:xfrm>
          <a:off x="508000" y="325966"/>
          <a:ext cx="9055100" cy="86783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16503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89006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33917">
                <a:tc>
                  <a:txBody>
                    <a:bodyPr/>
                    <a:lstStyle/>
                    <a:p>
                      <a:r>
                        <a:rPr lang="en-GB" sz="1400" b="0" i="0" dirty="0">
                          <a:latin typeface="Muli" pitchFamily="2" charset="77"/>
                        </a:rPr>
                        <a:t>Stage: </a:t>
                      </a: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400" b="0" i="0" dirty="0">
                        <a:latin typeface="Muli" pitchFamily="2" charset="77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33917">
                <a:tc>
                  <a:txBody>
                    <a:bodyPr/>
                    <a:lstStyle/>
                    <a:p>
                      <a:r>
                        <a:rPr lang="en-GB" sz="1400" b="0" i="0" dirty="0">
                          <a:latin typeface="Muli" pitchFamily="2" charset="77"/>
                        </a:rPr>
                        <a:t>List: </a:t>
                      </a: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7CCCC1F5-259E-4B4B-BD71-985F5006602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116013" y="349716"/>
            <a:ext cx="427037" cy="362803"/>
          </a:xfrm>
        </p:spPr>
        <p:txBody>
          <a:bodyPr>
            <a:normAutofit/>
          </a:bodyPr>
          <a:lstStyle>
            <a:lvl1pPr marL="0" indent="0">
              <a:buNone/>
              <a:defRPr sz="1400" b="0" i="0">
                <a:latin typeface="Muli" pitchFamily="2" charset="77"/>
              </a:defRPr>
            </a:lvl1pPr>
          </a:lstStyle>
          <a:p>
            <a:pPr lvl="0"/>
            <a:r>
              <a:rPr lang="en-GB" dirty="0"/>
              <a:t>1</a:t>
            </a:r>
          </a:p>
        </p:txBody>
      </p:sp>
      <p:sp>
        <p:nvSpPr>
          <p:cNvPr id="10" name="Text Placeholder 8">
            <a:extLst>
              <a:ext uri="{FF2B5EF4-FFF2-40B4-BE49-F238E27FC236}">
                <a16:creationId xmlns:a16="http://schemas.microsoft.com/office/drawing/2014/main" id="{D89521DD-EB1B-DB4F-AF92-E0AA49E4BF8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116012" y="788047"/>
            <a:ext cx="427037" cy="362803"/>
          </a:xfrm>
        </p:spPr>
        <p:txBody>
          <a:bodyPr>
            <a:normAutofit/>
          </a:bodyPr>
          <a:lstStyle>
            <a:lvl1pPr marL="0" indent="0">
              <a:buNone/>
              <a:defRPr sz="1400" b="0" i="0">
                <a:latin typeface="Muli" pitchFamily="2" charset="77"/>
              </a:defRPr>
            </a:lvl1pPr>
          </a:lstStyle>
          <a:p>
            <a:pPr lvl="0"/>
            <a:r>
              <a:rPr lang="en-GB" dirty="0"/>
              <a:t>1</a:t>
            </a:r>
          </a:p>
        </p:txBody>
      </p:sp>
      <p:sp>
        <p:nvSpPr>
          <p:cNvPr id="11" name="Text Placeholder 8">
            <a:extLst>
              <a:ext uri="{FF2B5EF4-FFF2-40B4-BE49-F238E27FC236}">
                <a16:creationId xmlns:a16="http://schemas.microsoft.com/office/drawing/2014/main" id="{2B829687-5986-4D4A-9EAC-01CD129F7C4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662545" y="325967"/>
            <a:ext cx="7900555" cy="867834"/>
          </a:xfrm>
        </p:spPr>
        <p:txBody>
          <a:bodyPr>
            <a:normAutofit/>
          </a:bodyPr>
          <a:lstStyle>
            <a:lvl1pPr marL="0" indent="0">
              <a:buNone/>
              <a:defRPr sz="1400" b="0" i="0">
                <a:latin typeface="Muli" pitchFamily="2" charset="77"/>
              </a:defRPr>
            </a:lvl1pPr>
          </a:lstStyle>
          <a:p>
            <a:pPr lvl="0"/>
            <a:endParaRPr lang="en-GB" dirty="0"/>
          </a:p>
        </p:txBody>
      </p:sp>
      <p:graphicFrame>
        <p:nvGraphicFramePr>
          <p:cNvPr id="12" name="Table 11">
            <a:extLst>
              <a:ext uri="{FF2B5EF4-FFF2-40B4-BE49-F238E27FC236}">
                <a16:creationId xmlns:a16="http://schemas.microsoft.com/office/drawing/2014/main" id="{9C5803DD-6F71-4F43-8676-686F6A0B910E}"/>
              </a:ext>
            </a:extLst>
          </p:cNvPr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2534132394"/>
              </p:ext>
            </p:extLst>
          </p:nvPr>
        </p:nvGraphicFramePr>
        <p:xfrm>
          <a:off x="508000" y="1550668"/>
          <a:ext cx="2787650" cy="50292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787650">
                  <a:extLst>
                    <a:ext uri="{9D8B030D-6E8A-4147-A177-3AD203B41FA5}">
                      <a16:colId xmlns:a16="http://schemas.microsoft.com/office/drawing/2014/main" val="4129481148"/>
                    </a:ext>
                  </a:extLst>
                </a:gridCol>
              </a:tblGrid>
              <a:tr h="457200">
                <a:tc>
                  <a:txBody>
                    <a:bodyPr/>
                    <a:lstStyle/>
                    <a:p>
                      <a:r>
                        <a:rPr lang="en-GB" b="0" i="0" dirty="0">
                          <a:latin typeface="OpenDyslexicAlta" pitchFamily="2" charset="77"/>
                          <a:ea typeface="OpenDyslexic" charset="0"/>
                          <a:cs typeface="OpenDyslexic" charset="0"/>
                        </a:rPr>
                        <a:t>Spellings</a:t>
                      </a:r>
                    </a:p>
                  </a:txBody>
                  <a:tcPr>
                    <a:solidFill>
                      <a:srgbClr val="FF7E7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22346361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GB" sz="1600" b="0" i="0" dirty="0">
                        <a:latin typeface="OpenDyslexicAlta" pitchFamily="2" charset="77"/>
                        <a:ea typeface="OpenDyslexic" charset="0"/>
                        <a:cs typeface="OpenDyslexic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58844199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GB" sz="1600" b="0" i="0" dirty="0">
                        <a:latin typeface="OpenDyslexicAlta" pitchFamily="2" charset="77"/>
                        <a:ea typeface="OpenDyslexic" charset="0"/>
                        <a:cs typeface="OpenDyslexic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3103548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GB" sz="1600" b="0" i="0" dirty="0">
                        <a:latin typeface="OpenDyslexicAlta" pitchFamily="2" charset="77"/>
                        <a:ea typeface="OpenDyslexic" charset="0"/>
                        <a:cs typeface="OpenDyslexic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5982183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GB" sz="1600" b="0" i="0" dirty="0">
                        <a:latin typeface="OpenDyslexicAlta" pitchFamily="2" charset="77"/>
                        <a:ea typeface="OpenDyslexic" charset="0"/>
                        <a:cs typeface="OpenDyslexic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4163868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GB" sz="1600" b="0" i="0" dirty="0">
                        <a:latin typeface="OpenDyslexicAlta" pitchFamily="2" charset="77"/>
                        <a:ea typeface="OpenDyslexic" charset="0"/>
                        <a:cs typeface="OpenDyslexic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82151694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GB" sz="1600" b="0" i="0" dirty="0">
                        <a:latin typeface="OpenDyslexicAlta" pitchFamily="2" charset="77"/>
                        <a:ea typeface="OpenDyslexic" charset="0"/>
                        <a:cs typeface="OpenDyslexic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28086707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GB" sz="1600" b="0" i="0" dirty="0">
                        <a:latin typeface="OpenDyslexicAlta" pitchFamily="2" charset="77"/>
                        <a:ea typeface="OpenDyslexic" charset="0"/>
                        <a:cs typeface="OpenDyslexic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96181646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GB" sz="1600" b="0" i="0" dirty="0">
                        <a:latin typeface="OpenDyslexicAlta" pitchFamily="2" charset="77"/>
                        <a:ea typeface="OpenDyslexic" charset="0"/>
                        <a:cs typeface="OpenDyslexic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87969453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GB" sz="1600" b="0" i="0" dirty="0">
                        <a:latin typeface="OpenDyslexicAlta" pitchFamily="2" charset="77"/>
                        <a:ea typeface="OpenDyslexic" charset="0"/>
                        <a:cs typeface="OpenDyslexic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73784806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GB" sz="1600" b="0" i="0" dirty="0">
                        <a:latin typeface="OpenDyslexicAlta" pitchFamily="2" charset="77"/>
                        <a:ea typeface="OpenDyslexic" charset="0"/>
                        <a:cs typeface="OpenDyslexic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59827967"/>
                  </a:ext>
                </a:extLst>
              </a:tr>
            </a:tbl>
          </a:graphicData>
        </a:graphic>
      </p:graphicFrame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4A42A733-05A7-7244-8430-E2765D4C50FD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08000" y="1995168"/>
            <a:ext cx="2787650" cy="4584700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</a:lstStyle>
          <a:p>
            <a:pPr lvl="0"/>
            <a:endParaRPr lang="en-GB" dirty="0"/>
          </a:p>
          <a:p>
            <a:pPr lvl="0"/>
            <a:endParaRPr lang="en-GB" dirty="0"/>
          </a:p>
        </p:txBody>
      </p:sp>
      <p:sp>
        <p:nvSpPr>
          <p:cNvPr id="21" name="Content Placeholder 20">
            <a:extLst>
              <a:ext uri="{FF2B5EF4-FFF2-40B4-BE49-F238E27FC236}">
                <a16:creationId xmlns:a16="http://schemas.microsoft.com/office/drawing/2014/main" id="{DDF07794-DDE5-1748-AA98-177CF77DDF88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3425190" y="1354611"/>
            <a:ext cx="8382000" cy="5268914"/>
          </a:xfrm>
        </p:spPr>
        <p:txBody>
          <a:bodyPr>
            <a:normAutofit/>
          </a:bodyPr>
          <a:lstStyle>
            <a:lvl1pPr>
              <a:defRPr lang="en-GB" sz="1800" b="0" i="0" kern="1200" dirty="0">
                <a:solidFill>
                  <a:prstClr val="black"/>
                </a:solidFill>
                <a:latin typeface="OpenDyslexicAlta" pitchFamily="2" charset="77"/>
                <a:ea typeface="OpenDyslexicAlta" pitchFamily="2" charset="77"/>
                <a:cs typeface="OpenDyslexicAlta" pitchFamily="2" charset="77"/>
              </a:defRPr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/>
              <a:buNone/>
            </a:pPr>
            <a:r>
              <a:rPr lang="en-US" dirty="0"/>
              <a:t>Edit Master text styles</a:t>
            </a:r>
          </a:p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/>
              <a:buNone/>
            </a:pPr>
            <a:r>
              <a:rPr lang="en-US" dirty="0"/>
              <a:t>Second level</a:t>
            </a:r>
          </a:p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/>
              <a:buNone/>
            </a:pPr>
            <a:r>
              <a:rPr lang="en-US" dirty="0"/>
              <a:t>Third level</a:t>
            </a:r>
          </a:p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/>
              <a:buNone/>
            </a:pPr>
            <a:r>
              <a:rPr lang="en-US" dirty="0"/>
              <a:t>Fourth level</a:t>
            </a:r>
          </a:p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/>
              <a:buNone/>
            </a:pPr>
            <a:r>
              <a:rPr lang="en-US" dirty="0"/>
              <a:t>Fifth level</a:t>
            </a:r>
            <a:endParaRPr lang="en-GB" dirty="0"/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1DD0F53D-1FF4-844C-9CFA-9D8546D499B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50186" y="-18580"/>
            <a:ext cx="2296886" cy="13996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29704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ok cover write chec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7633CE64-A964-3E46-A3DD-F645847941CD}"/>
              </a:ext>
            </a:extLst>
          </p:cNvPr>
          <p:cNvSpPr/>
          <p:nvPr userDrawn="1"/>
        </p:nvSpPr>
        <p:spPr>
          <a:xfrm>
            <a:off x="152400" y="137160"/>
            <a:ext cx="11887200" cy="6604834"/>
          </a:xfrm>
          <a:prstGeom prst="rect">
            <a:avLst/>
          </a:prstGeom>
          <a:solidFill>
            <a:srgbClr val="FFFFFF">
              <a:alpha val="89804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b="0" i="0" dirty="0">
              <a:latin typeface="Muli" pitchFamily="2" charset="77"/>
            </a:endParaRPr>
          </a:p>
        </p:txBody>
      </p:sp>
      <p:graphicFrame>
        <p:nvGraphicFramePr>
          <p:cNvPr id="13" name="Table 12">
            <a:extLst>
              <a:ext uri="{FF2B5EF4-FFF2-40B4-BE49-F238E27FC236}">
                <a16:creationId xmlns:a16="http://schemas.microsoft.com/office/drawing/2014/main" id="{EDA57134-93E0-C141-B390-3DFCA82BCCD7}"/>
              </a:ext>
            </a:extLst>
          </p:cNvPr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1613596015"/>
              </p:ext>
            </p:extLst>
          </p:nvPr>
        </p:nvGraphicFramePr>
        <p:xfrm>
          <a:off x="508000" y="1600196"/>
          <a:ext cx="11150600" cy="50292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7876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876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876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7876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57200">
                <a:tc>
                  <a:txBody>
                    <a:bodyPr/>
                    <a:lstStyle/>
                    <a:p>
                      <a:r>
                        <a:rPr lang="en-GB" b="0" i="0" dirty="0">
                          <a:latin typeface="OpenDyslexicAlta" pitchFamily="2" charset="77"/>
                          <a:ea typeface="OpenDyslexic" charset="0"/>
                          <a:cs typeface="OpenDyslexic" charset="0"/>
                        </a:rPr>
                        <a:t>Spellings</a:t>
                      </a:r>
                    </a:p>
                  </a:txBody>
                  <a:tcPr>
                    <a:solidFill>
                      <a:srgbClr val="FF7E7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0" i="0" dirty="0">
                          <a:latin typeface="OpenDyslexicAlta" pitchFamily="2" charset="77"/>
                          <a:ea typeface="OpenDyslexic" charset="0"/>
                          <a:cs typeface="OpenDyslexic" charset="0"/>
                        </a:rPr>
                        <a:t>1</a:t>
                      </a:r>
                      <a:r>
                        <a:rPr lang="en-GB" b="0" i="0" baseline="30000" dirty="0">
                          <a:latin typeface="OpenDyslexicAlta" pitchFamily="2" charset="77"/>
                          <a:ea typeface="OpenDyslexic" charset="0"/>
                          <a:cs typeface="OpenDyslexic" charset="0"/>
                        </a:rPr>
                        <a:t>st</a:t>
                      </a:r>
                      <a:r>
                        <a:rPr lang="en-GB" b="0" i="0" dirty="0">
                          <a:latin typeface="OpenDyslexicAlta" pitchFamily="2" charset="77"/>
                          <a:ea typeface="OpenDyslexic" charset="0"/>
                          <a:cs typeface="OpenDyslexic" charset="0"/>
                        </a:rPr>
                        <a:t> Attempt</a:t>
                      </a:r>
                    </a:p>
                  </a:txBody>
                  <a:tcPr>
                    <a:solidFill>
                      <a:srgbClr val="FF7E7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0" i="0" dirty="0">
                          <a:latin typeface="OpenDyslexicAlta" pitchFamily="2" charset="77"/>
                          <a:ea typeface="OpenDyslexic" charset="0"/>
                          <a:cs typeface="OpenDyslexic" charset="0"/>
                        </a:rPr>
                        <a:t>2</a:t>
                      </a:r>
                      <a:r>
                        <a:rPr lang="en-GB" b="0" i="0" baseline="30000" dirty="0">
                          <a:latin typeface="OpenDyslexicAlta" pitchFamily="2" charset="77"/>
                          <a:ea typeface="OpenDyslexic" charset="0"/>
                          <a:cs typeface="OpenDyslexic" charset="0"/>
                        </a:rPr>
                        <a:t>nd</a:t>
                      </a:r>
                      <a:r>
                        <a:rPr lang="en-GB" b="0" i="0" baseline="0" dirty="0">
                          <a:latin typeface="OpenDyslexicAlta" pitchFamily="2" charset="77"/>
                          <a:ea typeface="OpenDyslexic" charset="0"/>
                          <a:cs typeface="OpenDyslexic" charset="0"/>
                        </a:rPr>
                        <a:t> Attempt</a:t>
                      </a:r>
                      <a:endParaRPr lang="en-GB" b="0" i="0" dirty="0">
                        <a:latin typeface="OpenDyslexicAlta" pitchFamily="2" charset="77"/>
                        <a:ea typeface="OpenDyslexic" charset="0"/>
                        <a:cs typeface="OpenDyslexic" charset="0"/>
                      </a:endParaRPr>
                    </a:p>
                  </a:txBody>
                  <a:tcPr>
                    <a:solidFill>
                      <a:srgbClr val="FF7E7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0" i="0" dirty="0">
                          <a:latin typeface="OpenDyslexicAlta" pitchFamily="2" charset="77"/>
                          <a:ea typeface="OpenDyslexic" charset="0"/>
                          <a:cs typeface="OpenDyslexic" charset="0"/>
                        </a:rPr>
                        <a:t>3</a:t>
                      </a:r>
                      <a:r>
                        <a:rPr lang="en-GB" b="0" i="0" baseline="30000" dirty="0">
                          <a:latin typeface="OpenDyslexicAlta" pitchFamily="2" charset="77"/>
                          <a:ea typeface="OpenDyslexic" charset="0"/>
                          <a:cs typeface="OpenDyslexic" charset="0"/>
                        </a:rPr>
                        <a:t>rd</a:t>
                      </a:r>
                      <a:r>
                        <a:rPr lang="en-GB" b="0" i="0" dirty="0">
                          <a:latin typeface="OpenDyslexicAlta" pitchFamily="2" charset="77"/>
                          <a:ea typeface="OpenDyslexic" charset="0"/>
                          <a:cs typeface="OpenDyslexic" charset="0"/>
                        </a:rPr>
                        <a:t> Attempt</a:t>
                      </a:r>
                    </a:p>
                  </a:txBody>
                  <a:tcPr>
                    <a:solidFill>
                      <a:srgbClr val="FF7E7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GB" b="0" i="0" dirty="0">
                        <a:latin typeface="OpenDyslexicAlta" pitchFamily="2" charset="77"/>
                        <a:ea typeface="OpenDyslexic" charset="0"/>
                        <a:cs typeface="OpenDyslexic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b="0" i="0" dirty="0">
                        <a:latin typeface="OpenDyslexicAlta" pitchFamily="2" charset="77"/>
                        <a:ea typeface="OpenDyslexic" charset="0"/>
                        <a:cs typeface="OpenDyslexic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b="0" i="0" dirty="0">
                        <a:latin typeface="OpenDyslexicAlta" pitchFamily="2" charset="77"/>
                        <a:ea typeface="OpenDyslexic" charset="0"/>
                        <a:cs typeface="OpenDyslexic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b="0" i="0" dirty="0">
                        <a:latin typeface="OpenDyslexicAlta" pitchFamily="2" charset="77"/>
                        <a:ea typeface="OpenDyslexic" charset="0"/>
                        <a:cs typeface="OpenDyslexic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GB" b="0" i="0" dirty="0">
                        <a:latin typeface="OpenDyslexicAlta" pitchFamily="2" charset="77"/>
                        <a:ea typeface="OpenDyslexic" charset="0"/>
                        <a:cs typeface="OpenDyslexic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b="0" i="0" dirty="0">
                        <a:latin typeface="OpenDyslexicAlta" pitchFamily="2" charset="77"/>
                        <a:ea typeface="OpenDyslexic" charset="0"/>
                        <a:cs typeface="OpenDyslexic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b="0" i="0" dirty="0">
                        <a:latin typeface="OpenDyslexicAlta" pitchFamily="2" charset="77"/>
                        <a:ea typeface="OpenDyslexic" charset="0"/>
                        <a:cs typeface="OpenDyslexic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b="0" i="0" dirty="0">
                        <a:latin typeface="OpenDyslexicAlta" pitchFamily="2" charset="77"/>
                        <a:ea typeface="OpenDyslexic" charset="0"/>
                        <a:cs typeface="OpenDyslexic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GB" b="0" i="0" dirty="0">
                        <a:latin typeface="OpenDyslexicAlta" pitchFamily="2" charset="77"/>
                        <a:ea typeface="OpenDyslexic" charset="0"/>
                        <a:cs typeface="OpenDyslexic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b="0" i="0" dirty="0">
                        <a:latin typeface="OpenDyslexicAlta" pitchFamily="2" charset="77"/>
                        <a:ea typeface="OpenDyslexic" charset="0"/>
                        <a:cs typeface="OpenDyslexic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b="0" i="0" dirty="0">
                        <a:latin typeface="OpenDyslexicAlta" pitchFamily="2" charset="77"/>
                        <a:ea typeface="OpenDyslexic" charset="0"/>
                        <a:cs typeface="OpenDyslexic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b="0" i="0" dirty="0">
                        <a:latin typeface="OpenDyslexicAlta" pitchFamily="2" charset="77"/>
                        <a:ea typeface="OpenDyslexic" charset="0"/>
                        <a:cs typeface="OpenDyslexic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GB" b="0" i="0" dirty="0">
                        <a:latin typeface="OpenDyslexicAlta" pitchFamily="2" charset="77"/>
                        <a:ea typeface="OpenDyslexic" charset="0"/>
                        <a:cs typeface="OpenDyslexic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b="0" i="0" dirty="0">
                        <a:latin typeface="OpenDyslexicAlta" pitchFamily="2" charset="77"/>
                        <a:ea typeface="OpenDyslexic" charset="0"/>
                        <a:cs typeface="OpenDyslexic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b="0" i="0" dirty="0">
                        <a:latin typeface="OpenDyslexicAlta" pitchFamily="2" charset="77"/>
                        <a:ea typeface="OpenDyslexic" charset="0"/>
                        <a:cs typeface="OpenDyslexic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b="0" i="0" dirty="0">
                        <a:latin typeface="OpenDyslexicAlta" pitchFamily="2" charset="77"/>
                        <a:ea typeface="OpenDyslexic" charset="0"/>
                        <a:cs typeface="OpenDyslexic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GB" b="0" i="0" dirty="0">
                        <a:latin typeface="OpenDyslexicAlta" pitchFamily="2" charset="77"/>
                        <a:ea typeface="OpenDyslexic" charset="0"/>
                        <a:cs typeface="OpenDyslexic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b="0" i="0" dirty="0">
                        <a:latin typeface="OpenDyslexicAlta" pitchFamily="2" charset="77"/>
                        <a:ea typeface="OpenDyslexic" charset="0"/>
                        <a:cs typeface="OpenDyslexic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b="0" i="0" dirty="0">
                        <a:latin typeface="OpenDyslexicAlta" pitchFamily="2" charset="77"/>
                        <a:ea typeface="OpenDyslexic" charset="0"/>
                        <a:cs typeface="OpenDyslexic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b="0" i="0" dirty="0">
                        <a:latin typeface="OpenDyslexicAlta" pitchFamily="2" charset="77"/>
                        <a:ea typeface="OpenDyslexic" charset="0"/>
                        <a:cs typeface="OpenDyslexic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GB" b="0" i="0" dirty="0">
                        <a:latin typeface="OpenDyslexicAlta" pitchFamily="2" charset="77"/>
                        <a:ea typeface="OpenDyslexic" charset="0"/>
                        <a:cs typeface="OpenDyslexic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b="0" i="0" dirty="0">
                        <a:latin typeface="OpenDyslexicAlta" pitchFamily="2" charset="77"/>
                        <a:ea typeface="OpenDyslexic" charset="0"/>
                        <a:cs typeface="OpenDyslexic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b="0" i="0" dirty="0">
                        <a:latin typeface="OpenDyslexicAlta" pitchFamily="2" charset="77"/>
                        <a:ea typeface="OpenDyslexic" charset="0"/>
                        <a:cs typeface="OpenDyslexic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b="0" i="0" dirty="0">
                        <a:latin typeface="OpenDyslexicAlta" pitchFamily="2" charset="77"/>
                        <a:ea typeface="OpenDyslexic" charset="0"/>
                        <a:cs typeface="OpenDyslexic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GB" b="0" i="0" dirty="0">
                        <a:latin typeface="OpenDyslexicAlta" pitchFamily="2" charset="77"/>
                        <a:ea typeface="OpenDyslexic" charset="0"/>
                        <a:cs typeface="OpenDyslexic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b="0" i="0" dirty="0">
                        <a:latin typeface="OpenDyslexicAlta" pitchFamily="2" charset="77"/>
                        <a:ea typeface="OpenDyslexic" charset="0"/>
                        <a:cs typeface="OpenDyslexic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b="0" i="0" dirty="0">
                        <a:latin typeface="OpenDyslexicAlta" pitchFamily="2" charset="77"/>
                        <a:ea typeface="OpenDyslexic" charset="0"/>
                        <a:cs typeface="OpenDyslexic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b="0" i="0" dirty="0">
                        <a:latin typeface="OpenDyslexicAlta" pitchFamily="2" charset="77"/>
                        <a:ea typeface="OpenDyslexic" charset="0"/>
                        <a:cs typeface="OpenDyslexic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GB" b="0" i="0" dirty="0">
                        <a:latin typeface="OpenDyslexicAlta" pitchFamily="2" charset="77"/>
                        <a:ea typeface="OpenDyslexic" charset="0"/>
                        <a:cs typeface="OpenDyslexic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b="0" i="0" dirty="0">
                        <a:latin typeface="OpenDyslexicAlta" pitchFamily="2" charset="77"/>
                        <a:ea typeface="OpenDyslexic" charset="0"/>
                        <a:cs typeface="OpenDyslexic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b="0" i="0" dirty="0">
                        <a:latin typeface="OpenDyslexicAlta" pitchFamily="2" charset="77"/>
                        <a:ea typeface="OpenDyslexic" charset="0"/>
                        <a:cs typeface="OpenDyslexic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b="0" i="0" dirty="0">
                        <a:latin typeface="OpenDyslexicAlta" pitchFamily="2" charset="77"/>
                        <a:ea typeface="OpenDyslexic" charset="0"/>
                        <a:cs typeface="OpenDyslexic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GB" b="0" i="0" dirty="0">
                        <a:latin typeface="OpenDyslexicAlta" pitchFamily="2" charset="77"/>
                        <a:ea typeface="OpenDyslexic" charset="0"/>
                        <a:cs typeface="OpenDyslexic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b="0" i="0" dirty="0">
                        <a:latin typeface="OpenDyslexicAlta" pitchFamily="2" charset="77"/>
                        <a:ea typeface="OpenDyslexic" charset="0"/>
                        <a:cs typeface="OpenDyslexic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b="0" i="0" dirty="0">
                        <a:latin typeface="OpenDyslexicAlta" pitchFamily="2" charset="77"/>
                        <a:ea typeface="OpenDyslexic" charset="0"/>
                        <a:cs typeface="OpenDyslexic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b="0" i="0" dirty="0">
                        <a:latin typeface="OpenDyslexicAlta" pitchFamily="2" charset="77"/>
                        <a:ea typeface="OpenDyslexic" charset="0"/>
                        <a:cs typeface="OpenDyslexic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GB" b="0" i="0" dirty="0">
                        <a:latin typeface="OpenDyslexicAlta" pitchFamily="2" charset="77"/>
                        <a:ea typeface="OpenDyslexic" charset="0"/>
                        <a:cs typeface="OpenDyslexic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b="0" i="0" dirty="0">
                        <a:latin typeface="OpenDyslexicAlta" pitchFamily="2" charset="77"/>
                        <a:ea typeface="OpenDyslexic" charset="0"/>
                        <a:cs typeface="OpenDyslexic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b="0" i="0" dirty="0">
                        <a:latin typeface="OpenDyslexicAlta" pitchFamily="2" charset="77"/>
                        <a:ea typeface="OpenDyslexic" charset="0"/>
                        <a:cs typeface="OpenDyslexic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b="0" i="0" dirty="0">
                        <a:latin typeface="OpenDyslexicAlta" pitchFamily="2" charset="77"/>
                        <a:ea typeface="OpenDyslexic" charset="0"/>
                        <a:cs typeface="OpenDyslexic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5BA0AB86-75A7-554E-9835-D9E30F3233C2}"/>
              </a:ext>
            </a:extLst>
          </p:cNvPr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2995043656"/>
              </p:ext>
            </p:extLst>
          </p:nvPr>
        </p:nvGraphicFramePr>
        <p:xfrm>
          <a:off x="508000" y="325966"/>
          <a:ext cx="9055100" cy="86783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16503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89006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33917">
                <a:tc>
                  <a:txBody>
                    <a:bodyPr/>
                    <a:lstStyle/>
                    <a:p>
                      <a:r>
                        <a:rPr lang="en-GB" sz="1400" b="0" i="0" dirty="0">
                          <a:latin typeface="Muli" pitchFamily="2" charset="77"/>
                        </a:rPr>
                        <a:t>Stage: </a:t>
                      </a: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400" b="0" i="0" dirty="0">
                        <a:latin typeface="Muli" pitchFamily="2" charset="77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33917">
                <a:tc>
                  <a:txBody>
                    <a:bodyPr/>
                    <a:lstStyle/>
                    <a:p>
                      <a:r>
                        <a:rPr lang="en-GB" sz="1400" b="0" i="0" dirty="0">
                          <a:latin typeface="Muli" pitchFamily="2" charset="77"/>
                        </a:rPr>
                        <a:t>List: </a:t>
                      </a: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7CCCC1F5-259E-4B4B-BD71-985F5006602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116013" y="349716"/>
            <a:ext cx="427037" cy="362803"/>
          </a:xfrm>
        </p:spPr>
        <p:txBody>
          <a:bodyPr>
            <a:normAutofit/>
          </a:bodyPr>
          <a:lstStyle>
            <a:lvl1pPr marL="0" indent="0">
              <a:buNone/>
              <a:defRPr sz="1400" b="0" i="0">
                <a:latin typeface="Muli" pitchFamily="2" charset="77"/>
              </a:defRPr>
            </a:lvl1pPr>
          </a:lstStyle>
          <a:p>
            <a:pPr lvl="0"/>
            <a:r>
              <a:rPr lang="en-GB" dirty="0"/>
              <a:t>1</a:t>
            </a:r>
          </a:p>
        </p:txBody>
      </p:sp>
      <p:sp>
        <p:nvSpPr>
          <p:cNvPr id="10" name="Text Placeholder 8">
            <a:extLst>
              <a:ext uri="{FF2B5EF4-FFF2-40B4-BE49-F238E27FC236}">
                <a16:creationId xmlns:a16="http://schemas.microsoft.com/office/drawing/2014/main" id="{D89521DD-EB1B-DB4F-AF92-E0AA49E4BF8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116012" y="788047"/>
            <a:ext cx="427037" cy="362803"/>
          </a:xfrm>
        </p:spPr>
        <p:txBody>
          <a:bodyPr>
            <a:normAutofit/>
          </a:bodyPr>
          <a:lstStyle>
            <a:lvl1pPr marL="0" indent="0">
              <a:buNone/>
              <a:defRPr sz="1400" b="0" i="0">
                <a:latin typeface="Muli" pitchFamily="2" charset="77"/>
              </a:defRPr>
            </a:lvl1pPr>
          </a:lstStyle>
          <a:p>
            <a:pPr lvl="0"/>
            <a:r>
              <a:rPr lang="en-GB" dirty="0"/>
              <a:t>1</a:t>
            </a:r>
          </a:p>
        </p:txBody>
      </p:sp>
      <p:sp>
        <p:nvSpPr>
          <p:cNvPr id="11" name="Text Placeholder 8">
            <a:extLst>
              <a:ext uri="{FF2B5EF4-FFF2-40B4-BE49-F238E27FC236}">
                <a16:creationId xmlns:a16="http://schemas.microsoft.com/office/drawing/2014/main" id="{2B829687-5986-4D4A-9EAC-01CD129F7C4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662545" y="325967"/>
            <a:ext cx="7900555" cy="867834"/>
          </a:xfrm>
        </p:spPr>
        <p:txBody>
          <a:bodyPr>
            <a:normAutofit/>
          </a:bodyPr>
          <a:lstStyle>
            <a:lvl1pPr marL="0" indent="0">
              <a:buNone/>
              <a:defRPr sz="1400" b="0" i="0">
                <a:latin typeface="Muli" pitchFamily="2" charset="77"/>
              </a:defRPr>
            </a:lvl1pPr>
          </a:lstStyle>
          <a:p>
            <a:pPr lvl="0"/>
            <a:endParaRPr lang="en-GB" dirty="0"/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4A42A733-05A7-7244-8430-E2765D4C50FD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08000" y="1995168"/>
            <a:ext cx="2787650" cy="4584700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</a:lstStyle>
          <a:p>
            <a:pPr lvl="0"/>
            <a:endParaRPr lang="en-GB" dirty="0"/>
          </a:p>
          <a:p>
            <a:pPr lvl="0"/>
            <a:endParaRPr lang="en-GB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160B6E23-2996-D04A-9DCA-7750F487B58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50186" y="-18580"/>
            <a:ext cx="2296886" cy="13996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8393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ontent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2CA7A3E8-3E3C-9545-B15C-D2AF00F7E362}"/>
              </a:ext>
            </a:extLst>
          </p:cNvPr>
          <p:cNvSpPr/>
          <p:nvPr userDrawn="1"/>
        </p:nvSpPr>
        <p:spPr>
          <a:xfrm>
            <a:off x="152400" y="137160"/>
            <a:ext cx="11887200" cy="6604834"/>
          </a:xfrm>
          <a:prstGeom prst="rect">
            <a:avLst/>
          </a:prstGeom>
          <a:solidFill>
            <a:srgbClr val="FFFFFF">
              <a:alpha val="89804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b="0" i="0" dirty="0">
              <a:latin typeface="Muli" pitchFamily="2" charset="77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8780813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Muli" pitchFamily="2" charset="77"/>
              </a:defRPr>
            </a:lvl1pPr>
          </a:lstStyle>
          <a:p>
            <a:fld id="{5847DFD5-B20C-0843-B9F3-D331800CC2B1}" type="datetimeFigureOut">
              <a:rPr lang="en-GB" smtClean="0"/>
              <a:pPr/>
              <a:t>05/01/2021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Muli" pitchFamily="2" charset="77"/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Muli" pitchFamily="2" charset="77"/>
              </a:defRPr>
            </a:lvl1pPr>
          </a:lstStyle>
          <a:p>
            <a:fld id="{29D7F810-DEEF-074C-B140-2A2C318EAFDC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9137CCF-D866-694A-979D-58389EC37E2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50186" y="-18580"/>
            <a:ext cx="2296886" cy="13996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01411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Question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403F0EC-BACB-B74E-A7F5-23CAB3DFDA3B}"/>
              </a:ext>
            </a:extLst>
          </p:cNvPr>
          <p:cNvSpPr/>
          <p:nvPr userDrawn="1"/>
        </p:nvSpPr>
        <p:spPr>
          <a:xfrm>
            <a:off x="152400" y="137160"/>
            <a:ext cx="11887200" cy="6604834"/>
          </a:xfrm>
          <a:prstGeom prst="rect">
            <a:avLst/>
          </a:prstGeom>
          <a:solidFill>
            <a:srgbClr val="FFFFFF">
              <a:alpha val="89804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b="0" i="0" dirty="0">
              <a:latin typeface="Muli" pitchFamily="2" charset="77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431925"/>
            <a:ext cx="10515600" cy="1325563"/>
          </a:xfrm>
        </p:spPr>
        <p:txBody>
          <a:bodyPr/>
          <a:lstStyle>
            <a:lvl1pPr algn="ctr">
              <a:defRPr>
                <a:latin typeface="OpenDyslexicAlta" pitchFamily="2" charset="77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838200" y="3520441"/>
            <a:ext cx="10515600" cy="2656522"/>
          </a:xfrm>
        </p:spPr>
        <p:txBody>
          <a:bodyPr>
            <a:normAutofit/>
          </a:bodyPr>
          <a:lstStyle>
            <a:lvl1pPr marL="0" indent="0">
              <a:buNone/>
              <a:defRPr sz="4200">
                <a:solidFill>
                  <a:srgbClr val="0070C0"/>
                </a:solidFill>
              </a:defRPr>
            </a:lvl1pPr>
            <a:lvl2pPr>
              <a:defRPr>
                <a:solidFill>
                  <a:srgbClr val="0070C0"/>
                </a:solidFill>
              </a:defRPr>
            </a:lvl2pPr>
            <a:lvl3pPr>
              <a:defRPr>
                <a:solidFill>
                  <a:srgbClr val="0070C0"/>
                </a:solidFill>
              </a:defRPr>
            </a:lvl3pPr>
            <a:lvl4pPr>
              <a:defRPr>
                <a:solidFill>
                  <a:srgbClr val="0070C0"/>
                </a:solidFill>
              </a:defRPr>
            </a:lvl4pPr>
            <a:lvl5pPr>
              <a:defRPr>
                <a:solidFill>
                  <a:srgbClr val="0070C0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50FF983-7FE9-084E-894E-ADB137A670D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50186" y="-18580"/>
            <a:ext cx="2296886" cy="13996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97449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Muli" pitchFamily="2" charset="77"/>
              </a:defRPr>
            </a:lvl1pPr>
          </a:lstStyle>
          <a:p>
            <a:fld id="{5847DFD5-B20C-0843-B9F3-D331800CC2B1}" type="datetimeFigureOut">
              <a:rPr lang="en-GB" smtClean="0"/>
              <a:pPr/>
              <a:t>05/01/2021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Muli" pitchFamily="2" charset="77"/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Muli" pitchFamily="2" charset="77"/>
              </a:defRPr>
            </a:lvl1pPr>
          </a:lstStyle>
          <a:p>
            <a:fld id="{29D7F810-DEEF-074C-B140-2A2C318EAFDC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263278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Muli" pitchFamily="2" charset="77"/>
              </a:defRPr>
            </a:lvl1pPr>
          </a:lstStyle>
          <a:p>
            <a:fld id="{5847DFD5-B20C-0843-B9F3-D331800CC2B1}" type="datetimeFigureOut">
              <a:rPr lang="en-GB" smtClean="0"/>
              <a:pPr/>
              <a:t>05/01/2021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Muli" pitchFamily="2" charset="77"/>
              </a:defRPr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Muli" pitchFamily="2" charset="77"/>
              </a:defRPr>
            </a:lvl1pPr>
          </a:lstStyle>
          <a:p>
            <a:fld id="{29D7F810-DEEF-074C-B140-2A2C318EAFDC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835371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Muli" pitchFamily="2" charset="77"/>
              </a:defRPr>
            </a:lvl1pPr>
          </a:lstStyle>
          <a:p>
            <a:fld id="{5847DFD5-B20C-0843-B9F3-D331800CC2B1}" type="datetimeFigureOut">
              <a:rPr lang="en-GB" smtClean="0"/>
              <a:pPr/>
              <a:t>05/01/2021</a:t>
            </a:fld>
            <a:endParaRPr lang="en-GB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Muli" pitchFamily="2" charset="77"/>
              </a:defRPr>
            </a:lvl1pPr>
          </a:lstStyle>
          <a:p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Muli" pitchFamily="2" charset="77"/>
              </a:defRPr>
            </a:lvl1pPr>
          </a:lstStyle>
          <a:p>
            <a:fld id="{29D7F810-DEEF-074C-B140-2A2C318EAFDC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123350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Muli" pitchFamily="2" charset="77"/>
              </a:defRPr>
            </a:lvl1pPr>
          </a:lstStyle>
          <a:p>
            <a:fld id="{5847DFD5-B20C-0843-B9F3-D331800CC2B1}" type="datetimeFigureOut">
              <a:rPr lang="en-GB" smtClean="0"/>
              <a:pPr/>
              <a:t>05/01/2021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Muli" pitchFamily="2" charset="77"/>
              </a:defRPr>
            </a:lvl1pPr>
          </a:lstStyle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Muli" pitchFamily="2" charset="77"/>
              </a:defRPr>
            </a:lvl1pPr>
          </a:lstStyle>
          <a:p>
            <a:fld id="{29D7F810-DEEF-074C-B140-2A2C318EAFDC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627646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615976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1" r:id="rId3"/>
    <p:sldLayoutId id="2147483660" r:id="rId4"/>
    <p:sldLayoutId id="2147483662" r:id="rId5"/>
    <p:sldLayoutId id="2147483651" r:id="rId6"/>
    <p:sldLayoutId id="2147483652" r:id="rId7"/>
    <p:sldLayoutId id="2147483653" r:id="rId8"/>
    <p:sldLayoutId id="2147483654" r:id="rId9"/>
    <p:sldLayoutId id="2147483655" r:id="rId10"/>
    <p:sldLayoutId id="2147483656" r:id="rId11"/>
    <p:sldLayoutId id="2147483657" r:id="rId12"/>
    <p:sldLayoutId id="2147483658" r:id="rId13"/>
    <p:sldLayoutId id="2147483659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0" i="0" kern="1200">
          <a:solidFill>
            <a:schemeClr val="tx1"/>
          </a:solidFill>
          <a:latin typeface="Muli" pitchFamily="2" charset="77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OpenDyslexicAlta" pitchFamily="2" charset="77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OpenDyslexicAlta" pitchFamily="2" charset="77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OpenDyslexicAlta" pitchFamily="2" charset="77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OpenDyslexicAlta" pitchFamily="2" charset="77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OpenDyslexicAlta" pitchFamily="2" charset="77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>
            <a:extLst>
              <a:ext uri="{FF2B5EF4-FFF2-40B4-BE49-F238E27FC236}">
                <a16:creationId xmlns:a16="http://schemas.microsoft.com/office/drawing/2014/main" id="{8EC3230C-370C-4B41-B9ED-BCB463F0FE0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 anchor="ctr"/>
          <a:lstStyle/>
          <a:p>
            <a:r>
              <a:rPr lang="en-GB" dirty="0"/>
              <a:t>The /j/ sound spelled </a:t>
            </a:r>
            <a:r>
              <a:rPr lang="mr-IN" dirty="0"/>
              <a:t>–</a:t>
            </a:r>
            <a:r>
              <a:rPr lang="en-GB" dirty="0" err="1"/>
              <a:t>dge</a:t>
            </a:r>
            <a:r>
              <a:rPr lang="en-GB" dirty="0"/>
              <a:t> at the end of words.  This spelling is used after the short vowel sounds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38DAE2D-5C07-104D-8EF6-27195B5740D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dirty="0"/>
              <a:t>2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7D95D58-D54B-3346-AC15-07D342AE762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GB" dirty="0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31929944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F6DBE228-6D41-A748-9592-1AE43A5B939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dirty="0"/>
              <a:t>2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5C2B884-3FE8-CF4F-BAE3-4C745B9084D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GB" dirty="0"/>
              <a:t>1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7B32AF4-9343-2540-89B6-82250EA03E0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GB" dirty="0"/>
              <a:t>The /j/ sound spelled </a:t>
            </a:r>
            <a:r>
              <a:rPr lang="mr-IN" dirty="0"/>
              <a:t>–</a:t>
            </a:r>
            <a:r>
              <a:rPr lang="en-GB" dirty="0" err="1"/>
              <a:t>dge</a:t>
            </a:r>
            <a:r>
              <a:rPr lang="en-GB" dirty="0"/>
              <a:t> at the end of words.  This spelling is used after the short vowel sounds</a:t>
            </a:r>
          </a:p>
        </p:txBody>
      </p:sp>
      <p:graphicFrame>
        <p:nvGraphicFramePr>
          <p:cNvPr id="7" name="Table Placeholder 6">
            <a:extLst>
              <a:ext uri="{FF2B5EF4-FFF2-40B4-BE49-F238E27FC236}">
                <a16:creationId xmlns:a16="http://schemas.microsoft.com/office/drawing/2014/main" id="{D4514438-BDEC-AA4B-BC27-4CCE78A121F0}"/>
              </a:ext>
            </a:extLst>
          </p:cNvPr>
          <p:cNvGraphicFramePr>
            <a:graphicFrameLocks noGrp="1"/>
          </p:cNvGraphicFramePr>
          <p:nvPr>
            <p:ph type="tbl" sz="quarter" idx="4294967295"/>
            <p:extLst>
              <p:ext uri="{D42A27DB-BD31-4B8C-83A1-F6EECF244321}">
                <p14:modId xmlns:p14="http://schemas.microsoft.com/office/powerpoint/2010/main" val="2490678533"/>
              </p:ext>
            </p:extLst>
          </p:nvPr>
        </p:nvGraphicFramePr>
        <p:xfrm>
          <a:off x="3429000" y="1311275"/>
          <a:ext cx="8363607" cy="527333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57367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78992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978229">
                <a:tc>
                  <a:txBody>
                    <a:bodyPr/>
                    <a:lstStyle/>
                    <a:p>
                      <a:r>
                        <a:rPr lang="en-GB" sz="1700" b="0" i="0" dirty="0">
                          <a:latin typeface="Muli" pitchFamily="2" charset="77"/>
                        </a:rPr>
                        <a:t>Introduction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700" b="0" i="0" dirty="0">
                          <a:latin typeface="Muli" pitchFamily="2" charset="77"/>
                        </a:rPr>
                        <a:t>The /j/ sound at the end of a word can be spelled using ‘</a:t>
                      </a:r>
                      <a:r>
                        <a:rPr lang="en-GB" sz="1700" b="0" i="0" dirty="0" err="1">
                          <a:latin typeface="Muli" pitchFamily="2" charset="77"/>
                        </a:rPr>
                        <a:t>dge</a:t>
                      </a:r>
                      <a:r>
                        <a:rPr lang="en-GB" sz="1700" b="0" i="0" dirty="0">
                          <a:latin typeface="Muli" pitchFamily="2" charset="77"/>
                        </a:rPr>
                        <a:t>’. The rule is that this sound follows a short vowel sound,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29659">
                <a:tc>
                  <a:txBody>
                    <a:bodyPr/>
                    <a:lstStyle/>
                    <a:p>
                      <a:r>
                        <a:rPr lang="en-GB" sz="1700" b="0" i="0" dirty="0">
                          <a:latin typeface="Muli" pitchFamily="2" charset="77"/>
                        </a:rPr>
                        <a:t>Main Teaching Activity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700" b="0" i="0" dirty="0">
                          <a:latin typeface="Muli" pitchFamily="2" charset="77"/>
                        </a:rPr>
                        <a:t>Show children the spelling list and say the words. Can they hear a sound that appears in each word? If they correctly spot the /j/ sound then ask them to speak with a partner for 20 seconds and then write down, on a whiteboard, the letters that they think are creating the sound /j/.  Share the answers and discuss the spelling rule.</a:t>
                      </a:r>
                      <a:br>
                        <a:rPr lang="en-GB" sz="1700" b="0" i="0" dirty="0">
                          <a:latin typeface="Muli" pitchFamily="2" charset="77"/>
                        </a:rPr>
                      </a:br>
                      <a:br>
                        <a:rPr lang="en-GB" sz="1700" b="0" i="0" dirty="0">
                          <a:latin typeface="Muli" pitchFamily="2" charset="77"/>
                        </a:rPr>
                      </a:br>
                      <a:r>
                        <a:rPr lang="en-GB" sz="1700" b="0" i="0" dirty="0">
                          <a:latin typeface="Muli" pitchFamily="2" charset="77"/>
                        </a:rPr>
                        <a:t>In pairs, can they think of any other words that end with the ‘</a:t>
                      </a:r>
                      <a:r>
                        <a:rPr lang="en-GB" sz="1700" b="0" i="0" dirty="0" err="1">
                          <a:latin typeface="Muli" pitchFamily="2" charset="77"/>
                        </a:rPr>
                        <a:t>dge</a:t>
                      </a:r>
                      <a:r>
                        <a:rPr lang="en-GB" sz="1700" b="0" i="0" dirty="0">
                          <a:latin typeface="Muli" pitchFamily="2" charset="77"/>
                        </a:rPr>
                        <a:t>’ spelling?</a:t>
                      </a:r>
                    </a:p>
                    <a:p>
                      <a:endParaRPr lang="en-GB" sz="1700" b="0" i="0" baseline="0" dirty="0">
                        <a:latin typeface="Muli" pitchFamily="2" charset="77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612869">
                <a:tc>
                  <a:txBody>
                    <a:bodyPr/>
                    <a:lstStyle/>
                    <a:p>
                      <a:r>
                        <a:rPr lang="en-GB" sz="1700" b="0" i="0" dirty="0">
                          <a:latin typeface="Muli" pitchFamily="2" charset="77"/>
                        </a:rPr>
                        <a:t>Independent Activity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700" b="0" i="0" dirty="0">
                          <a:latin typeface="Muli" pitchFamily="2" charset="77"/>
                        </a:rPr>
                        <a:t>Look at the images, can children work out what they are and how to spell them? Remember that each image will have the spelling rule ending!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D79174B1-3AFA-4074-87A3-640D8F68B2F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2229060"/>
              </p:ext>
            </p:extLst>
          </p:nvPr>
        </p:nvGraphicFramePr>
        <p:xfrm>
          <a:off x="516652" y="1554366"/>
          <a:ext cx="2787650" cy="50292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787650">
                  <a:extLst>
                    <a:ext uri="{9D8B030D-6E8A-4147-A177-3AD203B41FA5}">
                      <a16:colId xmlns:a16="http://schemas.microsoft.com/office/drawing/2014/main" val="1990358411"/>
                    </a:ext>
                  </a:extLst>
                </a:gridCol>
              </a:tblGrid>
              <a:tr h="457200">
                <a:tc>
                  <a:txBody>
                    <a:bodyPr/>
                    <a:lstStyle/>
                    <a:p>
                      <a:r>
                        <a:rPr lang="en-GB" b="0" i="0" dirty="0">
                          <a:latin typeface="OpenDyslexicAlta" pitchFamily="2" charset="77"/>
                          <a:ea typeface="OpenDyslexic" charset="0"/>
                          <a:cs typeface="OpenDyslexic" charset="0"/>
                        </a:rPr>
                        <a:t>Spellings</a:t>
                      </a:r>
                    </a:p>
                  </a:txBody>
                  <a:tcPr>
                    <a:solidFill>
                      <a:srgbClr val="FFF2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03598268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r>
                        <a:rPr lang="en-GB" b="0" i="0" dirty="0">
                          <a:latin typeface="OpenDyslexicAlta" pitchFamily="2" charset="77"/>
                          <a:ea typeface="OpenDyslexic" charset="0"/>
                          <a:cs typeface="OpenDyslexic" charset="0"/>
                        </a:rPr>
                        <a:t>badge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47286984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r>
                        <a:rPr lang="en-GB" b="0" i="0" dirty="0">
                          <a:latin typeface="OpenDyslexicAlta" pitchFamily="2" charset="77"/>
                          <a:ea typeface="OpenDyslexic" charset="0"/>
                          <a:cs typeface="OpenDyslexic" charset="0"/>
                        </a:rPr>
                        <a:t>edge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18063391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r>
                        <a:rPr lang="en-GB" b="0" i="0" dirty="0">
                          <a:latin typeface="OpenDyslexicAlta" pitchFamily="2" charset="77"/>
                          <a:ea typeface="OpenDyslexic" charset="0"/>
                          <a:cs typeface="OpenDyslexic" charset="0"/>
                        </a:rPr>
                        <a:t>bridge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98942181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r>
                        <a:rPr lang="en-GB" b="0" i="0" dirty="0">
                          <a:latin typeface="OpenDyslexicAlta" pitchFamily="2" charset="77"/>
                          <a:ea typeface="OpenDyslexic" charset="0"/>
                          <a:cs typeface="OpenDyslexic" charset="0"/>
                        </a:rPr>
                        <a:t>dodge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50875640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r>
                        <a:rPr lang="en-GB" b="0" i="0" dirty="0">
                          <a:latin typeface="OpenDyslexicAlta" pitchFamily="2" charset="77"/>
                          <a:ea typeface="OpenDyslexic" charset="0"/>
                          <a:cs typeface="OpenDyslexic" charset="0"/>
                        </a:rPr>
                        <a:t>fudge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67402431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r>
                        <a:rPr lang="en-GB" b="0" i="0" dirty="0">
                          <a:latin typeface="OpenDyslexicAlta" pitchFamily="2" charset="77"/>
                          <a:ea typeface="OpenDyslexic" charset="0"/>
                          <a:cs typeface="OpenDyslexic" charset="0"/>
                        </a:rPr>
                        <a:t>ridge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09935397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r>
                        <a:rPr lang="en-GB" b="0" i="0" dirty="0">
                          <a:latin typeface="OpenDyslexicAlta" pitchFamily="2" charset="77"/>
                          <a:ea typeface="OpenDyslexic" charset="0"/>
                          <a:cs typeface="OpenDyslexic" charset="0"/>
                        </a:rPr>
                        <a:t>smudge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2119554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r>
                        <a:rPr lang="en-GB" b="0" i="0" dirty="0">
                          <a:latin typeface="OpenDyslexicAlta" pitchFamily="2" charset="77"/>
                          <a:ea typeface="OpenDyslexic" charset="0"/>
                          <a:cs typeface="OpenDyslexic" charset="0"/>
                        </a:rPr>
                        <a:t>judge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09898552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r>
                        <a:rPr lang="en-GB" b="0" i="0" dirty="0">
                          <a:latin typeface="OpenDyslexicAlta" pitchFamily="2" charset="77"/>
                          <a:ea typeface="OpenDyslexic" charset="0"/>
                          <a:cs typeface="OpenDyslexic" charset="0"/>
                        </a:rPr>
                        <a:t>wedge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8554686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r>
                        <a:rPr lang="en-GB" b="0" i="0" dirty="0">
                          <a:latin typeface="OpenDyslexicAlta" pitchFamily="2" charset="77"/>
                          <a:ea typeface="OpenDyslexic" charset="0"/>
                          <a:cs typeface="OpenDyslexic" charset="0"/>
                        </a:rPr>
                        <a:t>lodge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1553422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924031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6A859D-17CA-AE45-8AD8-D6721354A9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8150" y="473868"/>
            <a:ext cx="8201025" cy="1325563"/>
          </a:xfrm>
        </p:spPr>
        <p:txBody>
          <a:bodyPr>
            <a:noAutofit/>
          </a:bodyPr>
          <a:lstStyle/>
          <a:p>
            <a:pPr algn="l"/>
            <a:r>
              <a:rPr lang="en-GB" sz="3600" dirty="0"/>
              <a:t>What can you see? Write down what these images are: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4AFDF70-1904-40C9-8713-B419E26566FE}"/>
              </a:ext>
            </a:extLst>
          </p:cNvPr>
          <p:cNvSpPr txBox="1"/>
          <p:nvPr/>
        </p:nvSpPr>
        <p:spPr>
          <a:xfrm>
            <a:off x="10220960" y="3770868"/>
            <a:ext cx="1971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OpenDyslexicAlta" pitchFamily="2" charset="77"/>
              </a:rPr>
              <a:t>w _ d _ _ 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B77888D-BA0A-49D7-8510-5DEA9CCA63CD}"/>
              </a:ext>
            </a:extLst>
          </p:cNvPr>
          <p:cNvSpPr txBox="1"/>
          <p:nvPr/>
        </p:nvSpPr>
        <p:spPr>
          <a:xfrm>
            <a:off x="6760240" y="3525599"/>
            <a:ext cx="14121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OpenDyslexicAlta" pitchFamily="2" charset="77"/>
              </a:rPr>
              <a:t>j  u d _ _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C81A8DA-9C90-4344-9FDB-5F9DD313DA7F}"/>
              </a:ext>
            </a:extLst>
          </p:cNvPr>
          <p:cNvSpPr txBox="1"/>
          <p:nvPr/>
        </p:nvSpPr>
        <p:spPr>
          <a:xfrm>
            <a:off x="8362951" y="6168866"/>
            <a:ext cx="15726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OpenDyslexicAlta" pitchFamily="2" charset="77"/>
              </a:rPr>
              <a:t>f r _ _ _ _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21749BF-8244-4313-AC4D-D42378614362}"/>
              </a:ext>
            </a:extLst>
          </p:cNvPr>
          <p:cNvSpPr txBox="1"/>
          <p:nvPr/>
        </p:nvSpPr>
        <p:spPr>
          <a:xfrm>
            <a:off x="3804843" y="4140200"/>
            <a:ext cx="1971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OpenDyslexicAlta" pitchFamily="2" charset="77"/>
              </a:rPr>
              <a:t>h _ d _ e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F573D6F0-21F1-4AE7-B136-B0A08B642584}"/>
              </a:ext>
            </a:extLst>
          </p:cNvPr>
          <p:cNvSpPr txBox="1"/>
          <p:nvPr/>
        </p:nvSpPr>
        <p:spPr>
          <a:xfrm>
            <a:off x="970159" y="4018647"/>
            <a:ext cx="1971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OpenDyslexicAlta" pitchFamily="2" charset="77"/>
              </a:rPr>
              <a:t>_ r _ d _ _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72440631-8D5D-48F9-9E4D-DE85F644EFC9}"/>
              </a:ext>
            </a:extLst>
          </p:cNvPr>
          <p:cNvSpPr txBox="1"/>
          <p:nvPr/>
        </p:nvSpPr>
        <p:spPr>
          <a:xfrm>
            <a:off x="1596086" y="6235700"/>
            <a:ext cx="22329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OpenDyslexicAlta" pitchFamily="2" charset="77"/>
              </a:rPr>
              <a:t>l o _ _ _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996100D0-2874-415B-A9D7-B5DB7A41B270}"/>
              </a:ext>
            </a:extLst>
          </p:cNvPr>
          <p:cNvSpPr txBox="1"/>
          <p:nvPr/>
        </p:nvSpPr>
        <p:spPr>
          <a:xfrm>
            <a:off x="4989795" y="6244827"/>
            <a:ext cx="13959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OpenDyslexicAlta" pitchFamily="2" charset="77"/>
              </a:rPr>
              <a:t>_ a _ _ e</a:t>
            </a:r>
          </a:p>
        </p:txBody>
      </p:sp>
      <p:pic>
        <p:nvPicPr>
          <p:cNvPr id="1026" name="Picture 2" descr="Suspension Bridge, Brooklyn Bridge">
            <a:extLst>
              <a:ext uri="{FF2B5EF4-FFF2-40B4-BE49-F238E27FC236}">
                <a16:creationId xmlns:a16="http://schemas.microsoft.com/office/drawing/2014/main" id="{AA68206E-E820-4FA6-902D-8EC605F310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8150" y="2447817"/>
            <a:ext cx="2367860" cy="147719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Garden Fence Garden Fence Nature Hedge Pla">
            <a:extLst>
              <a:ext uri="{FF2B5EF4-FFF2-40B4-BE49-F238E27FC236}">
                <a16:creationId xmlns:a16="http://schemas.microsoft.com/office/drawing/2014/main" id="{C20A0155-D30B-43FB-B688-D03F4C3627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19930" y="2783910"/>
            <a:ext cx="2367860" cy="12901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Judge, Lawyer, Attorney, Barrister">
            <a:extLst>
              <a:ext uri="{FF2B5EF4-FFF2-40B4-BE49-F238E27FC236}">
                <a16:creationId xmlns:a16="http://schemas.microsoft.com/office/drawing/2014/main" id="{FC1E29CF-151D-48B7-ABEA-6A5AD48410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42252" y="1343940"/>
            <a:ext cx="1450162" cy="218165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Image result for wedge">
            <a:extLst>
              <a:ext uri="{FF2B5EF4-FFF2-40B4-BE49-F238E27FC236}">
                <a16:creationId xmlns:a16="http://schemas.microsoft.com/office/drawing/2014/main" id="{BE70DEFA-2869-4737-9D93-0C0BAD747E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757211" y="2233722"/>
            <a:ext cx="1661209" cy="166120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Log Cabin Cabin Rustic House Home Rural Ar">
            <a:extLst>
              <a:ext uri="{FF2B5EF4-FFF2-40B4-BE49-F238E27FC236}">
                <a16:creationId xmlns:a16="http://schemas.microsoft.com/office/drawing/2014/main" id="{3309C48B-C894-4E82-B426-E08CA91B9D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08907" y="4855137"/>
            <a:ext cx="2003722" cy="1410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2" name="Picture 18" descr="Image result for birthday badge">
            <a:extLst>
              <a:ext uri="{FF2B5EF4-FFF2-40B4-BE49-F238E27FC236}">
                <a16:creationId xmlns:a16="http://schemas.microsoft.com/office/drawing/2014/main" id="{7C4C4B78-46B3-407D-89DC-3DB1748143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23563" y="4796429"/>
            <a:ext cx="1372437" cy="1372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4" name="Picture 20" descr="Refrigerator, Freezer, Fridge-Freezer">
            <a:extLst>
              <a:ext uri="{FF2B5EF4-FFF2-40B4-BE49-F238E27FC236}">
                <a16:creationId xmlns:a16="http://schemas.microsoft.com/office/drawing/2014/main" id="{E93BF0AB-C8F2-4B42-9B6B-E3B477CC55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992414" y="3837979"/>
            <a:ext cx="1572623" cy="23977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904070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4" grpId="0"/>
      <p:bldP spid="15" grpId="0"/>
      <p:bldP spid="16" grpId="0"/>
      <p:bldP spid="17" grpId="0"/>
      <p:bldP spid="18" grpId="0"/>
      <p:bldP spid="1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6A859D-17CA-AE45-8AD8-D6721354A9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8150" y="652117"/>
            <a:ext cx="8201025" cy="1325563"/>
          </a:xfrm>
        </p:spPr>
        <p:txBody>
          <a:bodyPr>
            <a:noAutofit/>
          </a:bodyPr>
          <a:lstStyle/>
          <a:p>
            <a:pPr algn="l"/>
            <a:r>
              <a:rPr lang="en-GB" sz="3600" dirty="0"/>
              <a:t>What can you see? Write down what these images are: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4AFDF70-1904-40C9-8713-B419E26566FE}"/>
              </a:ext>
            </a:extLst>
          </p:cNvPr>
          <p:cNvSpPr txBox="1"/>
          <p:nvPr/>
        </p:nvSpPr>
        <p:spPr>
          <a:xfrm>
            <a:off x="10220960" y="3770868"/>
            <a:ext cx="1971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OpenDyslexicAlta" pitchFamily="2" charset="77"/>
              </a:rPr>
              <a:t>w </a:t>
            </a:r>
            <a:r>
              <a:rPr lang="en-GB" u="sng" dirty="0">
                <a:solidFill>
                  <a:srgbClr val="FF3860"/>
                </a:solidFill>
                <a:latin typeface="OpenDyslexicAlta" pitchFamily="2" charset="77"/>
              </a:rPr>
              <a:t>e</a:t>
            </a:r>
            <a:r>
              <a:rPr lang="en-GB" dirty="0">
                <a:latin typeface="OpenDyslexicAlta" pitchFamily="2" charset="77"/>
              </a:rPr>
              <a:t> d </a:t>
            </a:r>
            <a:r>
              <a:rPr lang="en-GB" u="sng" dirty="0">
                <a:solidFill>
                  <a:srgbClr val="FF3860"/>
                </a:solidFill>
                <a:latin typeface="OpenDyslexicAlta" pitchFamily="2" charset="77"/>
              </a:rPr>
              <a:t>g</a:t>
            </a:r>
            <a:r>
              <a:rPr lang="en-GB" dirty="0">
                <a:solidFill>
                  <a:srgbClr val="FF3860"/>
                </a:solidFill>
                <a:latin typeface="OpenDyslexicAlta" pitchFamily="2" charset="77"/>
              </a:rPr>
              <a:t> </a:t>
            </a:r>
            <a:r>
              <a:rPr lang="en-GB" u="sng" dirty="0">
                <a:solidFill>
                  <a:srgbClr val="FF3860"/>
                </a:solidFill>
                <a:latin typeface="OpenDyslexicAlta" pitchFamily="2" charset="77"/>
              </a:rPr>
              <a:t>e 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B77888D-BA0A-49D7-8510-5DEA9CCA63CD}"/>
              </a:ext>
            </a:extLst>
          </p:cNvPr>
          <p:cNvSpPr txBox="1"/>
          <p:nvPr/>
        </p:nvSpPr>
        <p:spPr>
          <a:xfrm>
            <a:off x="6760240" y="3525599"/>
            <a:ext cx="14121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OpenDyslexicAlta" pitchFamily="2" charset="77"/>
              </a:rPr>
              <a:t>j  u d</a:t>
            </a:r>
            <a:r>
              <a:rPr lang="en-GB" dirty="0">
                <a:solidFill>
                  <a:srgbClr val="FF0000"/>
                </a:solidFill>
                <a:latin typeface="OpenDyslexicAlta" pitchFamily="2" charset="77"/>
              </a:rPr>
              <a:t> </a:t>
            </a:r>
            <a:r>
              <a:rPr lang="en-GB" u="sng" dirty="0">
                <a:solidFill>
                  <a:srgbClr val="FF3860"/>
                </a:solidFill>
                <a:latin typeface="OpenDyslexicAlta" pitchFamily="2" charset="77"/>
              </a:rPr>
              <a:t>g</a:t>
            </a:r>
            <a:r>
              <a:rPr lang="en-GB" dirty="0">
                <a:solidFill>
                  <a:srgbClr val="FF3860"/>
                </a:solidFill>
                <a:latin typeface="OpenDyslexicAlta" pitchFamily="2" charset="77"/>
              </a:rPr>
              <a:t> </a:t>
            </a:r>
            <a:r>
              <a:rPr lang="en-GB" u="sng" dirty="0">
                <a:solidFill>
                  <a:srgbClr val="FF3860"/>
                </a:solidFill>
                <a:latin typeface="OpenDyslexicAlta" pitchFamily="2" charset="77"/>
              </a:rPr>
              <a:t>e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C81A8DA-9C90-4344-9FDB-5F9DD313DA7F}"/>
              </a:ext>
            </a:extLst>
          </p:cNvPr>
          <p:cNvSpPr txBox="1"/>
          <p:nvPr/>
        </p:nvSpPr>
        <p:spPr>
          <a:xfrm>
            <a:off x="8362951" y="6168866"/>
            <a:ext cx="12859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OpenDyslexicAlta" pitchFamily="2" charset="77"/>
              </a:rPr>
              <a:t>f r</a:t>
            </a:r>
            <a:r>
              <a:rPr lang="en-GB" u="sng" dirty="0">
                <a:solidFill>
                  <a:srgbClr val="FF0000"/>
                </a:solidFill>
                <a:latin typeface="OpenDyslexicAlta" pitchFamily="2" charset="77"/>
              </a:rPr>
              <a:t> </a:t>
            </a:r>
            <a:r>
              <a:rPr lang="en-GB" u="sng" dirty="0" err="1">
                <a:solidFill>
                  <a:srgbClr val="FF3860"/>
                </a:solidFill>
                <a:latin typeface="OpenDyslexicAlta" pitchFamily="2" charset="77"/>
              </a:rPr>
              <a:t>i</a:t>
            </a:r>
            <a:r>
              <a:rPr lang="en-GB" u="sng" dirty="0">
                <a:solidFill>
                  <a:srgbClr val="FF3860"/>
                </a:solidFill>
                <a:latin typeface="OpenDyslexicAlta" pitchFamily="2" charset="77"/>
              </a:rPr>
              <a:t> d</a:t>
            </a:r>
            <a:r>
              <a:rPr lang="en-GB" dirty="0">
                <a:solidFill>
                  <a:srgbClr val="FF3860"/>
                </a:solidFill>
                <a:latin typeface="OpenDyslexicAlta" pitchFamily="2" charset="77"/>
              </a:rPr>
              <a:t> </a:t>
            </a:r>
            <a:r>
              <a:rPr lang="en-GB" u="sng" dirty="0">
                <a:solidFill>
                  <a:srgbClr val="FF3860"/>
                </a:solidFill>
                <a:latin typeface="OpenDyslexicAlta" pitchFamily="2" charset="77"/>
              </a:rPr>
              <a:t>g</a:t>
            </a:r>
            <a:r>
              <a:rPr lang="en-GB" dirty="0">
                <a:solidFill>
                  <a:srgbClr val="FF3860"/>
                </a:solidFill>
                <a:latin typeface="OpenDyslexicAlta" pitchFamily="2" charset="77"/>
              </a:rPr>
              <a:t> </a:t>
            </a:r>
            <a:r>
              <a:rPr lang="en-GB" u="sng" dirty="0">
                <a:solidFill>
                  <a:srgbClr val="FF3860"/>
                </a:solidFill>
                <a:latin typeface="OpenDyslexicAlta" pitchFamily="2" charset="77"/>
              </a:rPr>
              <a:t>e 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21749BF-8244-4313-AC4D-D42378614362}"/>
              </a:ext>
            </a:extLst>
          </p:cNvPr>
          <p:cNvSpPr txBox="1"/>
          <p:nvPr/>
        </p:nvSpPr>
        <p:spPr>
          <a:xfrm>
            <a:off x="3804843" y="4140200"/>
            <a:ext cx="1971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OpenDyslexicAlta" pitchFamily="2" charset="77"/>
              </a:rPr>
              <a:t>h </a:t>
            </a:r>
            <a:r>
              <a:rPr lang="en-GB" u="sng" dirty="0">
                <a:solidFill>
                  <a:srgbClr val="FF3860"/>
                </a:solidFill>
                <a:latin typeface="OpenDyslexicAlta" pitchFamily="2" charset="77"/>
              </a:rPr>
              <a:t>e</a:t>
            </a:r>
            <a:r>
              <a:rPr lang="en-GB" dirty="0">
                <a:solidFill>
                  <a:srgbClr val="FF3860"/>
                </a:solidFill>
                <a:latin typeface="OpenDyslexicAlta" pitchFamily="2" charset="77"/>
              </a:rPr>
              <a:t> </a:t>
            </a:r>
            <a:r>
              <a:rPr lang="en-GB" dirty="0">
                <a:latin typeface="OpenDyslexicAlta" pitchFamily="2" charset="77"/>
              </a:rPr>
              <a:t>d </a:t>
            </a:r>
            <a:r>
              <a:rPr lang="en-GB" u="sng" dirty="0">
                <a:solidFill>
                  <a:srgbClr val="FF3860"/>
                </a:solidFill>
                <a:latin typeface="OpenDyslexicAlta" pitchFamily="2" charset="77"/>
              </a:rPr>
              <a:t>g</a:t>
            </a:r>
            <a:r>
              <a:rPr lang="en-GB" dirty="0">
                <a:latin typeface="OpenDyslexicAlta" pitchFamily="2" charset="77"/>
              </a:rPr>
              <a:t> e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F573D6F0-21F1-4AE7-B136-B0A08B642584}"/>
              </a:ext>
            </a:extLst>
          </p:cNvPr>
          <p:cNvSpPr txBox="1"/>
          <p:nvPr/>
        </p:nvSpPr>
        <p:spPr>
          <a:xfrm>
            <a:off x="970159" y="4018647"/>
            <a:ext cx="19710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u="sng" dirty="0">
                <a:solidFill>
                  <a:srgbClr val="FF3860"/>
                </a:solidFill>
                <a:latin typeface="OpenDyslexicAlta" pitchFamily="2" charset="77"/>
              </a:rPr>
              <a:t>b</a:t>
            </a:r>
            <a:r>
              <a:rPr lang="en-GB" sz="2000" dirty="0">
                <a:latin typeface="OpenDyslexicAlta" pitchFamily="2" charset="77"/>
              </a:rPr>
              <a:t> r </a:t>
            </a:r>
            <a:r>
              <a:rPr lang="en-GB" sz="2000" u="sng" dirty="0" err="1">
                <a:solidFill>
                  <a:srgbClr val="FF3860"/>
                </a:solidFill>
                <a:latin typeface="OpenDyslexicAlta" pitchFamily="2" charset="77"/>
              </a:rPr>
              <a:t>i</a:t>
            </a:r>
            <a:r>
              <a:rPr lang="en-GB" sz="2000" dirty="0">
                <a:latin typeface="OpenDyslexicAlta" pitchFamily="2" charset="77"/>
              </a:rPr>
              <a:t> d </a:t>
            </a:r>
            <a:r>
              <a:rPr lang="en-GB" sz="2000" u="sng" dirty="0">
                <a:solidFill>
                  <a:srgbClr val="FF3860"/>
                </a:solidFill>
                <a:latin typeface="OpenDyslexicAlta" pitchFamily="2" charset="77"/>
              </a:rPr>
              <a:t>g e</a:t>
            </a:r>
            <a:endParaRPr lang="en-GB" sz="2000" dirty="0">
              <a:solidFill>
                <a:srgbClr val="FF3860"/>
              </a:solidFill>
              <a:latin typeface="OpenDyslexicAlta" pitchFamily="2" charset="77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72440631-8D5D-48F9-9E4D-DE85F644EFC9}"/>
              </a:ext>
            </a:extLst>
          </p:cNvPr>
          <p:cNvSpPr txBox="1"/>
          <p:nvPr/>
        </p:nvSpPr>
        <p:spPr>
          <a:xfrm>
            <a:off x="1596086" y="6235700"/>
            <a:ext cx="22329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OpenDyslexicAlta" pitchFamily="2" charset="77"/>
              </a:rPr>
              <a:t>l o </a:t>
            </a:r>
            <a:r>
              <a:rPr lang="en-GB" u="sng" dirty="0">
                <a:solidFill>
                  <a:srgbClr val="FF3860"/>
                </a:solidFill>
                <a:latin typeface="OpenDyslexicAlta" pitchFamily="2" charset="77"/>
              </a:rPr>
              <a:t>d</a:t>
            </a:r>
            <a:r>
              <a:rPr lang="en-GB" dirty="0">
                <a:solidFill>
                  <a:srgbClr val="FF3860"/>
                </a:solidFill>
                <a:latin typeface="OpenDyslexicAlta" pitchFamily="2" charset="77"/>
              </a:rPr>
              <a:t> </a:t>
            </a:r>
            <a:r>
              <a:rPr lang="en-GB" u="sng" dirty="0">
                <a:solidFill>
                  <a:srgbClr val="FF3860"/>
                </a:solidFill>
                <a:latin typeface="OpenDyslexicAlta" pitchFamily="2" charset="77"/>
              </a:rPr>
              <a:t>g e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996100D0-2874-415B-A9D7-B5DB7A41B270}"/>
              </a:ext>
            </a:extLst>
          </p:cNvPr>
          <p:cNvSpPr txBox="1"/>
          <p:nvPr/>
        </p:nvSpPr>
        <p:spPr>
          <a:xfrm>
            <a:off x="4989795" y="6244827"/>
            <a:ext cx="13959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u="sng" dirty="0">
                <a:solidFill>
                  <a:srgbClr val="FF3860"/>
                </a:solidFill>
                <a:latin typeface="OpenDyslexicAlta" pitchFamily="2" charset="77"/>
              </a:rPr>
              <a:t>b </a:t>
            </a:r>
            <a:r>
              <a:rPr lang="en-GB" dirty="0">
                <a:latin typeface="OpenDyslexicAlta" pitchFamily="2" charset="77"/>
              </a:rPr>
              <a:t>a </a:t>
            </a:r>
            <a:r>
              <a:rPr lang="en-GB" u="sng" dirty="0">
                <a:solidFill>
                  <a:srgbClr val="FF3860"/>
                </a:solidFill>
                <a:latin typeface="OpenDyslexicAlta" pitchFamily="2" charset="77"/>
              </a:rPr>
              <a:t>d</a:t>
            </a:r>
            <a:r>
              <a:rPr lang="en-GB" dirty="0">
                <a:solidFill>
                  <a:srgbClr val="FF3860"/>
                </a:solidFill>
                <a:latin typeface="OpenDyslexicAlta" pitchFamily="2" charset="77"/>
              </a:rPr>
              <a:t> </a:t>
            </a:r>
            <a:r>
              <a:rPr lang="en-GB" u="sng" dirty="0">
                <a:solidFill>
                  <a:srgbClr val="FF3860"/>
                </a:solidFill>
                <a:latin typeface="OpenDyslexicAlta" pitchFamily="2" charset="77"/>
              </a:rPr>
              <a:t>g</a:t>
            </a:r>
            <a:r>
              <a:rPr lang="en-GB" dirty="0">
                <a:solidFill>
                  <a:srgbClr val="FF3860"/>
                </a:solidFill>
                <a:latin typeface="OpenDyslexicAlta" pitchFamily="2" charset="77"/>
              </a:rPr>
              <a:t> </a:t>
            </a:r>
            <a:r>
              <a:rPr lang="en-GB" dirty="0">
                <a:latin typeface="OpenDyslexicAlta" pitchFamily="2" charset="77"/>
              </a:rPr>
              <a:t>e</a:t>
            </a:r>
          </a:p>
        </p:txBody>
      </p:sp>
      <p:pic>
        <p:nvPicPr>
          <p:cNvPr id="1026" name="Picture 2" descr="Suspension Bridge, Brooklyn Bridge">
            <a:extLst>
              <a:ext uri="{FF2B5EF4-FFF2-40B4-BE49-F238E27FC236}">
                <a16:creationId xmlns:a16="http://schemas.microsoft.com/office/drawing/2014/main" id="{AA68206E-E820-4FA6-902D-8EC605F310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8150" y="2447817"/>
            <a:ext cx="2367860" cy="147719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Garden Fence Garden Fence Nature Hedge Pla">
            <a:extLst>
              <a:ext uri="{FF2B5EF4-FFF2-40B4-BE49-F238E27FC236}">
                <a16:creationId xmlns:a16="http://schemas.microsoft.com/office/drawing/2014/main" id="{C20A0155-D30B-43FB-B688-D03F4C3627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19930" y="2783910"/>
            <a:ext cx="2367860" cy="12901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Judge, Lawyer, Attorney, Barrister">
            <a:extLst>
              <a:ext uri="{FF2B5EF4-FFF2-40B4-BE49-F238E27FC236}">
                <a16:creationId xmlns:a16="http://schemas.microsoft.com/office/drawing/2014/main" id="{FC1E29CF-151D-48B7-ABEA-6A5AD48410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42252" y="1343940"/>
            <a:ext cx="1450162" cy="218165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Image result for wedge">
            <a:extLst>
              <a:ext uri="{FF2B5EF4-FFF2-40B4-BE49-F238E27FC236}">
                <a16:creationId xmlns:a16="http://schemas.microsoft.com/office/drawing/2014/main" id="{BE70DEFA-2869-4737-9D93-0C0BAD747E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757211" y="2233722"/>
            <a:ext cx="1661209" cy="166120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Log Cabin Cabin Rustic House Home Rural Ar">
            <a:extLst>
              <a:ext uri="{FF2B5EF4-FFF2-40B4-BE49-F238E27FC236}">
                <a16:creationId xmlns:a16="http://schemas.microsoft.com/office/drawing/2014/main" id="{3309C48B-C894-4E82-B426-E08CA91B9D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08907" y="4855137"/>
            <a:ext cx="2003722" cy="1410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2" name="Picture 18" descr="Image result for birthday badge">
            <a:extLst>
              <a:ext uri="{FF2B5EF4-FFF2-40B4-BE49-F238E27FC236}">
                <a16:creationId xmlns:a16="http://schemas.microsoft.com/office/drawing/2014/main" id="{7C4C4B78-46B3-407D-89DC-3DB1748143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23563" y="4796429"/>
            <a:ext cx="1372437" cy="1372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4" name="Picture 20" descr="Refrigerator, Freezer, Fridge-Freezer">
            <a:extLst>
              <a:ext uri="{FF2B5EF4-FFF2-40B4-BE49-F238E27FC236}">
                <a16:creationId xmlns:a16="http://schemas.microsoft.com/office/drawing/2014/main" id="{E93BF0AB-C8F2-4B42-9B6B-E3B477CC55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992414" y="3837979"/>
            <a:ext cx="1572623" cy="23977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AFD76054-6402-4E06-8094-7EC258333C7B}"/>
              </a:ext>
            </a:extLst>
          </p:cNvPr>
          <p:cNvSpPr txBox="1"/>
          <p:nvPr/>
        </p:nvSpPr>
        <p:spPr>
          <a:xfrm>
            <a:off x="438150" y="243251"/>
            <a:ext cx="179671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>
                <a:solidFill>
                  <a:srgbClr val="FF3860"/>
                </a:solidFill>
                <a:latin typeface="Muli" panose="020B0604020202020204" charset="0"/>
              </a:rPr>
              <a:t>Answers: </a:t>
            </a:r>
          </a:p>
        </p:txBody>
      </p:sp>
    </p:spTree>
    <p:extLst>
      <p:ext uri="{BB962C8B-B14F-4D97-AF65-F5344CB8AC3E}">
        <p14:creationId xmlns:p14="http://schemas.microsoft.com/office/powerpoint/2010/main" val="37112159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4" grpId="0"/>
      <p:bldP spid="15" grpId="0"/>
      <p:bldP spid="16" grpId="0"/>
      <p:bldP spid="17" grpId="0"/>
      <p:bldP spid="18" grpId="0"/>
      <p:bldP spid="1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53975479"/>
              </p:ext>
            </p:extLst>
          </p:nvPr>
        </p:nvGraphicFramePr>
        <p:xfrm>
          <a:off x="508000" y="1600196"/>
          <a:ext cx="11150598" cy="50292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85843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5843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5843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85843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858433">
                  <a:extLst>
                    <a:ext uri="{9D8B030D-6E8A-4147-A177-3AD203B41FA5}">
                      <a16:colId xmlns:a16="http://schemas.microsoft.com/office/drawing/2014/main" val="4290323702"/>
                    </a:ext>
                  </a:extLst>
                </a:gridCol>
                <a:gridCol w="1858433">
                  <a:extLst>
                    <a:ext uri="{9D8B030D-6E8A-4147-A177-3AD203B41FA5}">
                      <a16:colId xmlns:a16="http://schemas.microsoft.com/office/drawing/2014/main" val="3103297462"/>
                    </a:ext>
                  </a:extLst>
                </a:gridCol>
              </a:tblGrid>
              <a:tr h="457200">
                <a:tc>
                  <a:txBody>
                    <a:bodyPr/>
                    <a:lstStyle/>
                    <a:p>
                      <a:r>
                        <a:rPr lang="en-GB" b="0" i="0" dirty="0">
                          <a:latin typeface="OpenDyslexicAlta" pitchFamily="2" charset="77"/>
                          <a:ea typeface="OpenDyslexic" charset="0"/>
                          <a:cs typeface="OpenDyslexic" charset="0"/>
                        </a:rPr>
                        <a:t>Spellings</a:t>
                      </a:r>
                    </a:p>
                  </a:txBody>
                  <a:tcPr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0" i="0" dirty="0">
                          <a:latin typeface="OpenDyslexicAlta" pitchFamily="2" charset="77"/>
                          <a:ea typeface="OpenDyslexic" charset="0"/>
                          <a:cs typeface="OpenDyslexic" charset="0"/>
                        </a:rPr>
                        <a:t>1</a:t>
                      </a:r>
                      <a:r>
                        <a:rPr lang="en-GB" b="0" i="0" baseline="30000" dirty="0">
                          <a:latin typeface="OpenDyslexicAlta" pitchFamily="2" charset="77"/>
                          <a:ea typeface="OpenDyslexic" charset="0"/>
                          <a:cs typeface="OpenDyslexic" charset="0"/>
                        </a:rPr>
                        <a:t>st</a:t>
                      </a:r>
                      <a:r>
                        <a:rPr lang="en-GB" b="0" i="0" dirty="0">
                          <a:latin typeface="OpenDyslexicAlta" pitchFamily="2" charset="77"/>
                          <a:ea typeface="OpenDyslexic" charset="0"/>
                          <a:cs typeface="OpenDyslexic" charset="0"/>
                        </a:rPr>
                        <a:t> Attempt</a:t>
                      </a: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0" i="0" dirty="0">
                          <a:latin typeface="OpenDyslexicAlta" pitchFamily="2" charset="77"/>
                          <a:ea typeface="OpenDyslexic" charset="0"/>
                          <a:cs typeface="OpenDyslexic" charset="0"/>
                        </a:rPr>
                        <a:t>2</a:t>
                      </a:r>
                      <a:r>
                        <a:rPr lang="en-GB" b="0" i="0" baseline="30000" dirty="0">
                          <a:latin typeface="OpenDyslexicAlta" pitchFamily="2" charset="77"/>
                          <a:ea typeface="OpenDyslexic" charset="0"/>
                          <a:cs typeface="OpenDyslexic" charset="0"/>
                        </a:rPr>
                        <a:t>nd</a:t>
                      </a:r>
                      <a:r>
                        <a:rPr lang="en-GB" b="0" i="0" baseline="0" dirty="0">
                          <a:latin typeface="OpenDyslexicAlta" pitchFamily="2" charset="77"/>
                          <a:ea typeface="OpenDyslexic" charset="0"/>
                          <a:cs typeface="OpenDyslexic" charset="0"/>
                        </a:rPr>
                        <a:t> Attempt</a:t>
                      </a:r>
                      <a:endParaRPr lang="en-GB" b="0" i="0" dirty="0">
                        <a:latin typeface="OpenDyslexicAlta" pitchFamily="2" charset="77"/>
                        <a:ea typeface="OpenDyslexic" charset="0"/>
                        <a:cs typeface="OpenDyslexic" charset="0"/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0" i="0" dirty="0">
                          <a:latin typeface="OpenDyslexicAlta" pitchFamily="2" charset="77"/>
                          <a:ea typeface="OpenDyslexic" charset="0"/>
                          <a:cs typeface="OpenDyslexic" charset="0"/>
                        </a:rPr>
                        <a:t>3</a:t>
                      </a:r>
                      <a:r>
                        <a:rPr lang="en-GB" b="0" i="0" baseline="30000" dirty="0">
                          <a:latin typeface="OpenDyslexicAlta" pitchFamily="2" charset="77"/>
                          <a:ea typeface="OpenDyslexic" charset="0"/>
                          <a:cs typeface="OpenDyslexic" charset="0"/>
                        </a:rPr>
                        <a:t>rd</a:t>
                      </a:r>
                      <a:r>
                        <a:rPr lang="en-GB" b="0" i="0" dirty="0">
                          <a:latin typeface="OpenDyslexicAlta" pitchFamily="2" charset="77"/>
                          <a:ea typeface="OpenDyslexic" charset="0"/>
                          <a:cs typeface="OpenDyslexic" charset="0"/>
                        </a:rPr>
                        <a:t> Attempt</a:t>
                      </a: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0" i="0" dirty="0">
                          <a:latin typeface="OpenDyslexicAlta" pitchFamily="2" charset="77"/>
                          <a:ea typeface="OpenDyslexic" charset="0"/>
                          <a:cs typeface="OpenDyslexic" charset="0"/>
                        </a:rPr>
                        <a:t>4</a:t>
                      </a:r>
                      <a:r>
                        <a:rPr lang="en-GB" b="0" i="0" baseline="30000" dirty="0">
                          <a:latin typeface="OpenDyslexicAlta" pitchFamily="2" charset="77"/>
                          <a:ea typeface="OpenDyslexic" charset="0"/>
                          <a:cs typeface="OpenDyslexic" charset="0"/>
                        </a:rPr>
                        <a:t>th</a:t>
                      </a:r>
                      <a:r>
                        <a:rPr lang="en-GB" b="0" i="0" dirty="0">
                          <a:latin typeface="OpenDyslexicAlta" pitchFamily="2" charset="77"/>
                          <a:ea typeface="OpenDyslexic" charset="0"/>
                          <a:cs typeface="OpenDyslexic" charset="0"/>
                        </a:rPr>
                        <a:t> Attempt</a:t>
                      </a: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0" i="0" dirty="0">
                          <a:latin typeface="OpenDyslexicAlta" pitchFamily="2" charset="77"/>
                          <a:ea typeface="OpenDyslexic" charset="0"/>
                          <a:cs typeface="OpenDyslexic" charset="0"/>
                        </a:rPr>
                        <a:t>5</a:t>
                      </a:r>
                      <a:r>
                        <a:rPr lang="en-GB" b="0" i="0" baseline="30000" dirty="0">
                          <a:latin typeface="OpenDyslexicAlta" pitchFamily="2" charset="77"/>
                          <a:ea typeface="OpenDyslexic" charset="0"/>
                          <a:cs typeface="OpenDyslexic" charset="0"/>
                        </a:rPr>
                        <a:t>th</a:t>
                      </a:r>
                      <a:r>
                        <a:rPr lang="en-GB" b="0" i="0" dirty="0">
                          <a:latin typeface="OpenDyslexicAlta" pitchFamily="2" charset="77"/>
                          <a:ea typeface="OpenDyslexic" charset="0"/>
                          <a:cs typeface="OpenDyslexic" charset="0"/>
                        </a:rPr>
                        <a:t> Attempt</a:t>
                      </a: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r>
                        <a:rPr lang="en-GB" b="0" i="0" dirty="0">
                          <a:latin typeface="OpenDyslexicAlta" pitchFamily="2" charset="77"/>
                          <a:ea typeface="OpenDyslexic" charset="0"/>
                          <a:cs typeface="OpenDyslexic" charset="0"/>
                        </a:rPr>
                        <a:t>badge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b="0" i="0" dirty="0">
                        <a:latin typeface="OpenDyslexicAlta" pitchFamily="2" charset="77"/>
                        <a:ea typeface="OpenDyslexic" charset="0"/>
                        <a:cs typeface="OpenDyslexic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b="0" i="0" dirty="0">
                        <a:latin typeface="OpenDyslexicAlta" pitchFamily="2" charset="77"/>
                        <a:ea typeface="OpenDyslexic" charset="0"/>
                        <a:cs typeface="OpenDyslexic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b="0" i="0" dirty="0">
                        <a:latin typeface="OpenDyslexicAlta" pitchFamily="2" charset="77"/>
                        <a:ea typeface="OpenDyslexic" charset="0"/>
                        <a:cs typeface="OpenDyslexic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b="0" i="0" dirty="0">
                        <a:latin typeface="OpenDyslexicAlta" pitchFamily="2" charset="77"/>
                        <a:ea typeface="OpenDyslexic" charset="0"/>
                        <a:cs typeface="OpenDyslexic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b="0" i="0" dirty="0">
                        <a:latin typeface="OpenDyslexicAlta" pitchFamily="2" charset="77"/>
                        <a:ea typeface="OpenDyslexic" charset="0"/>
                        <a:cs typeface="OpenDyslexic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r>
                        <a:rPr lang="en-GB" b="0" i="0" dirty="0">
                          <a:latin typeface="OpenDyslexicAlta" pitchFamily="2" charset="77"/>
                          <a:ea typeface="OpenDyslexic" charset="0"/>
                          <a:cs typeface="OpenDyslexic" charset="0"/>
                        </a:rPr>
                        <a:t>edge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b="0" i="0" dirty="0">
                        <a:latin typeface="OpenDyslexicAlta" pitchFamily="2" charset="77"/>
                        <a:ea typeface="OpenDyslexic" charset="0"/>
                        <a:cs typeface="OpenDyslexic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b="0" i="0" dirty="0">
                        <a:latin typeface="OpenDyslexicAlta" pitchFamily="2" charset="77"/>
                        <a:ea typeface="OpenDyslexic" charset="0"/>
                        <a:cs typeface="OpenDyslexic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b="0" i="0" dirty="0">
                        <a:latin typeface="OpenDyslexicAlta" pitchFamily="2" charset="77"/>
                        <a:ea typeface="OpenDyslexic" charset="0"/>
                        <a:cs typeface="OpenDyslexic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b="0" i="0" dirty="0">
                        <a:latin typeface="OpenDyslexicAlta" pitchFamily="2" charset="77"/>
                        <a:ea typeface="OpenDyslexic" charset="0"/>
                        <a:cs typeface="OpenDyslexic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b="0" i="0" dirty="0">
                        <a:latin typeface="OpenDyslexicAlta" pitchFamily="2" charset="77"/>
                        <a:ea typeface="OpenDyslexic" charset="0"/>
                        <a:cs typeface="OpenDyslexic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r>
                        <a:rPr lang="en-GB" b="0" i="0" dirty="0">
                          <a:latin typeface="OpenDyslexicAlta" pitchFamily="2" charset="77"/>
                          <a:ea typeface="OpenDyslexic" charset="0"/>
                          <a:cs typeface="OpenDyslexic" charset="0"/>
                        </a:rPr>
                        <a:t>bridge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b="0" i="0" dirty="0">
                        <a:latin typeface="OpenDyslexicAlta" pitchFamily="2" charset="77"/>
                        <a:ea typeface="OpenDyslexic" charset="0"/>
                        <a:cs typeface="OpenDyslexic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b="0" i="0" dirty="0">
                        <a:latin typeface="OpenDyslexicAlta" pitchFamily="2" charset="77"/>
                        <a:ea typeface="OpenDyslexic" charset="0"/>
                        <a:cs typeface="OpenDyslexic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b="0" i="0" dirty="0">
                        <a:latin typeface="OpenDyslexicAlta" pitchFamily="2" charset="77"/>
                        <a:ea typeface="OpenDyslexic" charset="0"/>
                        <a:cs typeface="OpenDyslexic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b="0" i="0" dirty="0">
                        <a:latin typeface="OpenDyslexicAlta" pitchFamily="2" charset="77"/>
                        <a:ea typeface="OpenDyslexic" charset="0"/>
                        <a:cs typeface="OpenDyslexic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b="0" i="0" dirty="0">
                        <a:latin typeface="OpenDyslexicAlta" pitchFamily="2" charset="77"/>
                        <a:ea typeface="OpenDyslexic" charset="0"/>
                        <a:cs typeface="OpenDyslexic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r>
                        <a:rPr lang="en-GB" b="0" i="0" dirty="0">
                          <a:latin typeface="OpenDyslexicAlta" pitchFamily="2" charset="77"/>
                          <a:ea typeface="OpenDyslexic" charset="0"/>
                          <a:cs typeface="OpenDyslexic" charset="0"/>
                        </a:rPr>
                        <a:t>dodge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b="0" i="0" dirty="0">
                        <a:latin typeface="OpenDyslexicAlta" pitchFamily="2" charset="77"/>
                        <a:ea typeface="OpenDyslexic" charset="0"/>
                        <a:cs typeface="OpenDyslexic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b="0" i="0" dirty="0">
                        <a:latin typeface="OpenDyslexicAlta" pitchFamily="2" charset="77"/>
                        <a:ea typeface="OpenDyslexic" charset="0"/>
                        <a:cs typeface="OpenDyslexic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b="0" i="0" dirty="0">
                        <a:latin typeface="OpenDyslexicAlta" pitchFamily="2" charset="77"/>
                        <a:ea typeface="OpenDyslexic" charset="0"/>
                        <a:cs typeface="OpenDyslexic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b="0" i="0" dirty="0">
                        <a:latin typeface="OpenDyslexicAlta" pitchFamily="2" charset="77"/>
                        <a:ea typeface="OpenDyslexic" charset="0"/>
                        <a:cs typeface="OpenDyslexic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b="0" i="0" dirty="0">
                        <a:latin typeface="OpenDyslexicAlta" pitchFamily="2" charset="77"/>
                        <a:ea typeface="OpenDyslexic" charset="0"/>
                        <a:cs typeface="OpenDyslexic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r>
                        <a:rPr lang="en-GB" b="0" i="0" dirty="0">
                          <a:latin typeface="OpenDyslexicAlta" pitchFamily="2" charset="77"/>
                          <a:ea typeface="OpenDyslexic" charset="0"/>
                          <a:cs typeface="OpenDyslexic" charset="0"/>
                        </a:rPr>
                        <a:t>fudge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b="0" i="0" dirty="0">
                        <a:latin typeface="OpenDyslexicAlta" pitchFamily="2" charset="77"/>
                        <a:ea typeface="OpenDyslexic" charset="0"/>
                        <a:cs typeface="OpenDyslexic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b="0" i="0" dirty="0">
                        <a:latin typeface="OpenDyslexicAlta" pitchFamily="2" charset="77"/>
                        <a:ea typeface="OpenDyslexic" charset="0"/>
                        <a:cs typeface="OpenDyslexic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b="0" i="0" dirty="0">
                        <a:latin typeface="OpenDyslexicAlta" pitchFamily="2" charset="77"/>
                        <a:ea typeface="OpenDyslexic" charset="0"/>
                        <a:cs typeface="OpenDyslexic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b="0" i="0" dirty="0">
                        <a:latin typeface="OpenDyslexicAlta" pitchFamily="2" charset="77"/>
                        <a:ea typeface="OpenDyslexic" charset="0"/>
                        <a:cs typeface="OpenDyslexic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b="0" i="0" dirty="0">
                        <a:latin typeface="OpenDyslexicAlta" pitchFamily="2" charset="77"/>
                        <a:ea typeface="OpenDyslexic" charset="0"/>
                        <a:cs typeface="OpenDyslexic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r>
                        <a:rPr lang="en-GB" b="0" i="0" dirty="0">
                          <a:latin typeface="OpenDyslexicAlta" pitchFamily="2" charset="77"/>
                          <a:ea typeface="OpenDyslexic" charset="0"/>
                          <a:cs typeface="OpenDyslexic" charset="0"/>
                        </a:rPr>
                        <a:t>ridge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b="0" i="0" dirty="0">
                        <a:latin typeface="OpenDyslexicAlta" pitchFamily="2" charset="77"/>
                        <a:ea typeface="OpenDyslexic" charset="0"/>
                        <a:cs typeface="OpenDyslexic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b="0" i="0" dirty="0">
                        <a:latin typeface="OpenDyslexicAlta" pitchFamily="2" charset="77"/>
                        <a:ea typeface="OpenDyslexic" charset="0"/>
                        <a:cs typeface="OpenDyslexic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b="0" i="0" dirty="0">
                        <a:latin typeface="OpenDyslexicAlta" pitchFamily="2" charset="77"/>
                        <a:ea typeface="OpenDyslexic" charset="0"/>
                        <a:cs typeface="OpenDyslexic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b="0" i="0" dirty="0">
                        <a:latin typeface="OpenDyslexicAlta" pitchFamily="2" charset="77"/>
                        <a:ea typeface="OpenDyslexic" charset="0"/>
                        <a:cs typeface="OpenDyslexic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b="0" i="0" dirty="0">
                        <a:latin typeface="OpenDyslexicAlta" pitchFamily="2" charset="77"/>
                        <a:ea typeface="OpenDyslexic" charset="0"/>
                        <a:cs typeface="OpenDyslexic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r>
                        <a:rPr lang="en-GB" b="0" i="0" dirty="0">
                          <a:latin typeface="OpenDyslexicAlta" pitchFamily="2" charset="77"/>
                          <a:ea typeface="OpenDyslexic" charset="0"/>
                          <a:cs typeface="OpenDyslexic" charset="0"/>
                        </a:rPr>
                        <a:t>smudge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b="0" i="0" dirty="0">
                        <a:latin typeface="OpenDyslexicAlta" pitchFamily="2" charset="77"/>
                        <a:ea typeface="OpenDyslexic" charset="0"/>
                        <a:cs typeface="OpenDyslexic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b="0" i="0" dirty="0">
                        <a:latin typeface="OpenDyslexicAlta" pitchFamily="2" charset="77"/>
                        <a:ea typeface="OpenDyslexic" charset="0"/>
                        <a:cs typeface="OpenDyslexic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b="0" i="0" dirty="0">
                        <a:latin typeface="OpenDyslexicAlta" pitchFamily="2" charset="77"/>
                        <a:ea typeface="OpenDyslexic" charset="0"/>
                        <a:cs typeface="OpenDyslexic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b="0" i="0" dirty="0">
                        <a:latin typeface="OpenDyslexicAlta" pitchFamily="2" charset="77"/>
                        <a:ea typeface="OpenDyslexic" charset="0"/>
                        <a:cs typeface="OpenDyslexic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b="0" i="0" dirty="0">
                        <a:latin typeface="OpenDyslexicAlta" pitchFamily="2" charset="77"/>
                        <a:ea typeface="OpenDyslexic" charset="0"/>
                        <a:cs typeface="OpenDyslexic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r>
                        <a:rPr lang="en-GB" b="0" i="0" dirty="0">
                          <a:latin typeface="OpenDyslexicAlta" pitchFamily="2" charset="77"/>
                          <a:ea typeface="OpenDyslexic" charset="0"/>
                          <a:cs typeface="OpenDyslexic" charset="0"/>
                        </a:rPr>
                        <a:t>judge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b="0" i="0" dirty="0">
                        <a:latin typeface="OpenDyslexicAlta" pitchFamily="2" charset="77"/>
                        <a:ea typeface="OpenDyslexic" charset="0"/>
                        <a:cs typeface="OpenDyslexic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b="0" i="0" dirty="0">
                        <a:latin typeface="OpenDyslexicAlta" pitchFamily="2" charset="77"/>
                        <a:ea typeface="OpenDyslexic" charset="0"/>
                        <a:cs typeface="OpenDyslexic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b="0" i="0" dirty="0">
                        <a:latin typeface="OpenDyslexicAlta" pitchFamily="2" charset="77"/>
                        <a:ea typeface="OpenDyslexic" charset="0"/>
                        <a:cs typeface="OpenDyslexic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b="0" i="0" dirty="0">
                        <a:latin typeface="OpenDyslexicAlta" pitchFamily="2" charset="77"/>
                        <a:ea typeface="OpenDyslexic" charset="0"/>
                        <a:cs typeface="OpenDyslexic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b="0" i="0" dirty="0">
                        <a:latin typeface="OpenDyslexicAlta" pitchFamily="2" charset="77"/>
                        <a:ea typeface="OpenDyslexic" charset="0"/>
                        <a:cs typeface="OpenDyslexic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r>
                        <a:rPr lang="en-GB" b="0" i="0" dirty="0">
                          <a:latin typeface="OpenDyslexicAlta" pitchFamily="2" charset="77"/>
                          <a:ea typeface="OpenDyslexic" charset="0"/>
                          <a:cs typeface="OpenDyslexic" charset="0"/>
                        </a:rPr>
                        <a:t>wedge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b="0" i="0" dirty="0">
                        <a:latin typeface="OpenDyslexicAlta" pitchFamily="2" charset="77"/>
                        <a:ea typeface="OpenDyslexic" charset="0"/>
                        <a:cs typeface="OpenDyslexic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b="0" i="0" dirty="0">
                        <a:latin typeface="OpenDyslexicAlta" pitchFamily="2" charset="77"/>
                        <a:ea typeface="OpenDyslexic" charset="0"/>
                        <a:cs typeface="OpenDyslexic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b="0" i="0" dirty="0">
                        <a:latin typeface="OpenDyslexicAlta" pitchFamily="2" charset="77"/>
                        <a:ea typeface="OpenDyslexic" charset="0"/>
                        <a:cs typeface="OpenDyslexic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b="0" i="0" dirty="0">
                        <a:latin typeface="OpenDyslexicAlta" pitchFamily="2" charset="77"/>
                        <a:ea typeface="OpenDyslexic" charset="0"/>
                        <a:cs typeface="OpenDyslexic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b="0" i="0" dirty="0">
                        <a:latin typeface="OpenDyslexicAlta" pitchFamily="2" charset="77"/>
                        <a:ea typeface="OpenDyslexic" charset="0"/>
                        <a:cs typeface="OpenDyslexic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r>
                        <a:rPr lang="en-GB" b="0" i="0" dirty="0">
                          <a:latin typeface="OpenDyslexicAlta" pitchFamily="2" charset="77"/>
                          <a:ea typeface="OpenDyslexic" charset="0"/>
                          <a:cs typeface="OpenDyslexic" charset="0"/>
                        </a:rPr>
                        <a:t>lodge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b="0" i="0" dirty="0">
                        <a:latin typeface="OpenDyslexicAlta" pitchFamily="2" charset="77"/>
                        <a:ea typeface="OpenDyslexic" charset="0"/>
                        <a:cs typeface="OpenDyslexic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b="0" i="0" dirty="0">
                        <a:latin typeface="OpenDyslexicAlta" pitchFamily="2" charset="77"/>
                        <a:ea typeface="OpenDyslexic" charset="0"/>
                        <a:cs typeface="OpenDyslexic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b="0" i="0" dirty="0">
                        <a:latin typeface="OpenDyslexicAlta" pitchFamily="2" charset="77"/>
                        <a:ea typeface="OpenDyslexic" charset="0"/>
                        <a:cs typeface="OpenDyslexic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b="0" i="0" dirty="0">
                        <a:latin typeface="OpenDyslexicAlta" pitchFamily="2" charset="77"/>
                        <a:ea typeface="OpenDyslexic" charset="0"/>
                        <a:cs typeface="OpenDyslexic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b="0" i="0" dirty="0">
                        <a:latin typeface="OpenDyslexicAlta" pitchFamily="2" charset="77"/>
                        <a:ea typeface="OpenDyslexic" charset="0"/>
                        <a:cs typeface="OpenDyslexic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65420785"/>
              </p:ext>
            </p:extLst>
          </p:nvPr>
        </p:nvGraphicFramePr>
        <p:xfrm>
          <a:off x="508000" y="325966"/>
          <a:ext cx="9055100" cy="86783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16503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89006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33917">
                <a:tc>
                  <a:txBody>
                    <a:bodyPr/>
                    <a:lstStyle/>
                    <a:p>
                      <a:r>
                        <a:rPr lang="en-GB" sz="1400" b="0" i="0" dirty="0">
                          <a:latin typeface="Muli" pitchFamily="2" charset="77"/>
                        </a:rPr>
                        <a:t>Stage: 2</a:t>
                      </a: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aseline="0" dirty="0">
                          <a:latin typeface="Muli" pitchFamily="2" charset="77"/>
                        </a:rPr>
                        <a:t>The /j/ sound spelled </a:t>
                      </a:r>
                      <a:r>
                        <a:rPr lang="mr-IN" sz="1400" b="0" i="0" baseline="0" dirty="0">
                          <a:latin typeface="Muli" pitchFamily="2" charset="77"/>
                        </a:rPr>
                        <a:t>–</a:t>
                      </a:r>
                      <a:r>
                        <a:rPr lang="en-GB" sz="1400" baseline="0" dirty="0" err="1">
                          <a:latin typeface="Muli" pitchFamily="2" charset="77"/>
                        </a:rPr>
                        <a:t>dge</a:t>
                      </a:r>
                      <a:r>
                        <a:rPr lang="en-GB" sz="1400" baseline="0" dirty="0">
                          <a:latin typeface="Muli" pitchFamily="2" charset="77"/>
                        </a:rPr>
                        <a:t> at the end of words.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400" baseline="0" dirty="0">
                        <a:latin typeface="Muli" pitchFamily="2" charset="77"/>
                      </a:endParaRPr>
                    </a:p>
                    <a:p>
                      <a:r>
                        <a:rPr lang="en-GB" sz="1400" baseline="0" dirty="0">
                          <a:latin typeface="Muli" pitchFamily="2" charset="77"/>
                        </a:rPr>
                        <a:t>Name:</a:t>
                      </a:r>
                      <a:endParaRPr lang="en-GB" sz="1400" dirty="0">
                        <a:latin typeface="Muli" pitchFamily="2" charset="77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33917">
                <a:tc>
                  <a:txBody>
                    <a:bodyPr/>
                    <a:lstStyle/>
                    <a:p>
                      <a:r>
                        <a:rPr lang="en-GB" sz="1400" b="0" i="0" dirty="0">
                          <a:latin typeface="Muli" pitchFamily="2" charset="77"/>
                        </a:rPr>
                        <a:t>List: 1</a:t>
                      </a: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401419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508000" y="1600196"/>
          <a:ext cx="2787650" cy="50292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7876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57200">
                <a:tc>
                  <a:txBody>
                    <a:bodyPr/>
                    <a:lstStyle/>
                    <a:p>
                      <a:r>
                        <a:rPr lang="en-GB" b="0" i="0" dirty="0">
                          <a:latin typeface="OpenDyslexicAlta" pitchFamily="2" charset="77"/>
                          <a:ea typeface="OpenDyslexic" charset="0"/>
                          <a:cs typeface="OpenDyslexic" charset="0"/>
                        </a:rPr>
                        <a:t>Spellings</a:t>
                      </a: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r>
                        <a:rPr lang="en-GB" b="0" i="0" dirty="0">
                          <a:latin typeface="OpenDyslexicAlta" pitchFamily="2" charset="77"/>
                          <a:ea typeface="OpenDyslexic" charset="0"/>
                          <a:cs typeface="OpenDyslexic" charset="0"/>
                        </a:rPr>
                        <a:t>badge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r>
                        <a:rPr lang="en-GB" b="0" i="0" dirty="0">
                          <a:latin typeface="OpenDyslexicAlta" pitchFamily="2" charset="77"/>
                          <a:ea typeface="OpenDyslexic" charset="0"/>
                          <a:cs typeface="OpenDyslexic" charset="0"/>
                        </a:rPr>
                        <a:t>edge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r>
                        <a:rPr lang="en-GB" b="0" i="0" dirty="0">
                          <a:latin typeface="OpenDyslexicAlta" pitchFamily="2" charset="77"/>
                          <a:ea typeface="OpenDyslexic" charset="0"/>
                          <a:cs typeface="OpenDyslexic" charset="0"/>
                        </a:rPr>
                        <a:t>bridge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r>
                        <a:rPr lang="en-GB" b="0" i="0" dirty="0">
                          <a:latin typeface="OpenDyslexicAlta" pitchFamily="2" charset="77"/>
                          <a:ea typeface="OpenDyslexic" charset="0"/>
                          <a:cs typeface="OpenDyslexic" charset="0"/>
                        </a:rPr>
                        <a:t>dodge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r>
                        <a:rPr lang="en-GB" b="0" i="0" dirty="0">
                          <a:latin typeface="OpenDyslexicAlta" pitchFamily="2" charset="77"/>
                          <a:ea typeface="OpenDyslexic" charset="0"/>
                          <a:cs typeface="OpenDyslexic" charset="0"/>
                        </a:rPr>
                        <a:t>fudge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r>
                        <a:rPr lang="en-GB" b="0" i="0" dirty="0">
                          <a:latin typeface="OpenDyslexicAlta" pitchFamily="2" charset="77"/>
                          <a:ea typeface="OpenDyslexic" charset="0"/>
                          <a:cs typeface="OpenDyslexic" charset="0"/>
                        </a:rPr>
                        <a:t>ridge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r>
                        <a:rPr lang="en-GB" b="0" i="0" dirty="0">
                          <a:latin typeface="OpenDyslexicAlta" pitchFamily="2" charset="77"/>
                          <a:ea typeface="OpenDyslexic" charset="0"/>
                          <a:cs typeface="OpenDyslexic" charset="0"/>
                        </a:rPr>
                        <a:t>smudge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r>
                        <a:rPr lang="en-GB" b="0" i="0" dirty="0">
                          <a:latin typeface="OpenDyslexicAlta" pitchFamily="2" charset="77"/>
                          <a:ea typeface="OpenDyslexic" charset="0"/>
                          <a:cs typeface="OpenDyslexic" charset="0"/>
                        </a:rPr>
                        <a:t>judge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r>
                        <a:rPr lang="en-GB" b="0" i="0" dirty="0">
                          <a:latin typeface="OpenDyslexicAlta" pitchFamily="2" charset="77"/>
                          <a:ea typeface="OpenDyslexic" charset="0"/>
                          <a:cs typeface="OpenDyslexic" charset="0"/>
                        </a:rPr>
                        <a:t>wedge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r>
                        <a:rPr lang="en-GB" b="0" i="0" dirty="0">
                          <a:latin typeface="OpenDyslexicAlta" pitchFamily="2" charset="77"/>
                          <a:ea typeface="OpenDyslexic" charset="0"/>
                          <a:cs typeface="OpenDyslexic" charset="0"/>
                        </a:rPr>
                        <a:t>lodge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30764434"/>
              </p:ext>
            </p:extLst>
          </p:nvPr>
        </p:nvGraphicFramePr>
        <p:xfrm>
          <a:off x="508000" y="325966"/>
          <a:ext cx="9055100" cy="86783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16503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89006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33917">
                <a:tc>
                  <a:txBody>
                    <a:bodyPr/>
                    <a:lstStyle/>
                    <a:p>
                      <a:r>
                        <a:rPr lang="en-GB" sz="1400" b="0" i="0" dirty="0">
                          <a:latin typeface="Muli" pitchFamily="2" charset="77"/>
                        </a:rPr>
                        <a:t>Stage: 2</a:t>
                      </a: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aseline="0" dirty="0">
                          <a:latin typeface="Muli" pitchFamily="2" charset="77"/>
                        </a:rPr>
                        <a:t>The /j/ sound spelt </a:t>
                      </a:r>
                      <a:r>
                        <a:rPr lang="mr-IN" sz="1400" b="0" i="0" baseline="0" dirty="0">
                          <a:latin typeface="Muli" pitchFamily="2" charset="77"/>
                        </a:rPr>
                        <a:t>–</a:t>
                      </a:r>
                      <a:r>
                        <a:rPr lang="en-GB" sz="1400" baseline="0" dirty="0" err="1">
                          <a:latin typeface="Muli" pitchFamily="2" charset="77"/>
                        </a:rPr>
                        <a:t>dge</a:t>
                      </a:r>
                      <a:r>
                        <a:rPr lang="en-GB" sz="1400" baseline="0" dirty="0">
                          <a:latin typeface="Muli" pitchFamily="2" charset="77"/>
                        </a:rPr>
                        <a:t> at the end of words. 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400" baseline="0" dirty="0">
                        <a:latin typeface="Muli" pitchFamily="2" charset="77"/>
                      </a:endParaRPr>
                    </a:p>
                    <a:p>
                      <a:r>
                        <a:rPr lang="en-GB" sz="1400" baseline="0" dirty="0">
                          <a:latin typeface="Muli" pitchFamily="2" charset="77"/>
                        </a:rPr>
                        <a:t>Name:</a:t>
                      </a:r>
                      <a:endParaRPr lang="en-GB" sz="1400" dirty="0">
                        <a:latin typeface="Muli" pitchFamily="2" charset="77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33917">
                <a:tc>
                  <a:txBody>
                    <a:bodyPr/>
                    <a:lstStyle/>
                    <a:p>
                      <a:r>
                        <a:rPr lang="en-GB" sz="1400" b="0" i="0" dirty="0">
                          <a:latin typeface="Muli" pitchFamily="2" charset="77"/>
                        </a:rPr>
                        <a:t>List: 1</a:t>
                      </a: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36" name="Rectangle 35"/>
          <p:cNvSpPr/>
          <p:nvPr/>
        </p:nvSpPr>
        <p:spPr>
          <a:xfrm>
            <a:off x="6369669" y="1457779"/>
            <a:ext cx="528638" cy="971554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dirty="0">
              <a:latin typeface="Muli" pitchFamily="2" charset="77"/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3473708" y="2050347"/>
            <a:ext cx="528638" cy="485775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dirty="0">
              <a:latin typeface="Muli" pitchFamily="2" charset="77"/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7331030" y="3087577"/>
            <a:ext cx="528638" cy="971554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dirty="0">
              <a:latin typeface="Muli" pitchFamily="2" charset="77"/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7955583" y="1936323"/>
            <a:ext cx="528638" cy="971554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dirty="0">
              <a:latin typeface="Muli" pitchFamily="2" charset="77"/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3998915" y="1564568"/>
            <a:ext cx="528638" cy="971554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dirty="0">
              <a:latin typeface="Muli" pitchFamily="2" charset="77"/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4527553" y="2050345"/>
            <a:ext cx="528638" cy="971554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dirty="0">
              <a:latin typeface="Muli" pitchFamily="2" charset="77"/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5745116" y="3087577"/>
            <a:ext cx="528638" cy="971554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dirty="0">
              <a:latin typeface="Muli" pitchFamily="2" charset="77"/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7426945" y="1457779"/>
            <a:ext cx="528638" cy="971554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dirty="0">
              <a:latin typeface="Muli" pitchFamily="2" charset="77"/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10884695" y="1990288"/>
            <a:ext cx="528638" cy="971554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dirty="0">
              <a:latin typeface="Muli" pitchFamily="2" charset="77"/>
            </a:endParaRPr>
          </a:p>
        </p:txBody>
      </p:sp>
      <p:sp>
        <p:nvSpPr>
          <p:cNvPr id="45" name="Rectangle 44"/>
          <p:cNvSpPr/>
          <p:nvPr/>
        </p:nvSpPr>
        <p:spPr>
          <a:xfrm>
            <a:off x="7859668" y="3573354"/>
            <a:ext cx="528638" cy="971554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dirty="0">
              <a:latin typeface="Muli" pitchFamily="2" charset="77"/>
            </a:endParaRPr>
          </a:p>
        </p:txBody>
      </p:sp>
      <p:sp>
        <p:nvSpPr>
          <p:cNvPr id="46" name="Rectangle 45"/>
          <p:cNvSpPr/>
          <p:nvPr/>
        </p:nvSpPr>
        <p:spPr>
          <a:xfrm>
            <a:off x="10356057" y="1504513"/>
            <a:ext cx="528638" cy="971554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dirty="0">
              <a:latin typeface="Muli" pitchFamily="2" charset="77"/>
            </a:endParaRPr>
          </a:p>
        </p:txBody>
      </p:sp>
      <p:sp>
        <p:nvSpPr>
          <p:cNvPr id="47" name="Rectangle 46"/>
          <p:cNvSpPr/>
          <p:nvPr/>
        </p:nvSpPr>
        <p:spPr>
          <a:xfrm>
            <a:off x="9298781" y="1504515"/>
            <a:ext cx="528638" cy="971554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dirty="0">
              <a:latin typeface="Muli" pitchFamily="2" charset="77"/>
            </a:endParaRPr>
          </a:p>
        </p:txBody>
      </p:sp>
      <p:sp>
        <p:nvSpPr>
          <p:cNvPr id="48" name="Rectangle 47"/>
          <p:cNvSpPr/>
          <p:nvPr/>
        </p:nvSpPr>
        <p:spPr>
          <a:xfrm>
            <a:off x="5056191" y="2050347"/>
            <a:ext cx="528638" cy="485775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dirty="0">
              <a:latin typeface="Muli" pitchFamily="2" charset="77"/>
            </a:endParaRPr>
          </a:p>
        </p:txBody>
      </p:sp>
      <p:sp>
        <p:nvSpPr>
          <p:cNvPr id="49" name="Rectangle 48"/>
          <p:cNvSpPr/>
          <p:nvPr/>
        </p:nvSpPr>
        <p:spPr>
          <a:xfrm>
            <a:off x="8388306" y="3573354"/>
            <a:ext cx="528638" cy="485775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dirty="0">
              <a:latin typeface="Muli" pitchFamily="2" charset="77"/>
            </a:endParaRPr>
          </a:p>
        </p:txBody>
      </p:sp>
      <p:sp>
        <p:nvSpPr>
          <p:cNvPr id="50" name="Rectangle 49"/>
          <p:cNvSpPr/>
          <p:nvPr/>
        </p:nvSpPr>
        <p:spPr>
          <a:xfrm>
            <a:off x="6802392" y="3573356"/>
            <a:ext cx="528638" cy="485775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dirty="0">
              <a:latin typeface="Muli" pitchFamily="2" charset="77"/>
            </a:endParaRPr>
          </a:p>
        </p:txBody>
      </p:sp>
      <p:sp>
        <p:nvSpPr>
          <p:cNvPr id="51" name="Rectangle 50"/>
          <p:cNvSpPr/>
          <p:nvPr/>
        </p:nvSpPr>
        <p:spPr>
          <a:xfrm>
            <a:off x="6273754" y="3573356"/>
            <a:ext cx="528638" cy="485775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dirty="0">
              <a:latin typeface="Muli" pitchFamily="2" charset="77"/>
            </a:endParaRPr>
          </a:p>
        </p:txBody>
      </p:sp>
      <p:sp>
        <p:nvSpPr>
          <p:cNvPr id="52" name="Rectangle 51"/>
          <p:cNvSpPr/>
          <p:nvPr/>
        </p:nvSpPr>
        <p:spPr>
          <a:xfrm>
            <a:off x="8484221" y="1936323"/>
            <a:ext cx="528638" cy="485775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dirty="0">
              <a:latin typeface="Muli" pitchFamily="2" charset="77"/>
            </a:endParaRPr>
          </a:p>
        </p:txBody>
      </p:sp>
      <p:sp>
        <p:nvSpPr>
          <p:cNvPr id="53" name="Rectangle 52"/>
          <p:cNvSpPr/>
          <p:nvPr/>
        </p:nvSpPr>
        <p:spPr>
          <a:xfrm>
            <a:off x="6898307" y="1943558"/>
            <a:ext cx="528638" cy="485775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dirty="0">
              <a:latin typeface="Muli" pitchFamily="2" charset="77"/>
            </a:endParaRPr>
          </a:p>
        </p:txBody>
      </p:sp>
      <p:sp>
        <p:nvSpPr>
          <p:cNvPr id="54" name="Rectangle 53"/>
          <p:cNvSpPr/>
          <p:nvPr/>
        </p:nvSpPr>
        <p:spPr>
          <a:xfrm>
            <a:off x="11406470" y="1990288"/>
            <a:ext cx="528638" cy="485775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dirty="0">
              <a:latin typeface="Muli" pitchFamily="2" charset="77"/>
            </a:endParaRPr>
          </a:p>
        </p:txBody>
      </p:sp>
      <p:sp>
        <p:nvSpPr>
          <p:cNvPr id="55" name="Rectangle 54"/>
          <p:cNvSpPr/>
          <p:nvPr/>
        </p:nvSpPr>
        <p:spPr>
          <a:xfrm>
            <a:off x="9827419" y="1990290"/>
            <a:ext cx="528638" cy="485775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dirty="0">
              <a:latin typeface="Muli" pitchFamily="2" charset="77"/>
            </a:endParaRPr>
          </a:p>
        </p:txBody>
      </p:sp>
      <p:sp>
        <p:nvSpPr>
          <p:cNvPr id="56" name="Rectangle 55"/>
          <p:cNvSpPr/>
          <p:nvPr/>
        </p:nvSpPr>
        <p:spPr>
          <a:xfrm>
            <a:off x="7530797" y="5381709"/>
            <a:ext cx="528638" cy="485775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dirty="0">
              <a:latin typeface="Muli" pitchFamily="2" charset="77"/>
            </a:endParaRPr>
          </a:p>
        </p:txBody>
      </p:sp>
      <p:sp>
        <p:nvSpPr>
          <p:cNvPr id="57" name="Rectangle 56"/>
          <p:cNvSpPr/>
          <p:nvPr/>
        </p:nvSpPr>
        <p:spPr>
          <a:xfrm>
            <a:off x="7002159" y="5381710"/>
            <a:ext cx="528638" cy="485775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dirty="0">
              <a:latin typeface="Muli" pitchFamily="2" charset="77"/>
            </a:endParaRPr>
          </a:p>
        </p:txBody>
      </p:sp>
      <p:sp>
        <p:nvSpPr>
          <p:cNvPr id="58" name="Rectangle 57"/>
          <p:cNvSpPr/>
          <p:nvPr/>
        </p:nvSpPr>
        <p:spPr>
          <a:xfrm>
            <a:off x="6481026" y="5381710"/>
            <a:ext cx="528638" cy="485775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dirty="0">
              <a:latin typeface="Muli" pitchFamily="2" charset="77"/>
            </a:endParaRPr>
          </a:p>
        </p:txBody>
      </p:sp>
      <p:sp>
        <p:nvSpPr>
          <p:cNvPr id="59" name="Rectangle 58"/>
          <p:cNvSpPr/>
          <p:nvPr/>
        </p:nvSpPr>
        <p:spPr>
          <a:xfrm>
            <a:off x="5633197" y="5154754"/>
            <a:ext cx="528638" cy="485775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dirty="0">
              <a:latin typeface="Muli" pitchFamily="2" charset="77"/>
            </a:endParaRPr>
          </a:p>
        </p:txBody>
      </p:sp>
      <p:sp>
        <p:nvSpPr>
          <p:cNvPr id="60" name="Rectangle 59"/>
          <p:cNvSpPr/>
          <p:nvPr/>
        </p:nvSpPr>
        <p:spPr>
          <a:xfrm>
            <a:off x="4053689" y="5154754"/>
            <a:ext cx="528638" cy="485775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dirty="0">
              <a:latin typeface="Muli" pitchFamily="2" charset="77"/>
            </a:endParaRPr>
          </a:p>
        </p:txBody>
      </p:sp>
      <p:sp>
        <p:nvSpPr>
          <p:cNvPr id="61" name="Rectangle 60"/>
          <p:cNvSpPr/>
          <p:nvPr/>
        </p:nvSpPr>
        <p:spPr>
          <a:xfrm>
            <a:off x="3543300" y="5154754"/>
            <a:ext cx="528638" cy="485775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dirty="0">
              <a:latin typeface="Muli" pitchFamily="2" charset="77"/>
            </a:endParaRPr>
          </a:p>
        </p:txBody>
      </p:sp>
      <p:sp>
        <p:nvSpPr>
          <p:cNvPr id="62" name="Rectangle 61"/>
          <p:cNvSpPr/>
          <p:nvPr/>
        </p:nvSpPr>
        <p:spPr>
          <a:xfrm>
            <a:off x="8059435" y="4895930"/>
            <a:ext cx="528638" cy="971554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dirty="0">
              <a:latin typeface="Muli" pitchFamily="2" charset="77"/>
            </a:endParaRPr>
          </a:p>
        </p:txBody>
      </p:sp>
      <p:sp>
        <p:nvSpPr>
          <p:cNvPr id="63" name="Rectangle 62"/>
          <p:cNvSpPr/>
          <p:nvPr/>
        </p:nvSpPr>
        <p:spPr>
          <a:xfrm>
            <a:off x="10238539" y="3697550"/>
            <a:ext cx="528638" cy="971554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dirty="0">
              <a:latin typeface="Muli" pitchFamily="2" charset="77"/>
            </a:endParaRPr>
          </a:p>
        </p:txBody>
      </p:sp>
      <p:sp>
        <p:nvSpPr>
          <p:cNvPr id="64" name="Rectangle 63"/>
          <p:cNvSpPr/>
          <p:nvPr/>
        </p:nvSpPr>
        <p:spPr>
          <a:xfrm>
            <a:off x="8588073" y="5381707"/>
            <a:ext cx="528638" cy="971554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dirty="0">
              <a:latin typeface="Muli" pitchFamily="2" charset="77"/>
            </a:endParaRPr>
          </a:p>
        </p:txBody>
      </p:sp>
      <p:sp>
        <p:nvSpPr>
          <p:cNvPr id="65" name="Rectangle 64"/>
          <p:cNvSpPr/>
          <p:nvPr/>
        </p:nvSpPr>
        <p:spPr>
          <a:xfrm>
            <a:off x="5112064" y="5154754"/>
            <a:ext cx="528638" cy="971554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dirty="0">
              <a:latin typeface="Muli" pitchFamily="2" charset="77"/>
            </a:endParaRPr>
          </a:p>
        </p:txBody>
      </p:sp>
      <p:sp>
        <p:nvSpPr>
          <p:cNvPr id="66" name="Rectangle 65"/>
          <p:cNvSpPr/>
          <p:nvPr/>
        </p:nvSpPr>
        <p:spPr>
          <a:xfrm>
            <a:off x="4582327" y="4669102"/>
            <a:ext cx="528638" cy="971554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dirty="0">
              <a:latin typeface="Muli" pitchFamily="2" charset="77"/>
            </a:endParaRPr>
          </a:p>
        </p:txBody>
      </p:sp>
      <p:sp>
        <p:nvSpPr>
          <p:cNvPr id="67" name="Rectangle 66"/>
          <p:cNvSpPr/>
          <p:nvPr/>
        </p:nvSpPr>
        <p:spPr>
          <a:xfrm>
            <a:off x="9709901" y="4183327"/>
            <a:ext cx="528638" cy="485775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dirty="0">
              <a:latin typeface="Muli" pitchFamily="2" charset="77"/>
            </a:endParaRPr>
          </a:p>
        </p:txBody>
      </p:sp>
      <p:sp>
        <p:nvSpPr>
          <p:cNvPr id="68" name="Rectangle 67"/>
          <p:cNvSpPr/>
          <p:nvPr/>
        </p:nvSpPr>
        <p:spPr>
          <a:xfrm>
            <a:off x="9181263" y="4184023"/>
            <a:ext cx="528638" cy="485775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dirty="0">
              <a:latin typeface="Muli" pitchFamily="2" charset="77"/>
            </a:endParaRPr>
          </a:p>
        </p:txBody>
      </p:sp>
      <p:sp>
        <p:nvSpPr>
          <p:cNvPr id="69" name="Rectangle 68"/>
          <p:cNvSpPr/>
          <p:nvPr/>
        </p:nvSpPr>
        <p:spPr>
          <a:xfrm>
            <a:off x="9116711" y="5381707"/>
            <a:ext cx="528638" cy="485775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dirty="0">
              <a:latin typeface="Muli" pitchFamily="2" charset="77"/>
            </a:endParaRPr>
          </a:p>
        </p:txBody>
      </p:sp>
      <p:sp>
        <p:nvSpPr>
          <p:cNvPr id="70" name="Rectangle 69"/>
          <p:cNvSpPr/>
          <p:nvPr/>
        </p:nvSpPr>
        <p:spPr>
          <a:xfrm>
            <a:off x="11295815" y="4183326"/>
            <a:ext cx="528638" cy="485775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dirty="0">
              <a:latin typeface="Muli" pitchFamily="2" charset="77"/>
            </a:endParaRPr>
          </a:p>
        </p:txBody>
      </p:sp>
      <p:sp>
        <p:nvSpPr>
          <p:cNvPr id="71" name="Rectangle 70"/>
          <p:cNvSpPr/>
          <p:nvPr/>
        </p:nvSpPr>
        <p:spPr>
          <a:xfrm>
            <a:off x="10767177" y="4183200"/>
            <a:ext cx="528638" cy="971554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dirty="0">
              <a:latin typeface="Muli" pitchFamily="2" charset="77"/>
            </a:endParaRPr>
          </a:p>
        </p:txBody>
      </p:sp>
      <p:sp>
        <p:nvSpPr>
          <p:cNvPr id="72" name="TextBox 71"/>
          <p:cNvSpPr txBox="1"/>
          <p:nvPr/>
        </p:nvSpPr>
        <p:spPr>
          <a:xfrm>
            <a:off x="6905170" y="1960433"/>
            <a:ext cx="5103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latin typeface="OpenDyslexicAlta" pitchFamily="2" charset="77"/>
                <a:ea typeface="OpenDyslexic" charset="0"/>
                <a:cs typeface="OpenDyslexic" charset="0"/>
              </a:rPr>
              <a:t>a</a:t>
            </a:r>
          </a:p>
        </p:txBody>
      </p:sp>
      <p:sp>
        <p:nvSpPr>
          <p:cNvPr id="73" name="TextBox 72"/>
          <p:cNvSpPr txBox="1"/>
          <p:nvPr/>
        </p:nvSpPr>
        <p:spPr>
          <a:xfrm>
            <a:off x="9836543" y="2019700"/>
            <a:ext cx="5103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latin typeface="OpenDyslexicAlta" pitchFamily="2" charset="77"/>
                <a:ea typeface="OpenDyslexic" charset="0"/>
                <a:cs typeface="OpenDyslexic" charset="0"/>
              </a:rPr>
              <a:t>o</a:t>
            </a:r>
          </a:p>
        </p:txBody>
      </p:sp>
      <p:sp>
        <p:nvSpPr>
          <p:cNvPr id="74" name="TextBox 73"/>
          <p:cNvSpPr txBox="1"/>
          <p:nvPr/>
        </p:nvSpPr>
        <p:spPr>
          <a:xfrm>
            <a:off x="9709901" y="4207438"/>
            <a:ext cx="5103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latin typeface="OpenDyslexicAlta" pitchFamily="2" charset="77"/>
                <a:ea typeface="OpenDyslexic" charset="0"/>
                <a:cs typeface="OpenDyslexic" charset="0"/>
              </a:rPr>
              <a:t>e</a:t>
            </a:r>
          </a:p>
        </p:txBody>
      </p:sp>
      <p:sp>
        <p:nvSpPr>
          <p:cNvPr id="75" name="TextBox 74"/>
          <p:cNvSpPr txBox="1"/>
          <p:nvPr/>
        </p:nvSpPr>
        <p:spPr>
          <a:xfrm>
            <a:off x="4052590" y="5180160"/>
            <a:ext cx="5103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latin typeface="OpenDyslexicAlta" pitchFamily="2" charset="77"/>
                <a:ea typeface="OpenDyslexic" charset="0"/>
                <a:cs typeface="OpenDyslexic" charset="0"/>
              </a:rPr>
              <a:t>i</a:t>
            </a:r>
          </a:p>
        </p:txBody>
      </p:sp>
      <p:sp>
        <p:nvSpPr>
          <p:cNvPr id="76" name="TextBox 75"/>
          <p:cNvSpPr txBox="1"/>
          <p:nvPr/>
        </p:nvSpPr>
        <p:spPr>
          <a:xfrm>
            <a:off x="3473708" y="3087577"/>
            <a:ext cx="225315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OpenDyslexicAlta" pitchFamily="2" charset="77"/>
                <a:ea typeface="OpenDyslexic" charset="0"/>
                <a:cs typeface="OpenDyslexic" charset="0"/>
              </a:rPr>
              <a:t>Use your spellings to try and work out which words fit in the boxes.</a:t>
            </a:r>
          </a:p>
        </p:txBody>
      </p:sp>
      <p:sp>
        <p:nvSpPr>
          <p:cNvPr id="77" name="TextBox 76"/>
          <p:cNvSpPr txBox="1"/>
          <p:nvPr/>
        </p:nvSpPr>
        <p:spPr>
          <a:xfrm>
            <a:off x="3379107" y="6304899"/>
            <a:ext cx="79167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OpenDyslexicAlta" pitchFamily="2" charset="77"/>
                <a:ea typeface="OpenDyslexic" charset="0"/>
                <a:cs typeface="OpenDyslexic" charset="0"/>
              </a:rPr>
              <a:t>Which words have been left out?</a:t>
            </a:r>
          </a:p>
        </p:txBody>
      </p:sp>
    </p:spTree>
    <p:extLst>
      <p:ext uri="{BB962C8B-B14F-4D97-AF65-F5344CB8AC3E}">
        <p14:creationId xmlns:p14="http://schemas.microsoft.com/office/powerpoint/2010/main" val="19414422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508000" y="1600196"/>
          <a:ext cx="2787650" cy="50292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7876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57200">
                <a:tc>
                  <a:txBody>
                    <a:bodyPr/>
                    <a:lstStyle/>
                    <a:p>
                      <a:r>
                        <a:rPr lang="en-GB" b="0" i="0" dirty="0">
                          <a:latin typeface="OpenDyslexicAlta" pitchFamily="2" charset="77"/>
                          <a:ea typeface="OpenDyslexic" charset="0"/>
                          <a:cs typeface="OpenDyslexic" charset="0"/>
                        </a:rPr>
                        <a:t>Spellings</a:t>
                      </a: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r>
                        <a:rPr lang="en-GB" b="0" i="0" dirty="0">
                          <a:latin typeface="OpenDyslexicAlta" pitchFamily="2" charset="77"/>
                          <a:ea typeface="OpenDyslexic" charset="0"/>
                          <a:cs typeface="OpenDyslexic" charset="0"/>
                        </a:rPr>
                        <a:t>badge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r>
                        <a:rPr lang="en-GB" b="0" i="0" dirty="0">
                          <a:latin typeface="OpenDyslexicAlta" pitchFamily="2" charset="77"/>
                          <a:ea typeface="OpenDyslexic" charset="0"/>
                          <a:cs typeface="OpenDyslexic" charset="0"/>
                        </a:rPr>
                        <a:t>edge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r>
                        <a:rPr lang="en-GB" b="0" i="0" dirty="0">
                          <a:latin typeface="OpenDyslexicAlta" pitchFamily="2" charset="77"/>
                          <a:ea typeface="OpenDyslexic" charset="0"/>
                          <a:cs typeface="OpenDyslexic" charset="0"/>
                        </a:rPr>
                        <a:t>bridge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r>
                        <a:rPr lang="en-GB" b="0" i="0" dirty="0">
                          <a:latin typeface="OpenDyslexicAlta" pitchFamily="2" charset="77"/>
                          <a:ea typeface="OpenDyslexic" charset="0"/>
                          <a:cs typeface="OpenDyslexic" charset="0"/>
                        </a:rPr>
                        <a:t>dodge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r>
                        <a:rPr lang="en-GB" b="0" i="0" dirty="0">
                          <a:latin typeface="OpenDyslexicAlta" pitchFamily="2" charset="77"/>
                          <a:ea typeface="OpenDyslexic" charset="0"/>
                          <a:cs typeface="OpenDyslexic" charset="0"/>
                        </a:rPr>
                        <a:t>fudge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r>
                        <a:rPr lang="en-GB" b="0" i="0" dirty="0">
                          <a:latin typeface="OpenDyslexicAlta" pitchFamily="2" charset="77"/>
                          <a:ea typeface="OpenDyslexic" charset="0"/>
                          <a:cs typeface="OpenDyslexic" charset="0"/>
                        </a:rPr>
                        <a:t>ridge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r>
                        <a:rPr lang="en-GB" b="0" i="0" dirty="0">
                          <a:latin typeface="OpenDyslexicAlta" pitchFamily="2" charset="77"/>
                          <a:ea typeface="OpenDyslexic" charset="0"/>
                          <a:cs typeface="OpenDyslexic" charset="0"/>
                        </a:rPr>
                        <a:t>smudge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r>
                        <a:rPr lang="en-GB" b="0" i="0" dirty="0">
                          <a:latin typeface="OpenDyslexicAlta" pitchFamily="2" charset="77"/>
                          <a:ea typeface="OpenDyslexic" charset="0"/>
                          <a:cs typeface="OpenDyslexic" charset="0"/>
                        </a:rPr>
                        <a:t>judge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r>
                        <a:rPr lang="en-GB" b="0" i="0" dirty="0">
                          <a:latin typeface="OpenDyslexicAlta" pitchFamily="2" charset="77"/>
                          <a:ea typeface="OpenDyslexic" charset="0"/>
                          <a:cs typeface="OpenDyslexic" charset="0"/>
                        </a:rPr>
                        <a:t>wedge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r>
                        <a:rPr lang="en-GB" b="0" i="0" dirty="0">
                          <a:latin typeface="OpenDyslexicAlta" pitchFamily="2" charset="77"/>
                          <a:ea typeface="OpenDyslexic" charset="0"/>
                          <a:cs typeface="OpenDyslexic" charset="0"/>
                        </a:rPr>
                        <a:t>lodge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75940645"/>
              </p:ext>
            </p:extLst>
          </p:nvPr>
        </p:nvGraphicFramePr>
        <p:xfrm>
          <a:off x="508000" y="325966"/>
          <a:ext cx="9055100" cy="86783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16503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89006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33917">
                <a:tc>
                  <a:txBody>
                    <a:bodyPr/>
                    <a:lstStyle/>
                    <a:p>
                      <a:r>
                        <a:rPr lang="en-GB" sz="1400" b="0" i="0" dirty="0">
                          <a:latin typeface="Muli" pitchFamily="2" charset="77"/>
                        </a:rPr>
                        <a:t>Stage: 2</a:t>
                      </a: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baseline="0" dirty="0">
                          <a:latin typeface="Muli" pitchFamily="2" charset="77"/>
                        </a:rPr>
                        <a:t>The /j/ sound spelt </a:t>
                      </a:r>
                      <a:r>
                        <a:rPr lang="mr-IN" sz="1600" b="0" i="0" baseline="0" dirty="0">
                          <a:latin typeface="Muli" pitchFamily="2" charset="77"/>
                        </a:rPr>
                        <a:t>–</a:t>
                      </a:r>
                      <a:r>
                        <a:rPr lang="en-GB" sz="1600" baseline="0" dirty="0" err="1">
                          <a:latin typeface="Muli" pitchFamily="2" charset="77"/>
                        </a:rPr>
                        <a:t>dge</a:t>
                      </a:r>
                      <a:r>
                        <a:rPr lang="en-GB" sz="1600" baseline="0" dirty="0">
                          <a:latin typeface="Muli" pitchFamily="2" charset="77"/>
                        </a:rPr>
                        <a:t> at the end of words. 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600" baseline="0" dirty="0">
                        <a:latin typeface="Muli" pitchFamily="2" charset="77"/>
                      </a:endParaRPr>
                    </a:p>
                    <a:p>
                      <a:r>
                        <a:rPr lang="en-GB" sz="1600" baseline="0" dirty="0">
                          <a:solidFill>
                            <a:srgbClr val="FF3860"/>
                          </a:solidFill>
                          <a:latin typeface="Muli" pitchFamily="2" charset="77"/>
                        </a:rPr>
                        <a:t>Answers: </a:t>
                      </a:r>
                      <a:endParaRPr lang="en-GB" sz="1600" dirty="0">
                        <a:solidFill>
                          <a:srgbClr val="FF3860"/>
                        </a:solidFill>
                        <a:latin typeface="Muli" pitchFamily="2" charset="77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33917">
                <a:tc>
                  <a:txBody>
                    <a:bodyPr/>
                    <a:lstStyle/>
                    <a:p>
                      <a:r>
                        <a:rPr lang="en-GB" sz="1400" b="0" i="0" dirty="0">
                          <a:latin typeface="Muli" pitchFamily="2" charset="77"/>
                        </a:rPr>
                        <a:t>List: 1</a:t>
                      </a: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36" name="Rectangle 35"/>
          <p:cNvSpPr/>
          <p:nvPr/>
        </p:nvSpPr>
        <p:spPr>
          <a:xfrm>
            <a:off x="6369669" y="1457779"/>
            <a:ext cx="528638" cy="971554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b"/>
          <a:lstStyle/>
          <a:p>
            <a:pPr algn="ctr"/>
            <a:r>
              <a:rPr lang="en-GB" sz="2400" dirty="0">
                <a:solidFill>
                  <a:srgbClr val="FF3860"/>
                </a:solidFill>
                <a:latin typeface="OpenDyslexicAlta" pitchFamily="2" charset="77"/>
              </a:rPr>
              <a:t>b</a:t>
            </a:r>
          </a:p>
        </p:txBody>
      </p:sp>
      <p:sp>
        <p:nvSpPr>
          <p:cNvPr id="37" name="Rectangle 36"/>
          <p:cNvSpPr/>
          <p:nvPr/>
        </p:nvSpPr>
        <p:spPr>
          <a:xfrm>
            <a:off x="3473708" y="2050347"/>
            <a:ext cx="528638" cy="485775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b"/>
          <a:lstStyle/>
          <a:p>
            <a:pPr algn="ctr"/>
            <a:r>
              <a:rPr lang="en-GB" sz="2400" dirty="0">
                <a:solidFill>
                  <a:srgbClr val="FF3860"/>
                </a:solidFill>
                <a:latin typeface="OpenDyslexicAlta" pitchFamily="2" charset="77"/>
              </a:rPr>
              <a:t>e</a:t>
            </a:r>
          </a:p>
        </p:txBody>
      </p:sp>
      <p:sp>
        <p:nvSpPr>
          <p:cNvPr id="38" name="Rectangle 37"/>
          <p:cNvSpPr/>
          <p:nvPr/>
        </p:nvSpPr>
        <p:spPr>
          <a:xfrm>
            <a:off x="7331030" y="3087577"/>
            <a:ext cx="528638" cy="971554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b"/>
          <a:lstStyle/>
          <a:p>
            <a:pPr algn="ctr"/>
            <a:r>
              <a:rPr lang="en-GB" sz="2400" dirty="0">
                <a:solidFill>
                  <a:srgbClr val="FF3860"/>
                </a:solidFill>
                <a:latin typeface="OpenDyslexicAlta" pitchFamily="2" charset="77"/>
              </a:rPr>
              <a:t>d</a:t>
            </a:r>
          </a:p>
        </p:txBody>
      </p:sp>
      <p:sp>
        <p:nvSpPr>
          <p:cNvPr id="39" name="Rectangle 38"/>
          <p:cNvSpPr/>
          <p:nvPr/>
        </p:nvSpPr>
        <p:spPr>
          <a:xfrm>
            <a:off x="7955583" y="1936323"/>
            <a:ext cx="528638" cy="971554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en-GB" sz="2400" dirty="0">
                <a:solidFill>
                  <a:srgbClr val="FF3860"/>
                </a:solidFill>
                <a:latin typeface="OpenDyslexicAlta" pitchFamily="2" charset="77"/>
              </a:rPr>
              <a:t>g</a:t>
            </a:r>
          </a:p>
        </p:txBody>
      </p:sp>
      <p:sp>
        <p:nvSpPr>
          <p:cNvPr id="40" name="Rectangle 39"/>
          <p:cNvSpPr/>
          <p:nvPr/>
        </p:nvSpPr>
        <p:spPr>
          <a:xfrm>
            <a:off x="3998915" y="1564568"/>
            <a:ext cx="528638" cy="971554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b"/>
          <a:lstStyle/>
          <a:p>
            <a:pPr algn="ctr"/>
            <a:r>
              <a:rPr lang="en-GB" sz="2400" dirty="0">
                <a:solidFill>
                  <a:srgbClr val="FF3860"/>
                </a:solidFill>
                <a:latin typeface="OpenDyslexicAlta" pitchFamily="2" charset="77"/>
              </a:rPr>
              <a:t>d</a:t>
            </a:r>
          </a:p>
        </p:txBody>
      </p:sp>
      <p:sp>
        <p:nvSpPr>
          <p:cNvPr id="41" name="Rectangle 40"/>
          <p:cNvSpPr/>
          <p:nvPr/>
        </p:nvSpPr>
        <p:spPr>
          <a:xfrm>
            <a:off x="4527553" y="2050345"/>
            <a:ext cx="528638" cy="971554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en-GB" sz="2400" dirty="0">
                <a:solidFill>
                  <a:srgbClr val="FF3860"/>
                </a:solidFill>
                <a:latin typeface="OpenDyslexicAlta" pitchFamily="2" charset="77"/>
              </a:rPr>
              <a:t>g</a:t>
            </a:r>
          </a:p>
        </p:txBody>
      </p:sp>
      <p:sp>
        <p:nvSpPr>
          <p:cNvPr id="42" name="Rectangle 41"/>
          <p:cNvSpPr/>
          <p:nvPr/>
        </p:nvSpPr>
        <p:spPr>
          <a:xfrm>
            <a:off x="5745116" y="3087577"/>
            <a:ext cx="528638" cy="971554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b"/>
          <a:lstStyle/>
          <a:p>
            <a:pPr algn="ctr"/>
            <a:r>
              <a:rPr lang="en-GB" sz="2400" dirty="0">
                <a:solidFill>
                  <a:srgbClr val="FF3860"/>
                </a:solidFill>
                <a:latin typeface="OpenDyslexicAlta" pitchFamily="2" charset="77"/>
              </a:rPr>
              <a:t>b</a:t>
            </a:r>
          </a:p>
        </p:txBody>
      </p:sp>
      <p:sp>
        <p:nvSpPr>
          <p:cNvPr id="43" name="Rectangle 42"/>
          <p:cNvSpPr/>
          <p:nvPr/>
        </p:nvSpPr>
        <p:spPr>
          <a:xfrm>
            <a:off x="7426945" y="1457779"/>
            <a:ext cx="528638" cy="971554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b"/>
          <a:lstStyle/>
          <a:p>
            <a:pPr algn="ctr"/>
            <a:r>
              <a:rPr lang="en-GB" sz="2400" dirty="0">
                <a:solidFill>
                  <a:srgbClr val="FF3860"/>
                </a:solidFill>
                <a:latin typeface="OpenDyslexicAlta" pitchFamily="2" charset="77"/>
              </a:rPr>
              <a:t>d</a:t>
            </a:r>
          </a:p>
        </p:txBody>
      </p:sp>
      <p:sp>
        <p:nvSpPr>
          <p:cNvPr id="44" name="Rectangle 43"/>
          <p:cNvSpPr/>
          <p:nvPr/>
        </p:nvSpPr>
        <p:spPr>
          <a:xfrm>
            <a:off x="10884695" y="1990288"/>
            <a:ext cx="528638" cy="971554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en-GB" sz="2400" dirty="0">
                <a:solidFill>
                  <a:srgbClr val="FF3860"/>
                </a:solidFill>
                <a:latin typeface="OpenDyslexicAlta" pitchFamily="2" charset="77"/>
              </a:rPr>
              <a:t>g</a:t>
            </a:r>
          </a:p>
        </p:txBody>
      </p:sp>
      <p:sp>
        <p:nvSpPr>
          <p:cNvPr id="45" name="Rectangle 44"/>
          <p:cNvSpPr/>
          <p:nvPr/>
        </p:nvSpPr>
        <p:spPr>
          <a:xfrm>
            <a:off x="7859668" y="3573354"/>
            <a:ext cx="528638" cy="971554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en-GB" sz="2400" dirty="0">
                <a:solidFill>
                  <a:srgbClr val="FF3860"/>
                </a:solidFill>
                <a:latin typeface="OpenDyslexicAlta" pitchFamily="2" charset="77"/>
              </a:rPr>
              <a:t>g</a:t>
            </a:r>
          </a:p>
        </p:txBody>
      </p:sp>
      <p:sp>
        <p:nvSpPr>
          <p:cNvPr id="46" name="Rectangle 45"/>
          <p:cNvSpPr/>
          <p:nvPr/>
        </p:nvSpPr>
        <p:spPr>
          <a:xfrm>
            <a:off x="10356057" y="1504513"/>
            <a:ext cx="528638" cy="971554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b"/>
          <a:lstStyle/>
          <a:p>
            <a:pPr algn="ctr"/>
            <a:r>
              <a:rPr lang="en-GB" sz="2400" dirty="0">
                <a:solidFill>
                  <a:srgbClr val="FF3860"/>
                </a:solidFill>
                <a:latin typeface="OpenDyslexicAlta" pitchFamily="2" charset="77"/>
              </a:rPr>
              <a:t>d</a:t>
            </a:r>
          </a:p>
        </p:txBody>
      </p:sp>
      <p:sp>
        <p:nvSpPr>
          <p:cNvPr id="47" name="Rectangle 46"/>
          <p:cNvSpPr/>
          <p:nvPr/>
        </p:nvSpPr>
        <p:spPr>
          <a:xfrm>
            <a:off x="9298781" y="1504515"/>
            <a:ext cx="528638" cy="971554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b"/>
          <a:lstStyle/>
          <a:p>
            <a:pPr algn="ctr"/>
            <a:r>
              <a:rPr lang="en-GB" sz="2400" dirty="0">
                <a:solidFill>
                  <a:srgbClr val="FF3860"/>
                </a:solidFill>
                <a:latin typeface="OpenDyslexicAlta" pitchFamily="2" charset="77"/>
              </a:rPr>
              <a:t>d</a:t>
            </a:r>
          </a:p>
        </p:txBody>
      </p:sp>
      <p:sp>
        <p:nvSpPr>
          <p:cNvPr id="48" name="Rectangle 47"/>
          <p:cNvSpPr/>
          <p:nvPr/>
        </p:nvSpPr>
        <p:spPr>
          <a:xfrm>
            <a:off x="5056191" y="2050347"/>
            <a:ext cx="528638" cy="485775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400" dirty="0">
                <a:solidFill>
                  <a:srgbClr val="FF3860"/>
                </a:solidFill>
                <a:latin typeface="OpenDyslexicAlta" pitchFamily="2" charset="77"/>
              </a:rPr>
              <a:t>e</a:t>
            </a:r>
          </a:p>
        </p:txBody>
      </p:sp>
      <p:sp>
        <p:nvSpPr>
          <p:cNvPr id="49" name="Rectangle 48"/>
          <p:cNvSpPr/>
          <p:nvPr/>
        </p:nvSpPr>
        <p:spPr>
          <a:xfrm>
            <a:off x="8388306" y="3573354"/>
            <a:ext cx="528638" cy="485775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400" dirty="0">
                <a:solidFill>
                  <a:srgbClr val="FF3860"/>
                </a:solidFill>
                <a:latin typeface="OpenDyslexicAlta" pitchFamily="2" charset="77"/>
              </a:rPr>
              <a:t>e</a:t>
            </a:r>
          </a:p>
        </p:txBody>
      </p:sp>
      <p:sp>
        <p:nvSpPr>
          <p:cNvPr id="50" name="Rectangle 49"/>
          <p:cNvSpPr/>
          <p:nvPr/>
        </p:nvSpPr>
        <p:spPr>
          <a:xfrm>
            <a:off x="6802392" y="3573356"/>
            <a:ext cx="528638" cy="485775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400" dirty="0" err="1">
                <a:solidFill>
                  <a:srgbClr val="FF3860"/>
                </a:solidFill>
                <a:latin typeface="OpenDyslexicAlta" pitchFamily="2" charset="77"/>
              </a:rPr>
              <a:t>i</a:t>
            </a:r>
            <a:endParaRPr lang="en-GB" sz="2400" dirty="0">
              <a:solidFill>
                <a:srgbClr val="FF3860"/>
              </a:solidFill>
              <a:latin typeface="OpenDyslexicAlta" pitchFamily="2" charset="77"/>
            </a:endParaRPr>
          </a:p>
        </p:txBody>
      </p:sp>
      <p:sp>
        <p:nvSpPr>
          <p:cNvPr id="51" name="Rectangle 50"/>
          <p:cNvSpPr/>
          <p:nvPr/>
        </p:nvSpPr>
        <p:spPr>
          <a:xfrm>
            <a:off x="6273754" y="3573356"/>
            <a:ext cx="528638" cy="485775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400" dirty="0">
                <a:solidFill>
                  <a:srgbClr val="FF3860"/>
                </a:solidFill>
                <a:latin typeface="OpenDyslexicAlta" pitchFamily="2" charset="77"/>
              </a:rPr>
              <a:t>r</a:t>
            </a:r>
          </a:p>
        </p:txBody>
      </p:sp>
      <p:sp>
        <p:nvSpPr>
          <p:cNvPr id="52" name="Rectangle 51"/>
          <p:cNvSpPr/>
          <p:nvPr/>
        </p:nvSpPr>
        <p:spPr>
          <a:xfrm>
            <a:off x="8484221" y="1936323"/>
            <a:ext cx="528638" cy="485775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000" dirty="0">
                <a:latin typeface="OpenDyslexicAlta" pitchFamily="2" charset="77"/>
              </a:rPr>
              <a:t>e</a:t>
            </a:r>
          </a:p>
        </p:txBody>
      </p:sp>
      <p:sp>
        <p:nvSpPr>
          <p:cNvPr id="53" name="Rectangle 52"/>
          <p:cNvSpPr/>
          <p:nvPr/>
        </p:nvSpPr>
        <p:spPr>
          <a:xfrm>
            <a:off x="6898307" y="1943558"/>
            <a:ext cx="528638" cy="485775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dirty="0">
              <a:latin typeface="OpenDyslexicAlta" pitchFamily="2" charset="77"/>
            </a:endParaRPr>
          </a:p>
        </p:txBody>
      </p:sp>
      <p:sp>
        <p:nvSpPr>
          <p:cNvPr id="54" name="Rectangle 53"/>
          <p:cNvSpPr/>
          <p:nvPr/>
        </p:nvSpPr>
        <p:spPr>
          <a:xfrm>
            <a:off x="11406470" y="1990288"/>
            <a:ext cx="528638" cy="485775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>
                <a:latin typeface="OpenDyslexicAlta" pitchFamily="2" charset="77"/>
              </a:rPr>
              <a:t>e</a:t>
            </a:r>
          </a:p>
        </p:txBody>
      </p:sp>
      <p:sp>
        <p:nvSpPr>
          <p:cNvPr id="55" name="Rectangle 54"/>
          <p:cNvSpPr/>
          <p:nvPr/>
        </p:nvSpPr>
        <p:spPr>
          <a:xfrm>
            <a:off x="9827419" y="1990290"/>
            <a:ext cx="528638" cy="485775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dirty="0">
              <a:latin typeface="OpenDyslexicAlta" pitchFamily="2" charset="77"/>
            </a:endParaRPr>
          </a:p>
        </p:txBody>
      </p:sp>
      <p:sp>
        <p:nvSpPr>
          <p:cNvPr id="56" name="Rectangle 55"/>
          <p:cNvSpPr/>
          <p:nvPr/>
        </p:nvSpPr>
        <p:spPr>
          <a:xfrm>
            <a:off x="7530797" y="5381709"/>
            <a:ext cx="528638" cy="485775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400" dirty="0">
                <a:solidFill>
                  <a:srgbClr val="FF3860"/>
                </a:solidFill>
                <a:latin typeface="OpenDyslexicAlta" pitchFamily="2" charset="77"/>
              </a:rPr>
              <a:t>u</a:t>
            </a:r>
          </a:p>
        </p:txBody>
      </p:sp>
      <p:sp>
        <p:nvSpPr>
          <p:cNvPr id="57" name="Rectangle 56"/>
          <p:cNvSpPr/>
          <p:nvPr/>
        </p:nvSpPr>
        <p:spPr>
          <a:xfrm>
            <a:off x="7002159" y="5381710"/>
            <a:ext cx="528638" cy="485775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400" dirty="0">
                <a:solidFill>
                  <a:srgbClr val="FF3860"/>
                </a:solidFill>
                <a:latin typeface="OpenDyslexicAlta" pitchFamily="2" charset="77"/>
              </a:rPr>
              <a:t>m</a:t>
            </a:r>
          </a:p>
        </p:txBody>
      </p:sp>
      <p:sp>
        <p:nvSpPr>
          <p:cNvPr id="58" name="Rectangle 57"/>
          <p:cNvSpPr/>
          <p:nvPr/>
        </p:nvSpPr>
        <p:spPr>
          <a:xfrm>
            <a:off x="6481026" y="5381710"/>
            <a:ext cx="528638" cy="485775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400" dirty="0">
                <a:solidFill>
                  <a:srgbClr val="FF0000"/>
                </a:solidFill>
                <a:latin typeface="OpenDyslexicAlta" pitchFamily="2" charset="77"/>
              </a:rPr>
              <a:t>s</a:t>
            </a:r>
          </a:p>
        </p:txBody>
      </p:sp>
      <p:sp>
        <p:nvSpPr>
          <p:cNvPr id="59" name="Rectangle 58"/>
          <p:cNvSpPr/>
          <p:nvPr/>
        </p:nvSpPr>
        <p:spPr>
          <a:xfrm>
            <a:off x="5633197" y="5154754"/>
            <a:ext cx="528638" cy="485775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400" dirty="0">
                <a:solidFill>
                  <a:srgbClr val="FF3860"/>
                </a:solidFill>
                <a:latin typeface="OpenDyslexicAlta" pitchFamily="2" charset="77"/>
              </a:rPr>
              <a:t>e</a:t>
            </a:r>
          </a:p>
        </p:txBody>
      </p:sp>
      <p:sp>
        <p:nvSpPr>
          <p:cNvPr id="60" name="Rectangle 59"/>
          <p:cNvSpPr/>
          <p:nvPr/>
        </p:nvSpPr>
        <p:spPr>
          <a:xfrm>
            <a:off x="4053689" y="5154754"/>
            <a:ext cx="528638" cy="485775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dirty="0">
              <a:latin typeface="OpenDyslexicAlta" pitchFamily="2" charset="77"/>
            </a:endParaRPr>
          </a:p>
        </p:txBody>
      </p:sp>
      <p:sp>
        <p:nvSpPr>
          <p:cNvPr id="61" name="Rectangle 60"/>
          <p:cNvSpPr/>
          <p:nvPr/>
        </p:nvSpPr>
        <p:spPr>
          <a:xfrm>
            <a:off x="3543300" y="5154754"/>
            <a:ext cx="528638" cy="485775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b"/>
          <a:lstStyle/>
          <a:p>
            <a:pPr algn="ctr"/>
            <a:r>
              <a:rPr lang="en-GB" sz="2400" dirty="0">
                <a:solidFill>
                  <a:srgbClr val="FF3860"/>
                </a:solidFill>
                <a:latin typeface="OpenDyslexicAlta" pitchFamily="2" charset="77"/>
              </a:rPr>
              <a:t>r</a:t>
            </a:r>
          </a:p>
        </p:txBody>
      </p:sp>
      <p:sp>
        <p:nvSpPr>
          <p:cNvPr id="62" name="Rectangle 61"/>
          <p:cNvSpPr/>
          <p:nvPr/>
        </p:nvSpPr>
        <p:spPr>
          <a:xfrm>
            <a:off x="8059435" y="4895930"/>
            <a:ext cx="528638" cy="971554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b"/>
          <a:lstStyle/>
          <a:p>
            <a:pPr algn="ctr"/>
            <a:r>
              <a:rPr lang="en-GB" sz="2400" dirty="0">
                <a:solidFill>
                  <a:srgbClr val="FF3860"/>
                </a:solidFill>
                <a:latin typeface="OpenDyslexicAlta" pitchFamily="2" charset="77"/>
              </a:rPr>
              <a:t>d</a:t>
            </a:r>
          </a:p>
        </p:txBody>
      </p:sp>
      <p:sp>
        <p:nvSpPr>
          <p:cNvPr id="63" name="Rectangle 62"/>
          <p:cNvSpPr/>
          <p:nvPr/>
        </p:nvSpPr>
        <p:spPr>
          <a:xfrm>
            <a:off x="10238539" y="3697550"/>
            <a:ext cx="528638" cy="971554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b"/>
          <a:lstStyle/>
          <a:p>
            <a:pPr algn="ctr"/>
            <a:r>
              <a:rPr lang="en-GB" sz="2400" dirty="0">
                <a:solidFill>
                  <a:srgbClr val="FF3860"/>
                </a:solidFill>
                <a:latin typeface="OpenDyslexicAlta" pitchFamily="2" charset="77"/>
              </a:rPr>
              <a:t>d</a:t>
            </a:r>
          </a:p>
        </p:txBody>
      </p:sp>
      <p:sp>
        <p:nvSpPr>
          <p:cNvPr id="64" name="Rectangle 63"/>
          <p:cNvSpPr/>
          <p:nvPr/>
        </p:nvSpPr>
        <p:spPr>
          <a:xfrm>
            <a:off x="8588073" y="5381707"/>
            <a:ext cx="528638" cy="971554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en-GB" sz="2400" dirty="0">
                <a:solidFill>
                  <a:srgbClr val="FF3860"/>
                </a:solidFill>
                <a:latin typeface="OpenDyslexicAlta" pitchFamily="2" charset="77"/>
              </a:rPr>
              <a:t>g</a:t>
            </a:r>
          </a:p>
        </p:txBody>
      </p:sp>
      <p:sp>
        <p:nvSpPr>
          <p:cNvPr id="65" name="Rectangle 64"/>
          <p:cNvSpPr/>
          <p:nvPr/>
        </p:nvSpPr>
        <p:spPr>
          <a:xfrm>
            <a:off x="5112064" y="5154754"/>
            <a:ext cx="528638" cy="971554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en-GB" sz="2400" dirty="0">
                <a:solidFill>
                  <a:srgbClr val="FF3860"/>
                </a:solidFill>
                <a:latin typeface="OpenDyslexicAlta" pitchFamily="2" charset="77"/>
              </a:rPr>
              <a:t>g</a:t>
            </a:r>
          </a:p>
        </p:txBody>
      </p:sp>
      <p:sp>
        <p:nvSpPr>
          <p:cNvPr id="66" name="Rectangle 65"/>
          <p:cNvSpPr/>
          <p:nvPr/>
        </p:nvSpPr>
        <p:spPr>
          <a:xfrm>
            <a:off x="4582327" y="4669102"/>
            <a:ext cx="528638" cy="971554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b"/>
          <a:lstStyle/>
          <a:p>
            <a:pPr algn="ctr"/>
            <a:r>
              <a:rPr lang="en-GB" sz="2400" dirty="0">
                <a:solidFill>
                  <a:srgbClr val="FF3860"/>
                </a:solidFill>
                <a:latin typeface="OpenDyslexicAlta" pitchFamily="2" charset="77"/>
              </a:rPr>
              <a:t>d</a:t>
            </a:r>
          </a:p>
        </p:txBody>
      </p:sp>
      <p:sp>
        <p:nvSpPr>
          <p:cNvPr id="67" name="Rectangle 66"/>
          <p:cNvSpPr/>
          <p:nvPr/>
        </p:nvSpPr>
        <p:spPr>
          <a:xfrm>
            <a:off x="9709901" y="4183327"/>
            <a:ext cx="528638" cy="485775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dirty="0">
              <a:latin typeface="OpenDyslexicAlta" pitchFamily="2" charset="77"/>
            </a:endParaRPr>
          </a:p>
        </p:txBody>
      </p:sp>
      <p:sp>
        <p:nvSpPr>
          <p:cNvPr id="68" name="Rectangle 67"/>
          <p:cNvSpPr/>
          <p:nvPr/>
        </p:nvSpPr>
        <p:spPr>
          <a:xfrm>
            <a:off x="9181263" y="4184023"/>
            <a:ext cx="528638" cy="485775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400" dirty="0">
                <a:solidFill>
                  <a:srgbClr val="FF3860"/>
                </a:solidFill>
                <a:latin typeface="OpenDyslexicAlta" pitchFamily="2" charset="77"/>
              </a:rPr>
              <a:t>w</a:t>
            </a:r>
          </a:p>
        </p:txBody>
      </p:sp>
      <p:sp>
        <p:nvSpPr>
          <p:cNvPr id="69" name="Rectangle 68"/>
          <p:cNvSpPr/>
          <p:nvPr/>
        </p:nvSpPr>
        <p:spPr>
          <a:xfrm>
            <a:off x="9116711" y="5381707"/>
            <a:ext cx="528638" cy="485775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400" dirty="0">
                <a:solidFill>
                  <a:srgbClr val="FF3860"/>
                </a:solidFill>
                <a:latin typeface="OpenDyslexicAlta" pitchFamily="2" charset="77"/>
              </a:rPr>
              <a:t>e</a:t>
            </a:r>
          </a:p>
        </p:txBody>
      </p:sp>
      <p:sp>
        <p:nvSpPr>
          <p:cNvPr id="70" name="Rectangle 69"/>
          <p:cNvSpPr/>
          <p:nvPr/>
        </p:nvSpPr>
        <p:spPr>
          <a:xfrm>
            <a:off x="11295815" y="4183326"/>
            <a:ext cx="528638" cy="485775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400" dirty="0">
                <a:solidFill>
                  <a:srgbClr val="FF3860"/>
                </a:solidFill>
                <a:latin typeface="OpenDyslexicAlta" pitchFamily="2" charset="77"/>
              </a:rPr>
              <a:t>e</a:t>
            </a:r>
          </a:p>
        </p:txBody>
      </p:sp>
      <p:sp>
        <p:nvSpPr>
          <p:cNvPr id="71" name="Rectangle 70"/>
          <p:cNvSpPr/>
          <p:nvPr/>
        </p:nvSpPr>
        <p:spPr>
          <a:xfrm>
            <a:off x="10767177" y="4183200"/>
            <a:ext cx="528638" cy="971554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en-GB" sz="2400" dirty="0">
                <a:solidFill>
                  <a:srgbClr val="FF3860"/>
                </a:solidFill>
                <a:latin typeface="OpenDyslexicAlta" pitchFamily="2" charset="77"/>
              </a:rPr>
              <a:t>g</a:t>
            </a:r>
          </a:p>
        </p:txBody>
      </p:sp>
      <p:sp>
        <p:nvSpPr>
          <p:cNvPr id="72" name="TextBox 71"/>
          <p:cNvSpPr txBox="1"/>
          <p:nvPr/>
        </p:nvSpPr>
        <p:spPr>
          <a:xfrm>
            <a:off x="6905170" y="1960433"/>
            <a:ext cx="5103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latin typeface="OpenDyslexicAlta" pitchFamily="2" charset="77"/>
                <a:ea typeface="OpenDyslexic" charset="0"/>
                <a:cs typeface="OpenDyslexic" charset="0"/>
              </a:rPr>
              <a:t>a</a:t>
            </a:r>
          </a:p>
        </p:txBody>
      </p:sp>
      <p:sp>
        <p:nvSpPr>
          <p:cNvPr id="73" name="TextBox 72"/>
          <p:cNvSpPr txBox="1"/>
          <p:nvPr/>
        </p:nvSpPr>
        <p:spPr>
          <a:xfrm>
            <a:off x="9836543" y="2019700"/>
            <a:ext cx="5103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latin typeface="OpenDyslexicAlta" pitchFamily="2" charset="77"/>
                <a:ea typeface="OpenDyslexic" charset="0"/>
                <a:cs typeface="OpenDyslexic" charset="0"/>
              </a:rPr>
              <a:t>o</a:t>
            </a:r>
          </a:p>
        </p:txBody>
      </p:sp>
      <p:sp>
        <p:nvSpPr>
          <p:cNvPr id="74" name="TextBox 73"/>
          <p:cNvSpPr txBox="1"/>
          <p:nvPr/>
        </p:nvSpPr>
        <p:spPr>
          <a:xfrm>
            <a:off x="9709901" y="4207438"/>
            <a:ext cx="5103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latin typeface="OpenDyslexicAlta" pitchFamily="2" charset="77"/>
                <a:ea typeface="OpenDyslexic" charset="0"/>
                <a:cs typeface="OpenDyslexic" charset="0"/>
              </a:rPr>
              <a:t>e</a:t>
            </a:r>
          </a:p>
        </p:txBody>
      </p:sp>
      <p:sp>
        <p:nvSpPr>
          <p:cNvPr id="75" name="TextBox 74"/>
          <p:cNvSpPr txBox="1"/>
          <p:nvPr/>
        </p:nvSpPr>
        <p:spPr>
          <a:xfrm>
            <a:off x="4052590" y="5180160"/>
            <a:ext cx="5103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latin typeface="OpenDyslexicAlta" pitchFamily="2" charset="77"/>
                <a:ea typeface="OpenDyslexic" charset="0"/>
                <a:cs typeface="OpenDyslexic" charset="0"/>
              </a:rPr>
              <a:t>i</a:t>
            </a:r>
          </a:p>
        </p:txBody>
      </p:sp>
      <p:sp>
        <p:nvSpPr>
          <p:cNvPr id="76" name="TextBox 75"/>
          <p:cNvSpPr txBox="1"/>
          <p:nvPr/>
        </p:nvSpPr>
        <p:spPr>
          <a:xfrm>
            <a:off x="3473708" y="3087577"/>
            <a:ext cx="225315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OpenDyslexicAlta" pitchFamily="2" charset="77"/>
                <a:ea typeface="OpenDyslexic" charset="0"/>
                <a:cs typeface="OpenDyslexic" charset="0"/>
              </a:rPr>
              <a:t>Use your spellings to try and work out which words fit in the boxes.</a:t>
            </a:r>
          </a:p>
        </p:txBody>
      </p:sp>
      <p:sp>
        <p:nvSpPr>
          <p:cNvPr id="77" name="TextBox 76"/>
          <p:cNvSpPr txBox="1"/>
          <p:nvPr/>
        </p:nvSpPr>
        <p:spPr>
          <a:xfrm>
            <a:off x="3379107" y="6304899"/>
            <a:ext cx="79167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OpenDyslexicAlta" pitchFamily="2" charset="77"/>
                <a:ea typeface="OpenDyslexic" charset="0"/>
                <a:cs typeface="OpenDyslexic" charset="0"/>
              </a:rPr>
              <a:t>Which words have been left out?</a:t>
            </a:r>
          </a:p>
        </p:txBody>
      </p:sp>
    </p:spTree>
    <p:extLst>
      <p:ext uri="{BB962C8B-B14F-4D97-AF65-F5344CB8AC3E}">
        <p14:creationId xmlns:p14="http://schemas.microsoft.com/office/powerpoint/2010/main" val="84675709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pelling Shed" id="{C4F81C86-5779-0E48-81E5-305447788964}" vid="{2F96E78E-4C51-8449-B2C6-B9B70AAE1C3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16745</TotalTime>
  <Words>516</Words>
  <Application>Microsoft Office PowerPoint</Application>
  <PresentationFormat>Widescreen</PresentationFormat>
  <Paragraphs>142</Paragraphs>
  <Slides>7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3" baseType="lpstr">
      <vt:lpstr>Arial</vt:lpstr>
      <vt:lpstr>OpenDyslexic</vt:lpstr>
      <vt:lpstr>OpenDyslexicAlta</vt:lpstr>
      <vt:lpstr>Mangal</vt:lpstr>
      <vt:lpstr>Muli</vt:lpstr>
      <vt:lpstr>Office Theme</vt:lpstr>
      <vt:lpstr>PowerPoint Presentation</vt:lpstr>
      <vt:lpstr>PowerPoint Presentation</vt:lpstr>
      <vt:lpstr>What can you see? Write down what these images are:</vt:lpstr>
      <vt:lpstr>What can you see? Write down what these images are: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Spelling Shed 🐝</dc:title>
  <dc:creator>Rob Smith</dc:creator>
  <cp:lastModifiedBy>Georgina Dallison</cp:lastModifiedBy>
  <cp:revision>360</cp:revision>
  <cp:lastPrinted>2019-04-15T12:15:01Z</cp:lastPrinted>
  <dcterms:created xsi:type="dcterms:W3CDTF">2018-08-06T08:16:18Z</dcterms:created>
  <dcterms:modified xsi:type="dcterms:W3CDTF">2021-01-05T09:16:49Z</dcterms:modified>
</cp:coreProperties>
</file>