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9"/>
  </p:notesMasterIdLst>
  <p:handoutMasterIdLst>
    <p:handoutMasterId r:id="rId10"/>
  </p:handoutMasterIdLst>
  <p:sldIdLst>
    <p:sldId id="270" r:id="rId2"/>
    <p:sldId id="300" r:id="rId3"/>
    <p:sldId id="341" r:id="rId4"/>
    <p:sldId id="580" r:id="rId5"/>
    <p:sldId id="262" r:id="rId6"/>
    <p:sldId id="263" r:id="rId7"/>
    <p:sldId id="581" r:id="rId8"/>
  </p:sldIdLst>
  <p:sldSz cx="12192000" cy="6858000"/>
  <p:notesSz cx="6889750" cy="10021888"/>
  <p:embeddedFontLst>
    <p:embeddedFont>
      <p:font typeface="Muli" panose="020B0604020202020204" charset="0"/>
      <p:regular r:id="rId11"/>
      <p:bold r:id="rId12"/>
    </p:embeddedFont>
    <p:embeddedFont>
      <p:font typeface="OpenDyslexicAlta" panose="020B0604020202020204" charset="0"/>
      <p:regular r:id="rId13"/>
      <p:bold r:id="rId14"/>
      <p:italic r:id="rId15"/>
      <p:boldItalic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860"/>
    <a:srgbClr val="FFF2CC"/>
    <a:srgbClr val="8FAADC"/>
    <a:srgbClr val="68C7D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63" autoAdjust="0"/>
    <p:restoredTop sz="82514" autoAdjust="0"/>
  </p:normalViewPr>
  <p:slideViewPr>
    <p:cSldViewPr snapToGrid="0" snapToObjects="1">
      <p:cViewPr varScale="1">
        <p:scale>
          <a:sx n="84" d="100"/>
          <a:sy n="84" d="100"/>
        </p:scale>
        <p:origin x="108" y="600"/>
      </p:cViewPr>
      <p:guideLst/>
    </p:cSldViewPr>
  </p:slideViewPr>
  <p:notesTextViewPr>
    <p:cViewPr>
      <p:scale>
        <a:sx n="1" d="1"/>
        <a:sy n="1" d="1"/>
      </p:scale>
      <p:origin x="0" y="0"/>
    </p:cViewPr>
  </p:notesTextViewPr>
  <p:notesViewPr>
    <p:cSldViewPr snapToGrid="0" snapToObjects="1">
      <p:cViewPr varScale="1">
        <p:scale>
          <a:sx n="90" d="100"/>
          <a:sy n="90" d="100"/>
        </p:scale>
        <p:origin x="384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handoutMaster" Target="handoutMasters/handoutMaster1.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C86F298-EB3E-D446-A729-C248AB8A5D7E}"/>
              </a:ext>
            </a:extLst>
          </p:cNvPr>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GB" dirty="0">
              <a:latin typeface="Muli" pitchFamily="2" charset="77"/>
            </a:endParaRPr>
          </a:p>
        </p:txBody>
      </p:sp>
      <p:sp>
        <p:nvSpPr>
          <p:cNvPr id="3" name="Date Placeholder 2">
            <a:extLst>
              <a:ext uri="{FF2B5EF4-FFF2-40B4-BE49-F238E27FC236}">
                <a16:creationId xmlns:a16="http://schemas.microsoft.com/office/drawing/2014/main" id="{F37BEABC-4AC1-4C4F-BDDB-0B8FF7D20C2C}"/>
              </a:ext>
            </a:extLst>
          </p:cNvPr>
          <p:cNvSpPr>
            <a:spLocks noGrp="1"/>
          </p:cNvSpPr>
          <p:nvPr>
            <p:ph type="dt" sz="quarter" idx="1"/>
          </p:nvPr>
        </p:nvSpPr>
        <p:spPr>
          <a:xfrm>
            <a:off x="3902597" y="0"/>
            <a:ext cx="2985558" cy="502835"/>
          </a:xfrm>
          <a:prstGeom prst="rect">
            <a:avLst/>
          </a:prstGeom>
        </p:spPr>
        <p:txBody>
          <a:bodyPr vert="horz" lIns="96634" tIns="48317" rIns="96634" bIns="48317" rtlCol="0"/>
          <a:lstStyle>
            <a:lvl1pPr algn="r">
              <a:defRPr sz="1300"/>
            </a:lvl1pPr>
          </a:lstStyle>
          <a:p>
            <a:fld id="{C3670555-72D4-BF40-B685-8412B7FA50E9}" type="datetimeFigureOut">
              <a:rPr lang="en-GB" smtClean="0">
                <a:latin typeface="Muli" pitchFamily="2" charset="77"/>
              </a:rPr>
              <a:t>05/01/2021</a:t>
            </a:fld>
            <a:endParaRPr lang="en-GB" dirty="0">
              <a:latin typeface="Muli" pitchFamily="2" charset="77"/>
            </a:endParaRPr>
          </a:p>
        </p:txBody>
      </p:sp>
      <p:sp>
        <p:nvSpPr>
          <p:cNvPr id="4" name="Footer Placeholder 3">
            <a:extLst>
              <a:ext uri="{FF2B5EF4-FFF2-40B4-BE49-F238E27FC236}">
                <a16:creationId xmlns:a16="http://schemas.microsoft.com/office/drawing/2014/main" id="{67DF2A76-21C6-4F49-AC41-288B2976B3A3}"/>
              </a:ext>
            </a:extLst>
          </p:cNvPr>
          <p:cNvSpPr>
            <a:spLocks noGrp="1"/>
          </p:cNvSpPr>
          <p:nvPr>
            <p:ph type="ftr" sz="quarter" idx="2"/>
          </p:nvPr>
        </p:nvSpPr>
        <p:spPr>
          <a:xfrm>
            <a:off x="0" y="9519055"/>
            <a:ext cx="2985558" cy="502834"/>
          </a:xfrm>
          <a:prstGeom prst="rect">
            <a:avLst/>
          </a:prstGeom>
        </p:spPr>
        <p:txBody>
          <a:bodyPr vert="horz" lIns="96634" tIns="48317" rIns="96634" bIns="48317" rtlCol="0" anchor="b"/>
          <a:lstStyle>
            <a:lvl1pPr algn="l">
              <a:defRPr sz="1300"/>
            </a:lvl1pPr>
          </a:lstStyle>
          <a:p>
            <a:endParaRPr lang="en-GB" dirty="0">
              <a:latin typeface="Muli" pitchFamily="2" charset="77"/>
            </a:endParaRPr>
          </a:p>
        </p:txBody>
      </p:sp>
      <p:sp>
        <p:nvSpPr>
          <p:cNvPr id="5" name="Slide Number Placeholder 4">
            <a:extLst>
              <a:ext uri="{FF2B5EF4-FFF2-40B4-BE49-F238E27FC236}">
                <a16:creationId xmlns:a16="http://schemas.microsoft.com/office/drawing/2014/main" id="{B0984667-866C-EF45-A262-122686295C40}"/>
              </a:ext>
            </a:extLst>
          </p:cNvPr>
          <p:cNvSpPr>
            <a:spLocks noGrp="1"/>
          </p:cNvSpPr>
          <p:nvPr>
            <p:ph type="sldNum" sz="quarter" idx="3"/>
          </p:nvPr>
        </p:nvSpPr>
        <p:spPr>
          <a:xfrm>
            <a:off x="3902597" y="9519055"/>
            <a:ext cx="2985558" cy="502834"/>
          </a:xfrm>
          <a:prstGeom prst="rect">
            <a:avLst/>
          </a:prstGeom>
        </p:spPr>
        <p:txBody>
          <a:bodyPr vert="horz" lIns="96634" tIns="48317" rIns="96634" bIns="48317" rtlCol="0" anchor="b"/>
          <a:lstStyle>
            <a:lvl1pPr algn="r">
              <a:defRPr sz="1300"/>
            </a:lvl1pPr>
          </a:lstStyle>
          <a:p>
            <a:fld id="{8BC7A863-B317-0C4D-8D45-833380E63946}" type="slidenum">
              <a:rPr lang="en-GB" smtClean="0">
                <a:latin typeface="Muli" pitchFamily="2" charset="77"/>
              </a:rPr>
              <a:t>‹#›</a:t>
            </a:fld>
            <a:endParaRPr lang="en-GB" dirty="0">
              <a:latin typeface="Muli" pitchFamily="2" charset="77"/>
            </a:endParaRPr>
          </a:p>
        </p:txBody>
      </p:sp>
    </p:spTree>
    <p:extLst>
      <p:ext uri="{BB962C8B-B14F-4D97-AF65-F5344CB8AC3E}">
        <p14:creationId xmlns:p14="http://schemas.microsoft.com/office/powerpoint/2010/main" val="4203359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b="0" i="0">
                <a:latin typeface="Muli" pitchFamily="2" charset="77"/>
              </a:defRPr>
            </a:lvl1pPr>
          </a:lstStyle>
          <a:p>
            <a:endParaRPr lang="en-GB" dirty="0"/>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b="0" i="0">
                <a:latin typeface="Muli" pitchFamily="2" charset="77"/>
              </a:defRPr>
            </a:lvl1pPr>
          </a:lstStyle>
          <a:p>
            <a:fld id="{9C363ADC-09E6-FD4B-932E-4485A3F0108B}" type="datetimeFigureOut">
              <a:rPr lang="en-GB" smtClean="0"/>
              <a:pPr/>
              <a:t>05/01/2021</a:t>
            </a:fld>
            <a:endParaRPr lang="en-GB" dirty="0"/>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GB" dirty="0"/>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b="0" i="0">
                <a:latin typeface="Muli" pitchFamily="2" charset="77"/>
              </a:defRPr>
            </a:lvl1pPr>
          </a:lstStyle>
          <a:p>
            <a:endParaRPr lang="en-GB" dirty="0"/>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b="0" i="0">
                <a:latin typeface="Muli" pitchFamily="2" charset="77"/>
              </a:defRPr>
            </a:lvl1pPr>
          </a:lstStyle>
          <a:p>
            <a:fld id="{5C7C66A0-413B-D942-BD25-075929779430}" type="slidenum">
              <a:rPr lang="en-GB" smtClean="0"/>
              <a:pPr/>
              <a:t>‹#›</a:t>
            </a:fld>
            <a:endParaRPr lang="en-GB" dirty="0"/>
          </a:p>
        </p:txBody>
      </p:sp>
    </p:spTree>
    <p:extLst>
      <p:ext uri="{BB962C8B-B14F-4D97-AF65-F5344CB8AC3E}">
        <p14:creationId xmlns:p14="http://schemas.microsoft.com/office/powerpoint/2010/main" val="785309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Muli" pitchFamily="2" charset="77"/>
        <a:ea typeface="+mn-ea"/>
        <a:cs typeface="+mn-cs"/>
      </a:defRPr>
    </a:lvl1pPr>
    <a:lvl2pPr marL="457200" algn="l" defTabSz="914400" rtl="0" eaLnBrk="1" latinLnBrk="0" hangingPunct="1">
      <a:defRPr sz="1200" b="0" i="0" kern="1200">
        <a:solidFill>
          <a:schemeClr val="tx1"/>
        </a:solidFill>
        <a:latin typeface="Muli" pitchFamily="2" charset="77"/>
        <a:ea typeface="+mn-ea"/>
        <a:cs typeface="+mn-cs"/>
      </a:defRPr>
    </a:lvl2pPr>
    <a:lvl3pPr marL="914400" algn="l" defTabSz="914400" rtl="0" eaLnBrk="1" latinLnBrk="0" hangingPunct="1">
      <a:defRPr sz="1200" b="0" i="0" kern="1200">
        <a:solidFill>
          <a:schemeClr val="tx1"/>
        </a:solidFill>
        <a:latin typeface="Muli" pitchFamily="2" charset="77"/>
        <a:ea typeface="+mn-ea"/>
        <a:cs typeface="+mn-cs"/>
      </a:defRPr>
    </a:lvl3pPr>
    <a:lvl4pPr marL="1371600" algn="l" defTabSz="914400" rtl="0" eaLnBrk="1" latinLnBrk="0" hangingPunct="1">
      <a:defRPr sz="1200" b="0" i="0" kern="1200">
        <a:solidFill>
          <a:schemeClr val="tx1"/>
        </a:solidFill>
        <a:latin typeface="Muli" pitchFamily="2" charset="77"/>
        <a:ea typeface="+mn-ea"/>
        <a:cs typeface="+mn-cs"/>
      </a:defRPr>
    </a:lvl4pPr>
    <a:lvl5pPr marL="1828800" algn="l" defTabSz="914400" rtl="0" eaLnBrk="1" latinLnBrk="0" hangingPunct="1">
      <a:defRPr sz="1200" b="0" i="0" kern="1200">
        <a:solidFill>
          <a:schemeClr val="tx1"/>
        </a:solidFill>
        <a:latin typeface="Muli" pitchFamily="2" charset="77"/>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7C66A0-413B-D942-BD25-075929779430}" type="slidenum">
              <a:rPr lang="en-GB" smtClean="0"/>
              <a:t>1</a:t>
            </a:fld>
            <a:endParaRPr lang="en-GB"/>
          </a:p>
        </p:txBody>
      </p:sp>
    </p:spTree>
    <p:extLst>
      <p:ext uri="{BB962C8B-B14F-4D97-AF65-F5344CB8AC3E}">
        <p14:creationId xmlns:p14="http://schemas.microsoft.com/office/powerpoint/2010/main" val="3037285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7C66A0-413B-D942-BD25-075929779430}" type="slidenum">
              <a:rPr lang="en-GB" smtClean="0"/>
              <a:t>2</a:t>
            </a:fld>
            <a:endParaRPr lang="en-GB"/>
          </a:p>
        </p:txBody>
      </p:sp>
    </p:spTree>
    <p:extLst>
      <p:ext uri="{BB962C8B-B14F-4D97-AF65-F5344CB8AC3E}">
        <p14:creationId xmlns:p14="http://schemas.microsoft.com/office/powerpoint/2010/main" val="4041299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C7C66A0-413B-D942-BD25-075929779430}" type="slidenum">
              <a:rPr lang="en-GB" smtClean="0"/>
              <a:pPr/>
              <a:t>6</a:t>
            </a:fld>
            <a:endParaRPr lang="en-GB" dirty="0"/>
          </a:p>
        </p:txBody>
      </p:sp>
    </p:spTree>
    <p:extLst>
      <p:ext uri="{BB962C8B-B14F-4D97-AF65-F5344CB8AC3E}">
        <p14:creationId xmlns:p14="http://schemas.microsoft.com/office/powerpoint/2010/main" val="996060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C7C66A0-413B-D942-BD25-075929779430}" type="slidenum">
              <a:rPr lang="en-GB" smtClean="0"/>
              <a:pPr/>
              <a:t>7</a:t>
            </a:fld>
            <a:endParaRPr lang="en-GB" dirty="0"/>
          </a:p>
        </p:txBody>
      </p:sp>
    </p:spTree>
    <p:extLst>
      <p:ext uri="{BB962C8B-B14F-4D97-AF65-F5344CB8AC3E}">
        <p14:creationId xmlns:p14="http://schemas.microsoft.com/office/powerpoint/2010/main" val="9840732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3F5FFFCE-C207-2846-8718-D75C344C8C89}"/>
              </a:ext>
            </a:extLst>
          </p:cNvPr>
          <p:cNvSpPr/>
          <p:nvPr userDrawn="1"/>
        </p:nvSpPr>
        <p:spPr>
          <a:xfrm>
            <a:off x="1523999" y="4809505"/>
            <a:ext cx="9144000" cy="1428689"/>
          </a:xfrm>
          <a:prstGeom prst="rect">
            <a:avLst/>
          </a:prstGeom>
          <a:solidFill>
            <a:srgbClr val="FFFFFF">
              <a:alpha val="90196"/>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18" name="Rectangle 17">
            <a:extLst>
              <a:ext uri="{FF2B5EF4-FFF2-40B4-BE49-F238E27FC236}">
                <a16:creationId xmlns:a16="http://schemas.microsoft.com/office/drawing/2014/main" id="{32C481A8-D80A-304F-BD4D-4ACD9B3D8E7E}"/>
              </a:ext>
            </a:extLst>
          </p:cNvPr>
          <p:cNvSpPr/>
          <p:nvPr userDrawn="1"/>
        </p:nvSpPr>
        <p:spPr>
          <a:xfrm>
            <a:off x="3465322" y="2902739"/>
            <a:ext cx="5261355" cy="795646"/>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3" name="Subtitle 2"/>
          <p:cNvSpPr>
            <a:spLocks noGrp="1"/>
          </p:cNvSpPr>
          <p:nvPr>
            <p:ph type="subTitle" idx="1"/>
          </p:nvPr>
        </p:nvSpPr>
        <p:spPr>
          <a:xfrm>
            <a:off x="1523999" y="4809506"/>
            <a:ext cx="9144000" cy="1428689"/>
          </a:xfrm>
        </p:spPr>
        <p:txBody>
          <a:bodyPr anchor="ctr"/>
          <a:lstStyle>
            <a:lvl1pPr marL="0" indent="0" algn="ctr">
              <a:lnSpc>
                <a:spcPct val="15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05/01/2021</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pic>
        <p:nvPicPr>
          <p:cNvPr id="9" name="Picture 8">
            <a:extLst>
              <a:ext uri="{FF2B5EF4-FFF2-40B4-BE49-F238E27FC236}">
                <a16:creationId xmlns:a16="http://schemas.microsoft.com/office/drawing/2014/main" id="{C8310848-5352-7949-AABA-914363C424E6}"/>
              </a:ext>
            </a:extLst>
          </p:cNvPr>
          <p:cNvPicPr>
            <a:picLocks noChangeAspect="1"/>
          </p:cNvPicPr>
          <p:nvPr userDrawn="1"/>
        </p:nvPicPr>
        <p:blipFill>
          <a:blip r:embed="rId2"/>
          <a:stretch>
            <a:fillRect/>
          </a:stretch>
        </p:blipFill>
        <p:spPr>
          <a:xfrm>
            <a:off x="2990849" y="1261687"/>
            <a:ext cx="6210300" cy="1079500"/>
          </a:xfrm>
          <a:prstGeom prst="rect">
            <a:avLst/>
          </a:prstGeom>
        </p:spPr>
      </p:pic>
      <p:sp>
        <p:nvSpPr>
          <p:cNvPr id="14" name="Text Placeholder 13">
            <a:extLst>
              <a:ext uri="{FF2B5EF4-FFF2-40B4-BE49-F238E27FC236}">
                <a16:creationId xmlns:a16="http://schemas.microsoft.com/office/drawing/2014/main" id="{B2F3C88D-BF6E-6D4C-9A25-CACB03AA208B}"/>
              </a:ext>
            </a:extLst>
          </p:cNvPr>
          <p:cNvSpPr>
            <a:spLocks noGrp="1"/>
          </p:cNvSpPr>
          <p:nvPr>
            <p:ph type="body" sz="quarter" idx="13" hasCustomPrompt="1"/>
          </p:nvPr>
        </p:nvSpPr>
        <p:spPr>
          <a:xfrm>
            <a:off x="4971061" y="3115896"/>
            <a:ext cx="641969" cy="369332"/>
          </a:xfrm>
        </p:spPr>
        <p:txBody>
          <a:bodyPr>
            <a:normAutofit/>
          </a:bodyPr>
          <a:lstStyle>
            <a:lvl1pPr marL="0" indent="0">
              <a:buNone/>
              <a:defRPr sz="1800" b="0" i="0">
                <a:latin typeface="Muli" pitchFamily="2" charset="77"/>
              </a:defRPr>
            </a:lvl1pPr>
          </a:lstStyle>
          <a:p>
            <a:pPr lvl="0"/>
            <a:r>
              <a:rPr lang="en-US" dirty="0"/>
              <a:t>#</a:t>
            </a:r>
            <a:endParaRPr lang="en-GB" dirty="0"/>
          </a:p>
        </p:txBody>
      </p:sp>
      <p:sp>
        <p:nvSpPr>
          <p:cNvPr id="15" name="TextBox 14">
            <a:extLst>
              <a:ext uri="{FF2B5EF4-FFF2-40B4-BE49-F238E27FC236}">
                <a16:creationId xmlns:a16="http://schemas.microsoft.com/office/drawing/2014/main" id="{A1D45BA0-7B16-364F-96FA-7CCD74809633}"/>
              </a:ext>
            </a:extLst>
          </p:cNvPr>
          <p:cNvSpPr txBox="1"/>
          <p:nvPr userDrawn="1"/>
        </p:nvSpPr>
        <p:spPr>
          <a:xfrm>
            <a:off x="4038600" y="3115896"/>
            <a:ext cx="932462" cy="369332"/>
          </a:xfrm>
          <a:prstGeom prst="rect">
            <a:avLst/>
          </a:prstGeom>
          <a:noFill/>
        </p:spPr>
        <p:txBody>
          <a:bodyPr wrap="square" rtlCol="0">
            <a:spAutoFit/>
          </a:bodyPr>
          <a:lstStyle/>
          <a:p>
            <a:r>
              <a:rPr lang="en-GB" b="0" i="0" dirty="0">
                <a:latin typeface="Muli" pitchFamily="2" charset="77"/>
              </a:rPr>
              <a:t>Stage:</a:t>
            </a:r>
          </a:p>
        </p:txBody>
      </p:sp>
      <p:sp>
        <p:nvSpPr>
          <p:cNvPr id="16" name="Text Placeholder 13">
            <a:extLst>
              <a:ext uri="{FF2B5EF4-FFF2-40B4-BE49-F238E27FC236}">
                <a16:creationId xmlns:a16="http://schemas.microsoft.com/office/drawing/2014/main" id="{204E8ED3-ED92-2F44-AA0C-C3500973984C}"/>
              </a:ext>
            </a:extLst>
          </p:cNvPr>
          <p:cNvSpPr>
            <a:spLocks noGrp="1"/>
          </p:cNvSpPr>
          <p:nvPr>
            <p:ph type="body" sz="quarter" idx="14" hasCustomPrompt="1"/>
          </p:nvPr>
        </p:nvSpPr>
        <p:spPr>
          <a:xfrm>
            <a:off x="7047550" y="3115896"/>
            <a:ext cx="641969" cy="369332"/>
          </a:xfrm>
        </p:spPr>
        <p:txBody>
          <a:bodyPr>
            <a:normAutofit/>
          </a:bodyPr>
          <a:lstStyle>
            <a:lvl1pPr marL="0" indent="0">
              <a:buNone/>
              <a:defRPr sz="1800" b="0" i="0">
                <a:latin typeface="Muli" pitchFamily="2" charset="77"/>
              </a:defRPr>
            </a:lvl1pPr>
          </a:lstStyle>
          <a:p>
            <a:pPr lvl="0"/>
            <a:r>
              <a:rPr lang="en-US" dirty="0"/>
              <a:t>#</a:t>
            </a:r>
            <a:endParaRPr lang="en-GB" dirty="0"/>
          </a:p>
        </p:txBody>
      </p:sp>
      <p:sp>
        <p:nvSpPr>
          <p:cNvPr id="17" name="TextBox 16">
            <a:extLst>
              <a:ext uri="{FF2B5EF4-FFF2-40B4-BE49-F238E27FC236}">
                <a16:creationId xmlns:a16="http://schemas.microsoft.com/office/drawing/2014/main" id="{543EE4B3-C0E4-AE42-921D-72A75F2D0332}"/>
              </a:ext>
            </a:extLst>
          </p:cNvPr>
          <p:cNvSpPr txBox="1"/>
          <p:nvPr userDrawn="1"/>
        </p:nvSpPr>
        <p:spPr>
          <a:xfrm>
            <a:off x="6285633" y="3115896"/>
            <a:ext cx="761917" cy="369332"/>
          </a:xfrm>
          <a:prstGeom prst="rect">
            <a:avLst/>
          </a:prstGeom>
          <a:noFill/>
        </p:spPr>
        <p:txBody>
          <a:bodyPr wrap="square" rtlCol="0">
            <a:spAutoFit/>
          </a:bodyPr>
          <a:lstStyle/>
          <a:p>
            <a:r>
              <a:rPr lang="en-GB" b="0" i="0" dirty="0">
                <a:latin typeface="Muli" pitchFamily="2" charset="77"/>
              </a:rPr>
              <a:t>List:</a:t>
            </a:r>
          </a:p>
        </p:txBody>
      </p:sp>
    </p:spTree>
    <p:extLst>
      <p:ext uri="{BB962C8B-B14F-4D97-AF65-F5344CB8AC3E}">
        <p14:creationId xmlns:p14="http://schemas.microsoft.com/office/powerpoint/2010/main" val="1961826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05/01/2021</a:t>
            </a:fld>
            <a:endParaRPr lang="en-GB" dirty="0"/>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689809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05/01/2021</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514044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05/01/2021</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007757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05/01/2021</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84442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05/01/2021</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107926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22C0101-D23A-5C4E-A28F-EEE925C2BAFE}"/>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graphicFrame>
        <p:nvGraphicFramePr>
          <p:cNvPr id="7" name="Table 6">
            <a:extLst>
              <a:ext uri="{FF2B5EF4-FFF2-40B4-BE49-F238E27FC236}">
                <a16:creationId xmlns:a16="http://schemas.microsoft.com/office/drawing/2014/main" id="{5BA0AB86-75A7-554E-9835-D9E30F3233C2}"/>
              </a:ext>
            </a:extLst>
          </p:cNvPr>
          <p:cNvGraphicFramePr>
            <a:graphicFrameLocks noGrp="1"/>
          </p:cNvGraphicFramePr>
          <p:nvPr userDrawn="1">
            <p:extLst>
              <p:ext uri="{D42A27DB-BD31-4B8C-83A1-F6EECF244321}">
                <p14:modId xmlns:p14="http://schemas.microsoft.com/office/powerpoint/2010/main" val="2968736134"/>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i="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
        <p:nvSpPr>
          <p:cNvPr id="9" name="Text Placeholder 8">
            <a:extLst>
              <a:ext uri="{FF2B5EF4-FFF2-40B4-BE49-F238E27FC236}">
                <a16:creationId xmlns:a16="http://schemas.microsoft.com/office/drawing/2014/main" id="{7CCCC1F5-259E-4B4B-BD71-985F50066023}"/>
              </a:ext>
            </a:extLst>
          </p:cNvPr>
          <p:cNvSpPr>
            <a:spLocks noGrp="1"/>
          </p:cNvSpPr>
          <p:nvPr>
            <p:ph type="body" sz="quarter" idx="13" hasCustomPrompt="1"/>
          </p:nvPr>
        </p:nvSpPr>
        <p:spPr>
          <a:xfrm>
            <a:off x="1116013" y="349716"/>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0" name="Text Placeholder 8">
            <a:extLst>
              <a:ext uri="{FF2B5EF4-FFF2-40B4-BE49-F238E27FC236}">
                <a16:creationId xmlns:a16="http://schemas.microsoft.com/office/drawing/2014/main" id="{D89521DD-EB1B-DB4F-AF92-E0AA49E4BF8E}"/>
              </a:ext>
            </a:extLst>
          </p:cNvPr>
          <p:cNvSpPr>
            <a:spLocks noGrp="1"/>
          </p:cNvSpPr>
          <p:nvPr>
            <p:ph type="body" sz="quarter" idx="14" hasCustomPrompt="1"/>
          </p:nvPr>
        </p:nvSpPr>
        <p:spPr>
          <a:xfrm>
            <a:off x="1116012" y="788047"/>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1" name="Text Placeholder 8">
            <a:extLst>
              <a:ext uri="{FF2B5EF4-FFF2-40B4-BE49-F238E27FC236}">
                <a16:creationId xmlns:a16="http://schemas.microsoft.com/office/drawing/2014/main" id="{2B829687-5986-4D4A-9EAC-01CD129F7C40}"/>
              </a:ext>
            </a:extLst>
          </p:cNvPr>
          <p:cNvSpPr>
            <a:spLocks noGrp="1"/>
          </p:cNvSpPr>
          <p:nvPr>
            <p:ph type="body" sz="quarter" idx="15"/>
          </p:nvPr>
        </p:nvSpPr>
        <p:spPr>
          <a:xfrm>
            <a:off x="1662545" y="325967"/>
            <a:ext cx="7900555" cy="867834"/>
          </a:xfrm>
        </p:spPr>
        <p:txBody>
          <a:bodyPr>
            <a:normAutofit/>
          </a:bodyPr>
          <a:lstStyle>
            <a:lvl1pPr marL="0" indent="0">
              <a:buNone/>
              <a:defRPr sz="1400" b="0" i="0">
                <a:latin typeface="Muli" pitchFamily="2" charset="77"/>
              </a:defRPr>
            </a:lvl1pPr>
          </a:lstStyle>
          <a:p>
            <a:pPr lvl="0"/>
            <a:endParaRPr lang="en-GB" dirty="0"/>
          </a:p>
        </p:txBody>
      </p:sp>
      <p:graphicFrame>
        <p:nvGraphicFramePr>
          <p:cNvPr id="12" name="Table 11">
            <a:extLst>
              <a:ext uri="{FF2B5EF4-FFF2-40B4-BE49-F238E27FC236}">
                <a16:creationId xmlns:a16="http://schemas.microsoft.com/office/drawing/2014/main" id="{9C5803DD-6F71-4F43-8676-686F6A0B910E}"/>
              </a:ext>
            </a:extLst>
          </p:cNvPr>
          <p:cNvGraphicFramePr>
            <a:graphicFrameLocks noGrp="1"/>
          </p:cNvGraphicFramePr>
          <p:nvPr userDrawn="1">
            <p:extLst>
              <p:ext uri="{D42A27DB-BD31-4B8C-83A1-F6EECF244321}">
                <p14:modId xmlns:p14="http://schemas.microsoft.com/office/powerpoint/2010/main" val="2534132394"/>
              </p:ext>
            </p:extLst>
          </p:nvPr>
        </p:nvGraphicFramePr>
        <p:xfrm>
          <a:off x="508000" y="1550668"/>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4129481148"/>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7E79"/>
                    </a:solidFill>
                  </a:tcPr>
                </a:tc>
                <a:extLst>
                  <a:ext uri="{0D108BD9-81ED-4DB2-BD59-A6C34878D82A}">
                    <a16:rowId xmlns:a16="http://schemas.microsoft.com/office/drawing/2014/main" val="3322346361"/>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158844199"/>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83103548"/>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85982183"/>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204163868"/>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582151694"/>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2428086707"/>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496181646"/>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887969453"/>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773784806"/>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659827967"/>
                  </a:ext>
                </a:extLst>
              </a:tr>
            </a:tbl>
          </a:graphicData>
        </a:graphic>
      </p:graphicFrame>
      <p:sp>
        <p:nvSpPr>
          <p:cNvPr id="16" name="Text Placeholder 15">
            <a:extLst>
              <a:ext uri="{FF2B5EF4-FFF2-40B4-BE49-F238E27FC236}">
                <a16:creationId xmlns:a16="http://schemas.microsoft.com/office/drawing/2014/main" id="{4A42A733-05A7-7244-8430-E2765D4C50FD}"/>
              </a:ext>
            </a:extLst>
          </p:cNvPr>
          <p:cNvSpPr>
            <a:spLocks noGrp="1"/>
          </p:cNvSpPr>
          <p:nvPr>
            <p:ph type="body" sz="quarter" idx="16"/>
          </p:nvPr>
        </p:nvSpPr>
        <p:spPr>
          <a:xfrm>
            <a:off x="508000" y="1995168"/>
            <a:ext cx="2787650" cy="4584700"/>
          </a:xfrm>
        </p:spPr>
        <p:txBody>
          <a:bodyPr>
            <a:normAutofit/>
          </a:bodyPr>
          <a:lstStyle>
            <a:lvl1pPr marL="0" indent="0">
              <a:buNone/>
              <a:defRPr sz="2400"/>
            </a:lvl1pPr>
          </a:lstStyle>
          <a:p>
            <a:pPr lvl="0"/>
            <a:endParaRPr lang="en-GB" dirty="0"/>
          </a:p>
          <a:p>
            <a:pPr lvl="0"/>
            <a:endParaRPr lang="en-GB" dirty="0"/>
          </a:p>
        </p:txBody>
      </p:sp>
      <p:sp>
        <p:nvSpPr>
          <p:cNvPr id="21" name="Content Placeholder 20">
            <a:extLst>
              <a:ext uri="{FF2B5EF4-FFF2-40B4-BE49-F238E27FC236}">
                <a16:creationId xmlns:a16="http://schemas.microsoft.com/office/drawing/2014/main" id="{DDF07794-DDE5-1748-AA98-177CF77DDF88}"/>
              </a:ext>
            </a:extLst>
          </p:cNvPr>
          <p:cNvSpPr>
            <a:spLocks noGrp="1"/>
          </p:cNvSpPr>
          <p:nvPr>
            <p:ph sz="quarter" idx="18"/>
          </p:nvPr>
        </p:nvSpPr>
        <p:spPr>
          <a:xfrm>
            <a:off x="3425190" y="1354611"/>
            <a:ext cx="8382000" cy="5268914"/>
          </a:xfrm>
        </p:spPr>
        <p:txBody>
          <a:bodyPr>
            <a:normAutofit/>
          </a:bodyPr>
          <a:lstStyle>
            <a:lvl1pPr>
              <a:defRPr lang="en-GB" sz="1800" b="0" i="0" kern="1200" dirty="0">
                <a:solidFill>
                  <a:prstClr val="black"/>
                </a:solidFill>
                <a:latin typeface="OpenDyslexicAlta" pitchFamily="2" charset="77"/>
                <a:ea typeface="OpenDyslexicAlta" pitchFamily="2" charset="77"/>
                <a:cs typeface="OpenDyslexicAlta" pitchFamily="2" charset="77"/>
              </a:defRPr>
            </a:lvl1pPr>
            <a:lvl2pPr>
              <a:defRPr/>
            </a:lvl2pPr>
            <a:lvl3pPr>
              <a:defRPr/>
            </a:lvl3pPr>
            <a:lvl4pPr>
              <a:defRPr/>
            </a:lvl4pPr>
            <a:lvl5pPr>
              <a:defRPr/>
            </a:lvl5pPr>
          </a:lstStyle>
          <a:p>
            <a:pPr marL="0" lvl="0" indent="0" algn="l" defTabSz="914400" rtl="0" eaLnBrk="1" latinLnBrk="0" hangingPunct="1">
              <a:lnSpc>
                <a:spcPct val="100000"/>
              </a:lnSpc>
              <a:spcBef>
                <a:spcPts val="0"/>
              </a:spcBef>
              <a:buFont typeface="Arial"/>
              <a:buNone/>
            </a:pPr>
            <a:r>
              <a:rPr lang="en-US" dirty="0"/>
              <a:t>Edit Master text styles</a:t>
            </a:r>
          </a:p>
          <a:p>
            <a:pPr marL="0" lvl="0" indent="0" algn="l" defTabSz="914400" rtl="0" eaLnBrk="1" latinLnBrk="0" hangingPunct="1">
              <a:lnSpc>
                <a:spcPct val="100000"/>
              </a:lnSpc>
              <a:spcBef>
                <a:spcPts val="0"/>
              </a:spcBef>
              <a:buFont typeface="Arial"/>
              <a:buNone/>
            </a:pPr>
            <a:r>
              <a:rPr lang="en-US" dirty="0"/>
              <a:t>Second level</a:t>
            </a:r>
          </a:p>
          <a:p>
            <a:pPr marL="0" lvl="0" indent="0" algn="l" defTabSz="914400" rtl="0" eaLnBrk="1" latinLnBrk="0" hangingPunct="1">
              <a:lnSpc>
                <a:spcPct val="100000"/>
              </a:lnSpc>
              <a:spcBef>
                <a:spcPts val="0"/>
              </a:spcBef>
              <a:buFont typeface="Arial"/>
              <a:buNone/>
            </a:pPr>
            <a:r>
              <a:rPr lang="en-US" dirty="0"/>
              <a:t>Third level</a:t>
            </a:r>
          </a:p>
          <a:p>
            <a:pPr marL="0" lvl="0" indent="0" algn="l" defTabSz="914400" rtl="0" eaLnBrk="1" latinLnBrk="0" hangingPunct="1">
              <a:lnSpc>
                <a:spcPct val="100000"/>
              </a:lnSpc>
              <a:spcBef>
                <a:spcPts val="0"/>
              </a:spcBef>
              <a:buFont typeface="Arial"/>
              <a:buNone/>
            </a:pPr>
            <a:r>
              <a:rPr lang="en-US" dirty="0"/>
              <a:t>Fourth level</a:t>
            </a:r>
          </a:p>
          <a:p>
            <a:pPr marL="0" lvl="0" indent="0" algn="l" defTabSz="914400" rtl="0" eaLnBrk="1" latinLnBrk="0" hangingPunct="1">
              <a:lnSpc>
                <a:spcPct val="100000"/>
              </a:lnSpc>
              <a:spcBef>
                <a:spcPts val="0"/>
              </a:spcBef>
              <a:buFont typeface="Arial"/>
              <a:buNone/>
            </a:pPr>
            <a:r>
              <a:rPr lang="en-US" dirty="0"/>
              <a:t>Fifth level</a:t>
            </a:r>
            <a:endParaRPr lang="en-GB" dirty="0"/>
          </a:p>
        </p:txBody>
      </p:sp>
      <p:pic>
        <p:nvPicPr>
          <p:cNvPr id="22" name="Picture 21">
            <a:extLst>
              <a:ext uri="{FF2B5EF4-FFF2-40B4-BE49-F238E27FC236}">
                <a16:creationId xmlns:a16="http://schemas.microsoft.com/office/drawing/2014/main" id="{1DD0F53D-1FF4-844C-9CFA-9D8546D499B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562970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ok cover write check">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633CE64-A964-3E46-A3DD-F645847941CD}"/>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graphicFrame>
        <p:nvGraphicFramePr>
          <p:cNvPr id="13" name="Table 12">
            <a:extLst>
              <a:ext uri="{FF2B5EF4-FFF2-40B4-BE49-F238E27FC236}">
                <a16:creationId xmlns:a16="http://schemas.microsoft.com/office/drawing/2014/main" id="{EDA57134-93E0-C141-B390-3DFCA82BCCD7}"/>
              </a:ext>
            </a:extLst>
          </p:cNvPr>
          <p:cNvGraphicFramePr>
            <a:graphicFrameLocks noGrp="1"/>
          </p:cNvGraphicFramePr>
          <p:nvPr userDrawn="1">
            <p:extLst>
              <p:ext uri="{D42A27DB-BD31-4B8C-83A1-F6EECF244321}">
                <p14:modId xmlns:p14="http://schemas.microsoft.com/office/powerpoint/2010/main" val="1613596015"/>
              </p:ext>
            </p:extLst>
          </p:nvPr>
        </p:nvGraphicFramePr>
        <p:xfrm>
          <a:off x="508000" y="1600196"/>
          <a:ext cx="1115060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gridCol w="2787650">
                  <a:extLst>
                    <a:ext uri="{9D8B030D-6E8A-4147-A177-3AD203B41FA5}">
                      <a16:colId xmlns:a16="http://schemas.microsoft.com/office/drawing/2014/main" val="20001"/>
                    </a:ext>
                  </a:extLst>
                </a:gridCol>
                <a:gridCol w="2787650">
                  <a:extLst>
                    <a:ext uri="{9D8B030D-6E8A-4147-A177-3AD203B41FA5}">
                      <a16:colId xmlns:a16="http://schemas.microsoft.com/office/drawing/2014/main" val="20002"/>
                    </a:ext>
                  </a:extLst>
                </a:gridCol>
                <a:gridCol w="2787650">
                  <a:extLst>
                    <a:ext uri="{9D8B030D-6E8A-4147-A177-3AD203B41FA5}">
                      <a16:colId xmlns:a16="http://schemas.microsoft.com/office/drawing/2014/main" val="20003"/>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1</a:t>
                      </a:r>
                      <a:r>
                        <a:rPr lang="en-GB" b="0" i="0" baseline="30000" dirty="0">
                          <a:latin typeface="OpenDyslexicAlta" pitchFamily="2" charset="77"/>
                          <a:ea typeface="OpenDyslexic" charset="0"/>
                          <a:cs typeface="OpenDyslexic" charset="0"/>
                        </a:rPr>
                        <a:t>st</a:t>
                      </a:r>
                      <a:r>
                        <a:rPr lang="en-GB" b="0" i="0" dirty="0">
                          <a:latin typeface="OpenDyslexicAlta" pitchFamily="2" charset="77"/>
                          <a:ea typeface="OpenDyslexic" charset="0"/>
                          <a:cs typeface="OpenDyslexic" charset="0"/>
                        </a:rPr>
                        <a:t> Attempt</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2</a:t>
                      </a:r>
                      <a:r>
                        <a:rPr lang="en-GB" b="0" i="0" baseline="30000" dirty="0">
                          <a:latin typeface="OpenDyslexicAlta" pitchFamily="2" charset="77"/>
                          <a:ea typeface="OpenDyslexic" charset="0"/>
                          <a:cs typeface="OpenDyslexic" charset="0"/>
                        </a:rPr>
                        <a:t>nd</a:t>
                      </a:r>
                      <a:r>
                        <a:rPr lang="en-GB" b="0" i="0" baseline="0" dirty="0">
                          <a:latin typeface="OpenDyslexicAlta" pitchFamily="2" charset="77"/>
                          <a:ea typeface="OpenDyslexic" charset="0"/>
                          <a:cs typeface="OpenDyslexic" charset="0"/>
                        </a:rPr>
                        <a:t> Attempt</a:t>
                      </a:r>
                      <a:endParaRPr lang="en-GB" b="0" i="0" dirty="0">
                        <a:latin typeface="OpenDyslexicAlta" pitchFamily="2" charset="77"/>
                        <a:ea typeface="OpenDyslexic" charset="0"/>
                        <a:cs typeface="OpenDyslexic" charset="0"/>
                      </a:endParaRPr>
                    </a:p>
                  </a:txBody>
                  <a:tcPr>
                    <a:solidFill>
                      <a:srgbClr val="FF7E79"/>
                    </a:solidFill>
                  </a:tcPr>
                </a:tc>
                <a:tc>
                  <a:txBody>
                    <a:bodyPr/>
                    <a:lstStyle/>
                    <a:p>
                      <a:pPr algn="ctr"/>
                      <a:r>
                        <a:rPr lang="en-GB" b="0" i="0" dirty="0">
                          <a:latin typeface="OpenDyslexicAlta" pitchFamily="2" charset="77"/>
                          <a:ea typeface="OpenDyslexic" charset="0"/>
                          <a:cs typeface="OpenDyslexic" charset="0"/>
                        </a:rPr>
                        <a:t>3</a:t>
                      </a:r>
                      <a:r>
                        <a:rPr lang="en-GB" b="0" i="0" baseline="30000" dirty="0">
                          <a:latin typeface="OpenDyslexicAlta" pitchFamily="2" charset="77"/>
                          <a:ea typeface="OpenDyslexic" charset="0"/>
                          <a:cs typeface="OpenDyslexic" charset="0"/>
                        </a:rPr>
                        <a:t>rd</a:t>
                      </a:r>
                      <a:r>
                        <a:rPr lang="en-GB" b="0" i="0" dirty="0">
                          <a:latin typeface="OpenDyslexicAlta" pitchFamily="2" charset="77"/>
                          <a:ea typeface="OpenDyslexic" charset="0"/>
                          <a:cs typeface="OpenDyslexic" charset="0"/>
                        </a:rPr>
                        <a:t> Attempt</a:t>
                      </a:r>
                    </a:p>
                  </a:txBody>
                  <a:tcPr>
                    <a:solidFill>
                      <a:srgbClr val="FF7E79"/>
                    </a:solidFill>
                  </a:tcPr>
                </a:tc>
                <a:extLst>
                  <a:ext uri="{0D108BD9-81ED-4DB2-BD59-A6C34878D82A}">
                    <a16:rowId xmlns:a16="http://schemas.microsoft.com/office/drawing/2014/main" val="10000"/>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2"/>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3"/>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4"/>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5"/>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6"/>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7"/>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8"/>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9"/>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10"/>
                  </a:ext>
                </a:extLst>
              </a:tr>
            </a:tbl>
          </a:graphicData>
        </a:graphic>
      </p:graphicFrame>
      <p:graphicFrame>
        <p:nvGraphicFramePr>
          <p:cNvPr id="7" name="Table 6">
            <a:extLst>
              <a:ext uri="{FF2B5EF4-FFF2-40B4-BE49-F238E27FC236}">
                <a16:creationId xmlns:a16="http://schemas.microsoft.com/office/drawing/2014/main" id="{5BA0AB86-75A7-554E-9835-D9E30F3233C2}"/>
              </a:ext>
            </a:extLst>
          </p:cNvPr>
          <p:cNvGraphicFramePr>
            <a:graphicFrameLocks noGrp="1"/>
          </p:cNvGraphicFramePr>
          <p:nvPr userDrawn="1">
            <p:extLst>
              <p:ext uri="{D42A27DB-BD31-4B8C-83A1-F6EECF244321}">
                <p14:modId xmlns:p14="http://schemas.microsoft.com/office/powerpoint/2010/main" val="2995043656"/>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i="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
        <p:nvSpPr>
          <p:cNvPr id="9" name="Text Placeholder 8">
            <a:extLst>
              <a:ext uri="{FF2B5EF4-FFF2-40B4-BE49-F238E27FC236}">
                <a16:creationId xmlns:a16="http://schemas.microsoft.com/office/drawing/2014/main" id="{7CCCC1F5-259E-4B4B-BD71-985F50066023}"/>
              </a:ext>
            </a:extLst>
          </p:cNvPr>
          <p:cNvSpPr>
            <a:spLocks noGrp="1"/>
          </p:cNvSpPr>
          <p:nvPr>
            <p:ph type="body" sz="quarter" idx="13" hasCustomPrompt="1"/>
          </p:nvPr>
        </p:nvSpPr>
        <p:spPr>
          <a:xfrm>
            <a:off x="1116013" y="349716"/>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0" name="Text Placeholder 8">
            <a:extLst>
              <a:ext uri="{FF2B5EF4-FFF2-40B4-BE49-F238E27FC236}">
                <a16:creationId xmlns:a16="http://schemas.microsoft.com/office/drawing/2014/main" id="{D89521DD-EB1B-DB4F-AF92-E0AA49E4BF8E}"/>
              </a:ext>
            </a:extLst>
          </p:cNvPr>
          <p:cNvSpPr>
            <a:spLocks noGrp="1"/>
          </p:cNvSpPr>
          <p:nvPr>
            <p:ph type="body" sz="quarter" idx="14" hasCustomPrompt="1"/>
          </p:nvPr>
        </p:nvSpPr>
        <p:spPr>
          <a:xfrm>
            <a:off x="1116012" y="788047"/>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1" name="Text Placeholder 8">
            <a:extLst>
              <a:ext uri="{FF2B5EF4-FFF2-40B4-BE49-F238E27FC236}">
                <a16:creationId xmlns:a16="http://schemas.microsoft.com/office/drawing/2014/main" id="{2B829687-5986-4D4A-9EAC-01CD129F7C40}"/>
              </a:ext>
            </a:extLst>
          </p:cNvPr>
          <p:cNvSpPr>
            <a:spLocks noGrp="1"/>
          </p:cNvSpPr>
          <p:nvPr>
            <p:ph type="body" sz="quarter" idx="15"/>
          </p:nvPr>
        </p:nvSpPr>
        <p:spPr>
          <a:xfrm>
            <a:off x="1662545" y="325967"/>
            <a:ext cx="7900555" cy="867834"/>
          </a:xfrm>
        </p:spPr>
        <p:txBody>
          <a:bodyPr>
            <a:normAutofit/>
          </a:bodyPr>
          <a:lstStyle>
            <a:lvl1pPr marL="0" indent="0">
              <a:buNone/>
              <a:defRPr sz="1400" b="0" i="0">
                <a:latin typeface="Muli" pitchFamily="2" charset="77"/>
              </a:defRPr>
            </a:lvl1pPr>
          </a:lstStyle>
          <a:p>
            <a:pPr lvl="0"/>
            <a:endParaRPr lang="en-GB" dirty="0"/>
          </a:p>
        </p:txBody>
      </p:sp>
      <p:sp>
        <p:nvSpPr>
          <p:cNvPr id="16" name="Text Placeholder 15">
            <a:extLst>
              <a:ext uri="{FF2B5EF4-FFF2-40B4-BE49-F238E27FC236}">
                <a16:creationId xmlns:a16="http://schemas.microsoft.com/office/drawing/2014/main" id="{4A42A733-05A7-7244-8430-E2765D4C50FD}"/>
              </a:ext>
            </a:extLst>
          </p:cNvPr>
          <p:cNvSpPr>
            <a:spLocks noGrp="1"/>
          </p:cNvSpPr>
          <p:nvPr>
            <p:ph type="body" sz="quarter" idx="16"/>
          </p:nvPr>
        </p:nvSpPr>
        <p:spPr>
          <a:xfrm>
            <a:off x="508000" y="1995168"/>
            <a:ext cx="2787650" cy="4584700"/>
          </a:xfrm>
        </p:spPr>
        <p:txBody>
          <a:bodyPr>
            <a:normAutofit/>
          </a:bodyPr>
          <a:lstStyle>
            <a:lvl1pPr marL="0" indent="0">
              <a:buNone/>
              <a:defRPr sz="2400"/>
            </a:lvl1pPr>
          </a:lstStyle>
          <a:p>
            <a:pPr lvl="0"/>
            <a:endParaRPr lang="en-GB" dirty="0"/>
          </a:p>
          <a:p>
            <a:pPr lvl="0"/>
            <a:endParaRPr lang="en-GB" dirty="0"/>
          </a:p>
        </p:txBody>
      </p:sp>
      <p:pic>
        <p:nvPicPr>
          <p:cNvPr id="14" name="Picture 13">
            <a:extLst>
              <a:ext uri="{FF2B5EF4-FFF2-40B4-BE49-F238E27FC236}">
                <a16:creationId xmlns:a16="http://schemas.microsoft.com/office/drawing/2014/main" id="{160B6E23-2996-D04A-9DCA-7750F487B58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313839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pag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CA7A3E8-3E3C-9545-B15C-D2AF00F7E362}"/>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2" name="Title 1"/>
          <p:cNvSpPr>
            <a:spLocks noGrp="1"/>
          </p:cNvSpPr>
          <p:nvPr>
            <p:ph type="title"/>
          </p:nvPr>
        </p:nvSpPr>
        <p:spPr>
          <a:xfrm>
            <a:off x="838200" y="365125"/>
            <a:ext cx="8780813" cy="1325563"/>
          </a:xfrm>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05/01/2021</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pic>
        <p:nvPicPr>
          <p:cNvPr id="8" name="Picture 7">
            <a:extLst>
              <a:ext uri="{FF2B5EF4-FFF2-40B4-BE49-F238E27FC236}">
                <a16:creationId xmlns:a16="http://schemas.microsoft.com/office/drawing/2014/main" id="{49137CCF-D866-694A-979D-58389EC37E2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3990141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Question pag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403F0EC-BACB-B74E-A7F5-23CAB3DFDA3B}"/>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2" name="Title 1"/>
          <p:cNvSpPr>
            <a:spLocks noGrp="1"/>
          </p:cNvSpPr>
          <p:nvPr>
            <p:ph type="title"/>
          </p:nvPr>
        </p:nvSpPr>
        <p:spPr>
          <a:xfrm>
            <a:off x="838200" y="1431925"/>
            <a:ext cx="10515600" cy="1325563"/>
          </a:xfrm>
        </p:spPr>
        <p:txBody>
          <a:bodyPr/>
          <a:lstStyle>
            <a:lvl1pPr algn="ctr">
              <a:defRPr>
                <a:latin typeface="OpenDyslexicAlta" pitchFamily="2" charset="77"/>
              </a:defRPr>
            </a:lvl1pPr>
          </a:lstStyle>
          <a:p>
            <a:r>
              <a:rPr lang="en-US" dirty="0"/>
              <a:t>Click to edit Master title style</a:t>
            </a:r>
            <a:endParaRPr lang="en-GB" dirty="0"/>
          </a:p>
        </p:txBody>
      </p:sp>
      <p:sp>
        <p:nvSpPr>
          <p:cNvPr id="3" name="Content Placeholder 2"/>
          <p:cNvSpPr>
            <a:spLocks noGrp="1"/>
          </p:cNvSpPr>
          <p:nvPr>
            <p:ph idx="1" hasCustomPrompt="1"/>
          </p:nvPr>
        </p:nvSpPr>
        <p:spPr>
          <a:xfrm>
            <a:off x="838200" y="3520441"/>
            <a:ext cx="10515600" cy="2656522"/>
          </a:xfrm>
        </p:spPr>
        <p:txBody>
          <a:bodyPr>
            <a:normAutofit/>
          </a:bodyPr>
          <a:lstStyle>
            <a:lvl1pPr marL="0" indent="0">
              <a:buNone/>
              <a:defRPr sz="4200">
                <a:solidFill>
                  <a:srgbClr val="0070C0"/>
                </a:solidFill>
              </a:defRPr>
            </a:lvl1pPr>
            <a:lvl2pPr>
              <a:defRPr>
                <a:solidFill>
                  <a:srgbClr val="0070C0"/>
                </a:solidFill>
              </a:defRPr>
            </a:lvl2pPr>
            <a:lvl3pPr>
              <a:defRPr>
                <a:solidFill>
                  <a:srgbClr val="0070C0"/>
                </a:solidFill>
              </a:defRPr>
            </a:lvl3pPr>
            <a:lvl4pPr>
              <a:defRPr>
                <a:solidFill>
                  <a:srgbClr val="0070C0"/>
                </a:solidFill>
              </a:defRPr>
            </a:lvl4pPr>
            <a:lvl5pPr>
              <a:defRPr>
                <a:solidFill>
                  <a:srgbClr val="0070C0"/>
                </a:solidFill>
              </a:defRPr>
            </a:lvl5pPr>
          </a:lstStyle>
          <a:p>
            <a:pPr lvl="0"/>
            <a:r>
              <a:rPr lang="en-US" dirty="0"/>
              <a:t>Click to edit Master text styles</a:t>
            </a:r>
          </a:p>
        </p:txBody>
      </p:sp>
      <p:pic>
        <p:nvPicPr>
          <p:cNvPr id="7" name="Picture 6">
            <a:extLst>
              <a:ext uri="{FF2B5EF4-FFF2-40B4-BE49-F238E27FC236}">
                <a16:creationId xmlns:a16="http://schemas.microsoft.com/office/drawing/2014/main" id="{250FF983-7FE9-084E-894E-ADB137A670D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273974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05/01/2021</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926327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05/01/2021</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683537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05/01/2021</a:t>
            </a:fld>
            <a:endParaRPr lang="en-GB"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2112335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05/01/2021</a:t>
            </a:fld>
            <a:endParaRPr lang="en-GB"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962764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61597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0" r:id="rId4"/>
    <p:sldLayoutId id="2147483662"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txStyles>
    <p:titleStyle>
      <a:lvl1pPr algn="l" defTabSz="914400" rtl="0" eaLnBrk="1" latinLnBrk="0" hangingPunct="1">
        <a:lnSpc>
          <a:spcPct val="90000"/>
        </a:lnSpc>
        <a:spcBef>
          <a:spcPct val="0"/>
        </a:spcBef>
        <a:buNone/>
        <a:defRPr sz="4400" b="0" i="0" kern="1200">
          <a:solidFill>
            <a:schemeClr val="tx1"/>
          </a:solidFill>
          <a:latin typeface="Muli" pitchFamily="2" charset="77"/>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OpenDyslexicAlta" pitchFamily="2" charset="77"/>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OpenDyslexicAlta" pitchFamily="2" charset="77"/>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OpenDyslexicAlta" pitchFamily="2" charset="77"/>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OpenDyslexicAlta" pitchFamily="2" charset="77"/>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OpenDyslexicAlta" pitchFamily="2" charset="77"/>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EC3230C-370C-4B41-B9ED-BCB463F0FE0D}"/>
              </a:ext>
            </a:extLst>
          </p:cNvPr>
          <p:cNvSpPr>
            <a:spLocks noGrp="1"/>
          </p:cNvSpPr>
          <p:nvPr>
            <p:ph type="subTitle" idx="1"/>
          </p:nvPr>
        </p:nvSpPr>
        <p:spPr/>
        <p:txBody>
          <a:bodyPr anchor="ctr"/>
          <a:lstStyle/>
          <a:p>
            <a:r>
              <a:rPr lang="en-GB" dirty="0"/>
              <a:t>The /j/ sound spelled with a g</a:t>
            </a:r>
          </a:p>
        </p:txBody>
      </p:sp>
      <p:sp>
        <p:nvSpPr>
          <p:cNvPr id="3" name="Text Placeholder 2">
            <a:extLst>
              <a:ext uri="{FF2B5EF4-FFF2-40B4-BE49-F238E27FC236}">
                <a16:creationId xmlns:a16="http://schemas.microsoft.com/office/drawing/2014/main" id="{538DAE2D-5C07-104D-8EF6-27195B5740D4}"/>
              </a:ext>
            </a:extLst>
          </p:cNvPr>
          <p:cNvSpPr>
            <a:spLocks noGrp="1"/>
          </p:cNvSpPr>
          <p:nvPr>
            <p:ph type="body" sz="quarter" idx="13"/>
          </p:nvPr>
        </p:nvSpPr>
        <p:spPr/>
        <p:txBody>
          <a:bodyPr/>
          <a:lstStyle/>
          <a:p>
            <a:r>
              <a:rPr lang="en-GB" dirty="0"/>
              <a:t>2</a:t>
            </a:r>
          </a:p>
        </p:txBody>
      </p:sp>
      <p:sp>
        <p:nvSpPr>
          <p:cNvPr id="4" name="Text Placeholder 3">
            <a:extLst>
              <a:ext uri="{FF2B5EF4-FFF2-40B4-BE49-F238E27FC236}">
                <a16:creationId xmlns:a16="http://schemas.microsoft.com/office/drawing/2014/main" id="{37D95D58-D54B-3346-AC15-07D342AE762F}"/>
              </a:ext>
            </a:extLst>
          </p:cNvPr>
          <p:cNvSpPr>
            <a:spLocks noGrp="1"/>
          </p:cNvSpPr>
          <p:nvPr>
            <p:ph type="body" sz="quarter" idx="14"/>
          </p:nvPr>
        </p:nvSpPr>
        <p:spPr/>
        <p:txBody>
          <a:bodyPr/>
          <a:lstStyle/>
          <a:p>
            <a:r>
              <a:rPr lang="en-GB" dirty="0"/>
              <a:t>3</a:t>
            </a:r>
          </a:p>
        </p:txBody>
      </p:sp>
    </p:spTree>
    <p:extLst>
      <p:ext uri="{BB962C8B-B14F-4D97-AF65-F5344CB8AC3E}">
        <p14:creationId xmlns:p14="http://schemas.microsoft.com/office/powerpoint/2010/main" val="3701722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6DBE228-6D41-A748-9592-1AE43A5B939D}"/>
              </a:ext>
            </a:extLst>
          </p:cNvPr>
          <p:cNvSpPr>
            <a:spLocks noGrp="1"/>
          </p:cNvSpPr>
          <p:nvPr>
            <p:ph type="body" sz="quarter" idx="13"/>
          </p:nvPr>
        </p:nvSpPr>
        <p:spPr/>
        <p:txBody>
          <a:bodyPr/>
          <a:lstStyle/>
          <a:p>
            <a:r>
              <a:rPr lang="en-GB" dirty="0"/>
              <a:t>2</a:t>
            </a:r>
          </a:p>
        </p:txBody>
      </p:sp>
      <p:sp>
        <p:nvSpPr>
          <p:cNvPr id="3" name="Text Placeholder 2">
            <a:extLst>
              <a:ext uri="{FF2B5EF4-FFF2-40B4-BE49-F238E27FC236}">
                <a16:creationId xmlns:a16="http://schemas.microsoft.com/office/drawing/2014/main" id="{65C2B884-3FE8-CF4F-BAE3-4C745B9084D3}"/>
              </a:ext>
            </a:extLst>
          </p:cNvPr>
          <p:cNvSpPr>
            <a:spLocks noGrp="1"/>
          </p:cNvSpPr>
          <p:nvPr>
            <p:ph type="body" sz="quarter" idx="14"/>
          </p:nvPr>
        </p:nvSpPr>
        <p:spPr/>
        <p:txBody>
          <a:bodyPr/>
          <a:lstStyle/>
          <a:p>
            <a:r>
              <a:rPr lang="en-GB" dirty="0"/>
              <a:t>3</a:t>
            </a:r>
          </a:p>
        </p:txBody>
      </p:sp>
      <p:sp>
        <p:nvSpPr>
          <p:cNvPr id="4" name="Text Placeholder 3">
            <a:extLst>
              <a:ext uri="{FF2B5EF4-FFF2-40B4-BE49-F238E27FC236}">
                <a16:creationId xmlns:a16="http://schemas.microsoft.com/office/drawing/2014/main" id="{47B32AF4-9343-2540-89B6-82250EA03E00}"/>
              </a:ext>
            </a:extLst>
          </p:cNvPr>
          <p:cNvSpPr>
            <a:spLocks noGrp="1"/>
          </p:cNvSpPr>
          <p:nvPr>
            <p:ph type="body" sz="quarter" idx="15"/>
          </p:nvPr>
        </p:nvSpPr>
        <p:spPr/>
        <p:txBody>
          <a:bodyPr/>
          <a:lstStyle/>
          <a:p>
            <a:r>
              <a:rPr lang="en-GB" dirty="0"/>
              <a:t>The /j/ sound spelled with a g. </a:t>
            </a:r>
          </a:p>
        </p:txBody>
      </p:sp>
      <p:graphicFrame>
        <p:nvGraphicFramePr>
          <p:cNvPr id="7" name="Table Placeholder 6">
            <a:extLst>
              <a:ext uri="{FF2B5EF4-FFF2-40B4-BE49-F238E27FC236}">
                <a16:creationId xmlns:a16="http://schemas.microsoft.com/office/drawing/2014/main" id="{D4514438-BDEC-AA4B-BC27-4CCE78A121F0}"/>
              </a:ext>
            </a:extLst>
          </p:cNvPr>
          <p:cNvGraphicFramePr>
            <a:graphicFrameLocks noGrp="1"/>
          </p:cNvGraphicFramePr>
          <p:nvPr>
            <p:ph type="tbl" sz="quarter" idx="4294967295"/>
            <p:extLst>
              <p:ext uri="{D42A27DB-BD31-4B8C-83A1-F6EECF244321}">
                <p14:modId xmlns:p14="http://schemas.microsoft.com/office/powerpoint/2010/main" val="375385"/>
              </p:ext>
            </p:extLst>
          </p:nvPr>
        </p:nvGraphicFramePr>
        <p:xfrm>
          <a:off x="3429000" y="1311275"/>
          <a:ext cx="8363607" cy="5379193"/>
        </p:xfrm>
        <a:graphic>
          <a:graphicData uri="http://schemas.openxmlformats.org/drawingml/2006/table">
            <a:tbl>
              <a:tblPr firstRow="1" bandRow="1">
                <a:tableStyleId>{5940675A-B579-460E-94D1-54222C63F5DA}</a:tableStyleId>
              </a:tblPr>
              <a:tblGrid>
                <a:gridCol w="1573679">
                  <a:extLst>
                    <a:ext uri="{9D8B030D-6E8A-4147-A177-3AD203B41FA5}">
                      <a16:colId xmlns:a16="http://schemas.microsoft.com/office/drawing/2014/main" val="20000"/>
                    </a:ext>
                  </a:extLst>
                </a:gridCol>
                <a:gridCol w="6789928">
                  <a:extLst>
                    <a:ext uri="{9D8B030D-6E8A-4147-A177-3AD203B41FA5}">
                      <a16:colId xmlns:a16="http://schemas.microsoft.com/office/drawing/2014/main" val="20001"/>
                    </a:ext>
                  </a:extLst>
                </a:gridCol>
              </a:tblGrid>
              <a:tr h="1180763">
                <a:tc>
                  <a:txBody>
                    <a:bodyPr/>
                    <a:lstStyle/>
                    <a:p>
                      <a:r>
                        <a:rPr lang="en-GB" sz="1700" b="0" i="0" dirty="0">
                          <a:latin typeface="Muli" pitchFamily="2" charset="77"/>
                        </a:rPr>
                        <a:t>Introduction</a:t>
                      </a:r>
                    </a:p>
                  </a:txBody>
                  <a:tcPr/>
                </a:tc>
                <a:tc>
                  <a:txBody>
                    <a:bodyPr/>
                    <a:lstStyle/>
                    <a:p>
                      <a:r>
                        <a:rPr lang="en-GB" sz="1700" b="0" i="0" dirty="0">
                          <a:latin typeface="Muli" pitchFamily="2" charset="77"/>
                        </a:rPr>
                        <a:t>Sometimes words can be spelled using a ‘g’ to make a /j/ sound. </a:t>
                      </a:r>
                    </a:p>
                  </a:txBody>
                  <a:tcPr/>
                </a:tc>
                <a:extLst>
                  <a:ext uri="{0D108BD9-81ED-4DB2-BD59-A6C34878D82A}">
                    <a16:rowId xmlns:a16="http://schemas.microsoft.com/office/drawing/2014/main" val="10000"/>
                  </a:ext>
                </a:extLst>
              </a:tr>
              <a:tr h="2141030">
                <a:tc>
                  <a:txBody>
                    <a:bodyPr/>
                    <a:lstStyle/>
                    <a:p>
                      <a:r>
                        <a:rPr lang="en-GB" sz="1700" b="0" i="0" dirty="0">
                          <a:latin typeface="Muli" pitchFamily="2" charset="77"/>
                        </a:rPr>
                        <a:t>Main Teaching Activity </a:t>
                      </a:r>
                    </a:p>
                  </a:txBody>
                  <a:tcPr/>
                </a:tc>
                <a:tc>
                  <a:txBody>
                    <a:bodyPr/>
                    <a:lstStyle/>
                    <a:p>
                      <a:r>
                        <a:rPr lang="en-GB" sz="1700" b="0" i="0" baseline="0" dirty="0">
                          <a:latin typeface="Muli" pitchFamily="2" charset="77"/>
                        </a:rPr>
                        <a:t>Get the children to look at the power point. Ask them, in pairs, to sort the words in to words with a /j/ sound and words with a /g/ sound.</a:t>
                      </a:r>
                    </a:p>
                    <a:p>
                      <a:endParaRPr lang="en-GB" sz="1700" b="0" i="0" baseline="0" dirty="0">
                        <a:latin typeface="Muli" pitchFamily="2" charset="77"/>
                      </a:endParaRPr>
                    </a:p>
                    <a:p>
                      <a:r>
                        <a:rPr lang="en-GB" sz="1700" b="0" i="0" baseline="0" dirty="0">
                          <a:latin typeface="Muli" pitchFamily="2" charset="77"/>
                        </a:rPr>
                        <a:t>They can create two lists on their whiteboards.</a:t>
                      </a:r>
                    </a:p>
                    <a:p>
                      <a:endParaRPr lang="en-GB" sz="1700" b="0" i="0" baseline="0" dirty="0">
                        <a:latin typeface="Muli" pitchFamily="2" charset="77"/>
                      </a:endParaRPr>
                    </a:p>
                    <a:p>
                      <a:r>
                        <a:rPr lang="en-GB" sz="1700" b="0" i="0" baseline="0" dirty="0">
                          <a:latin typeface="Muli" pitchFamily="2" charset="77"/>
                        </a:rPr>
                        <a:t>Share the lists of words and address any misconceptions</a:t>
                      </a:r>
                    </a:p>
                  </a:txBody>
                  <a:tcPr/>
                </a:tc>
                <a:extLst>
                  <a:ext uri="{0D108BD9-81ED-4DB2-BD59-A6C34878D82A}">
                    <a16:rowId xmlns:a16="http://schemas.microsoft.com/office/drawing/2014/main" val="10001"/>
                  </a:ext>
                </a:extLst>
              </a:tr>
              <a:tr h="1946800">
                <a:tc>
                  <a:txBody>
                    <a:bodyPr/>
                    <a:lstStyle/>
                    <a:p>
                      <a:r>
                        <a:rPr lang="en-GB" sz="1700" b="0" i="0" dirty="0">
                          <a:latin typeface="Muli" pitchFamily="2" charset="77"/>
                        </a:rPr>
                        <a:t>Independent Activity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Muli" pitchFamily="2" charset="77"/>
                          <a:ea typeface="+mn-ea"/>
                          <a:cs typeface="+mn-cs"/>
                        </a:rPr>
                        <a:t>Children work in small groups to spell the words a letter at a time. The first child picks a word from the spelling list and tells the group, they then write the first letter of that word and pass the board to their left. The next child writes the next letter and so on. If a mistake is made then the word is erased and the you start again on the same word. Once the word is completed and correct the next child chooses a new word and it starts again.</a:t>
                      </a:r>
                    </a:p>
                    <a:p>
                      <a:endParaRPr lang="en-GB" sz="1700" b="0" i="0" dirty="0">
                        <a:latin typeface="Muli" pitchFamily="2" charset="77"/>
                      </a:endParaRPr>
                    </a:p>
                  </a:txBody>
                  <a:tcPr/>
                </a:tc>
                <a:extLst>
                  <a:ext uri="{0D108BD9-81ED-4DB2-BD59-A6C34878D82A}">
                    <a16:rowId xmlns:a16="http://schemas.microsoft.com/office/drawing/2014/main" val="10002"/>
                  </a:ext>
                </a:extLst>
              </a:tr>
            </a:tbl>
          </a:graphicData>
        </a:graphic>
      </p:graphicFrame>
      <p:graphicFrame>
        <p:nvGraphicFramePr>
          <p:cNvPr id="6" name="Table 5">
            <a:extLst>
              <a:ext uri="{FF2B5EF4-FFF2-40B4-BE49-F238E27FC236}">
                <a16:creationId xmlns:a16="http://schemas.microsoft.com/office/drawing/2014/main" id="{D79174B1-3AFA-4074-87A3-640D8F68B2F2}"/>
              </a:ext>
            </a:extLst>
          </p:cNvPr>
          <p:cNvGraphicFramePr>
            <a:graphicFrameLocks noGrp="1"/>
          </p:cNvGraphicFramePr>
          <p:nvPr>
            <p:extLst>
              <p:ext uri="{D42A27DB-BD31-4B8C-83A1-F6EECF244321}">
                <p14:modId xmlns:p14="http://schemas.microsoft.com/office/powerpoint/2010/main" val="2702888300"/>
              </p:ext>
            </p:extLst>
          </p:nvPr>
        </p:nvGraphicFramePr>
        <p:xfrm>
          <a:off x="509452" y="1554366"/>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1990358411"/>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F2CC"/>
                    </a:solidFill>
                  </a:tcPr>
                </a:tc>
                <a:extLst>
                  <a:ext uri="{0D108BD9-81ED-4DB2-BD59-A6C34878D82A}">
                    <a16:rowId xmlns:a16="http://schemas.microsoft.com/office/drawing/2014/main" val="903598268"/>
                  </a:ext>
                </a:extLst>
              </a:tr>
              <a:tr h="457200">
                <a:tc>
                  <a:txBody>
                    <a:bodyPr/>
                    <a:lstStyle/>
                    <a:p>
                      <a:r>
                        <a:rPr lang="en-GB" b="0" i="0" dirty="0">
                          <a:latin typeface="OpenDyslexicAlta" pitchFamily="2" charset="77"/>
                          <a:ea typeface="OpenDyslexic" charset="0"/>
                          <a:cs typeface="OpenDyslexic" charset="0"/>
                        </a:rPr>
                        <a:t>gem</a:t>
                      </a:r>
                    </a:p>
                  </a:txBody>
                  <a:tcPr/>
                </a:tc>
                <a:extLst>
                  <a:ext uri="{0D108BD9-81ED-4DB2-BD59-A6C34878D82A}">
                    <a16:rowId xmlns:a16="http://schemas.microsoft.com/office/drawing/2014/main" val="2347286984"/>
                  </a:ext>
                </a:extLst>
              </a:tr>
              <a:tr h="457200">
                <a:tc>
                  <a:txBody>
                    <a:bodyPr/>
                    <a:lstStyle/>
                    <a:p>
                      <a:r>
                        <a:rPr lang="en-GB" b="0" i="0" dirty="0">
                          <a:latin typeface="OpenDyslexicAlta" pitchFamily="2" charset="77"/>
                          <a:ea typeface="OpenDyslexic" charset="0"/>
                          <a:cs typeface="OpenDyslexic" charset="0"/>
                        </a:rPr>
                        <a:t>gym</a:t>
                      </a:r>
                    </a:p>
                  </a:txBody>
                  <a:tcPr/>
                </a:tc>
                <a:extLst>
                  <a:ext uri="{0D108BD9-81ED-4DB2-BD59-A6C34878D82A}">
                    <a16:rowId xmlns:a16="http://schemas.microsoft.com/office/drawing/2014/main" val="3918063391"/>
                  </a:ext>
                </a:extLst>
              </a:tr>
              <a:tr h="457200">
                <a:tc>
                  <a:txBody>
                    <a:bodyPr/>
                    <a:lstStyle/>
                    <a:p>
                      <a:r>
                        <a:rPr lang="en-GB" b="0" i="0" dirty="0">
                          <a:latin typeface="OpenDyslexicAlta" pitchFamily="2" charset="77"/>
                          <a:ea typeface="OpenDyslexic" charset="0"/>
                          <a:cs typeface="OpenDyslexic" charset="0"/>
                        </a:rPr>
                        <a:t>giant</a:t>
                      </a:r>
                    </a:p>
                  </a:txBody>
                  <a:tcPr/>
                </a:tc>
                <a:extLst>
                  <a:ext uri="{0D108BD9-81ED-4DB2-BD59-A6C34878D82A}">
                    <a16:rowId xmlns:a16="http://schemas.microsoft.com/office/drawing/2014/main" val="3898942181"/>
                  </a:ext>
                </a:extLst>
              </a:tr>
              <a:tr h="457200">
                <a:tc>
                  <a:txBody>
                    <a:bodyPr/>
                    <a:lstStyle/>
                    <a:p>
                      <a:r>
                        <a:rPr lang="en-GB" b="0" i="0" dirty="0">
                          <a:latin typeface="OpenDyslexicAlta" pitchFamily="2" charset="77"/>
                          <a:ea typeface="OpenDyslexic" charset="0"/>
                          <a:cs typeface="OpenDyslexic" charset="0"/>
                        </a:rPr>
                        <a:t>magic</a:t>
                      </a:r>
                    </a:p>
                  </a:txBody>
                  <a:tcPr/>
                </a:tc>
                <a:extLst>
                  <a:ext uri="{0D108BD9-81ED-4DB2-BD59-A6C34878D82A}">
                    <a16:rowId xmlns:a16="http://schemas.microsoft.com/office/drawing/2014/main" val="3950875640"/>
                  </a:ext>
                </a:extLst>
              </a:tr>
              <a:tr h="457200">
                <a:tc>
                  <a:txBody>
                    <a:bodyPr/>
                    <a:lstStyle/>
                    <a:p>
                      <a:r>
                        <a:rPr lang="en-GB" b="0" i="0" dirty="0">
                          <a:latin typeface="OpenDyslexicAlta" pitchFamily="2" charset="77"/>
                          <a:ea typeface="OpenDyslexic" charset="0"/>
                          <a:cs typeface="OpenDyslexic" charset="0"/>
                        </a:rPr>
                        <a:t>giraffe</a:t>
                      </a:r>
                    </a:p>
                  </a:txBody>
                  <a:tcPr/>
                </a:tc>
                <a:extLst>
                  <a:ext uri="{0D108BD9-81ED-4DB2-BD59-A6C34878D82A}">
                    <a16:rowId xmlns:a16="http://schemas.microsoft.com/office/drawing/2014/main" val="3767402431"/>
                  </a:ext>
                </a:extLst>
              </a:tr>
              <a:tr h="457200">
                <a:tc>
                  <a:txBody>
                    <a:bodyPr/>
                    <a:lstStyle/>
                    <a:p>
                      <a:r>
                        <a:rPr lang="en-GB" b="0" i="0" dirty="0">
                          <a:latin typeface="OpenDyslexicAlta" pitchFamily="2" charset="77"/>
                          <a:ea typeface="OpenDyslexic" charset="0"/>
                          <a:cs typeface="OpenDyslexic" charset="0"/>
                        </a:rPr>
                        <a:t>energy</a:t>
                      </a:r>
                    </a:p>
                  </a:txBody>
                  <a:tcPr/>
                </a:tc>
                <a:extLst>
                  <a:ext uri="{0D108BD9-81ED-4DB2-BD59-A6C34878D82A}">
                    <a16:rowId xmlns:a16="http://schemas.microsoft.com/office/drawing/2014/main" val="2809935397"/>
                  </a:ext>
                </a:extLst>
              </a:tr>
              <a:tr h="457200">
                <a:tc>
                  <a:txBody>
                    <a:bodyPr/>
                    <a:lstStyle/>
                    <a:p>
                      <a:r>
                        <a:rPr lang="en-GB" b="0" i="0" dirty="0">
                          <a:latin typeface="OpenDyslexicAlta" pitchFamily="2" charset="77"/>
                          <a:ea typeface="OpenDyslexic" charset="0"/>
                          <a:cs typeface="OpenDyslexic" charset="0"/>
                        </a:rPr>
                        <a:t>digit</a:t>
                      </a:r>
                    </a:p>
                  </a:txBody>
                  <a:tcPr/>
                </a:tc>
                <a:extLst>
                  <a:ext uri="{0D108BD9-81ED-4DB2-BD59-A6C34878D82A}">
                    <a16:rowId xmlns:a16="http://schemas.microsoft.com/office/drawing/2014/main" val="112119554"/>
                  </a:ext>
                </a:extLst>
              </a:tr>
              <a:tr h="457200">
                <a:tc>
                  <a:txBody>
                    <a:bodyPr/>
                    <a:lstStyle/>
                    <a:p>
                      <a:r>
                        <a:rPr lang="en-GB" b="0" i="0" dirty="0">
                          <a:latin typeface="OpenDyslexicAlta" pitchFamily="2" charset="77"/>
                          <a:ea typeface="OpenDyslexic" charset="0"/>
                          <a:cs typeface="OpenDyslexic" charset="0"/>
                        </a:rPr>
                        <a:t>engine</a:t>
                      </a:r>
                    </a:p>
                  </a:txBody>
                  <a:tcPr/>
                </a:tc>
                <a:extLst>
                  <a:ext uri="{0D108BD9-81ED-4DB2-BD59-A6C34878D82A}">
                    <a16:rowId xmlns:a16="http://schemas.microsoft.com/office/drawing/2014/main" val="2209898552"/>
                  </a:ext>
                </a:extLst>
              </a:tr>
              <a:tr h="457200">
                <a:tc>
                  <a:txBody>
                    <a:bodyPr/>
                    <a:lstStyle/>
                    <a:p>
                      <a:r>
                        <a:rPr lang="en-GB" b="0" i="0" dirty="0">
                          <a:latin typeface="OpenDyslexicAlta" pitchFamily="2" charset="77"/>
                          <a:ea typeface="OpenDyslexic" charset="0"/>
                          <a:cs typeface="OpenDyslexic" charset="0"/>
                        </a:rPr>
                        <a:t>religion</a:t>
                      </a:r>
                    </a:p>
                  </a:txBody>
                  <a:tcPr/>
                </a:tc>
                <a:extLst>
                  <a:ext uri="{0D108BD9-81ED-4DB2-BD59-A6C34878D82A}">
                    <a16:rowId xmlns:a16="http://schemas.microsoft.com/office/drawing/2014/main" val="98554686"/>
                  </a:ext>
                </a:extLst>
              </a:tr>
              <a:tr h="457200">
                <a:tc>
                  <a:txBody>
                    <a:bodyPr/>
                    <a:lstStyle/>
                    <a:p>
                      <a:r>
                        <a:rPr lang="en-GB" b="0" i="0" dirty="0">
                          <a:latin typeface="OpenDyslexicAlta" pitchFamily="2" charset="77"/>
                          <a:ea typeface="OpenDyslexic" charset="0"/>
                          <a:cs typeface="OpenDyslexic" charset="0"/>
                        </a:rPr>
                        <a:t>gentle</a:t>
                      </a:r>
                    </a:p>
                  </a:txBody>
                  <a:tcPr/>
                </a:tc>
                <a:extLst>
                  <a:ext uri="{0D108BD9-81ED-4DB2-BD59-A6C34878D82A}">
                    <a16:rowId xmlns:a16="http://schemas.microsoft.com/office/drawing/2014/main" val="615534220"/>
                  </a:ext>
                </a:extLst>
              </a:tr>
            </a:tbl>
          </a:graphicData>
        </a:graphic>
      </p:graphicFrame>
    </p:spTree>
    <p:extLst>
      <p:ext uri="{BB962C8B-B14F-4D97-AF65-F5344CB8AC3E}">
        <p14:creationId xmlns:p14="http://schemas.microsoft.com/office/powerpoint/2010/main" val="2438154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7CD98-A614-4EFB-8598-48B5B1B6826B}"/>
              </a:ext>
            </a:extLst>
          </p:cNvPr>
          <p:cNvSpPr>
            <a:spLocks noGrp="1"/>
          </p:cNvSpPr>
          <p:nvPr>
            <p:ph type="title"/>
          </p:nvPr>
        </p:nvSpPr>
        <p:spPr>
          <a:xfrm>
            <a:off x="706120" y="403186"/>
            <a:ext cx="9028430" cy="1325563"/>
          </a:xfrm>
        </p:spPr>
        <p:txBody>
          <a:bodyPr>
            <a:normAutofit/>
          </a:bodyPr>
          <a:lstStyle/>
          <a:p>
            <a:r>
              <a:rPr lang="en-GB" sz="2800" dirty="0"/>
              <a:t>Look at the words below, which ones have a /j/ sound and which ones have a /g/ sound?</a:t>
            </a:r>
          </a:p>
        </p:txBody>
      </p:sp>
      <p:pic>
        <p:nvPicPr>
          <p:cNvPr id="1026" name="Picture 2" descr="Box Cardboard Cardboard Box Packing Recycl">
            <a:extLst>
              <a:ext uri="{FF2B5EF4-FFF2-40B4-BE49-F238E27FC236}">
                <a16:creationId xmlns:a16="http://schemas.microsoft.com/office/drawing/2014/main" id="{DCF495B5-AB20-43D5-A144-26D25332E2E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622560" y="4376102"/>
            <a:ext cx="3524587" cy="189015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Box Cardboard Cardboard Box Packing Recycl">
            <a:extLst>
              <a:ext uri="{FF2B5EF4-FFF2-40B4-BE49-F238E27FC236}">
                <a16:creationId xmlns:a16="http://schemas.microsoft.com/office/drawing/2014/main" id="{8918D522-8D5A-4404-98F6-CA9FB32ACE72}"/>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6506041" y="4327147"/>
            <a:ext cx="3524587" cy="189015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4BE7785-3E35-4915-86B3-B7ED19F2C03F}"/>
              </a:ext>
            </a:extLst>
          </p:cNvPr>
          <p:cNvSpPr txBox="1"/>
          <p:nvPr/>
        </p:nvSpPr>
        <p:spPr>
          <a:xfrm>
            <a:off x="2075419" y="5598788"/>
            <a:ext cx="1983105" cy="646331"/>
          </a:xfrm>
          <a:prstGeom prst="rect">
            <a:avLst/>
          </a:prstGeom>
          <a:noFill/>
        </p:spPr>
        <p:txBody>
          <a:bodyPr wrap="square" rtlCol="0">
            <a:spAutoFit/>
          </a:bodyPr>
          <a:lstStyle/>
          <a:p>
            <a:pPr algn="ctr"/>
            <a:r>
              <a:rPr lang="en-GB" dirty="0">
                <a:latin typeface="OpenDyslexicAlta" pitchFamily="2" charset="77"/>
              </a:rPr>
              <a:t>Words with a /j/ sound</a:t>
            </a:r>
          </a:p>
        </p:txBody>
      </p:sp>
      <p:sp>
        <p:nvSpPr>
          <p:cNvPr id="9" name="TextBox 8">
            <a:extLst>
              <a:ext uri="{FF2B5EF4-FFF2-40B4-BE49-F238E27FC236}">
                <a16:creationId xmlns:a16="http://schemas.microsoft.com/office/drawing/2014/main" id="{DA07C5AD-C2F7-4B3F-9348-4A45F11668BD}"/>
              </a:ext>
            </a:extLst>
          </p:cNvPr>
          <p:cNvSpPr txBox="1"/>
          <p:nvPr/>
        </p:nvSpPr>
        <p:spPr>
          <a:xfrm>
            <a:off x="6948035" y="5598788"/>
            <a:ext cx="1983105" cy="646331"/>
          </a:xfrm>
          <a:prstGeom prst="rect">
            <a:avLst/>
          </a:prstGeom>
          <a:noFill/>
        </p:spPr>
        <p:txBody>
          <a:bodyPr wrap="square" rtlCol="0">
            <a:spAutoFit/>
          </a:bodyPr>
          <a:lstStyle/>
          <a:p>
            <a:pPr algn="ctr"/>
            <a:r>
              <a:rPr lang="en-GB" dirty="0">
                <a:latin typeface="OpenDyslexicAlta" pitchFamily="2" charset="77"/>
              </a:rPr>
              <a:t>words with a /g/ sound</a:t>
            </a:r>
          </a:p>
        </p:txBody>
      </p:sp>
      <p:graphicFrame>
        <p:nvGraphicFramePr>
          <p:cNvPr id="7" name="Table 6">
            <a:extLst>
              <a:ext uri="{FF2B5EF4-FFF2-40B4-BE49-F238E27FC236}">
                <a16:creationId xmlns:a16="http://schemas.microsoft.com/office/drawing/2014/main" id="{9AD3FF3E-916E-4D1F-B921-3FABAD059AEE}"/>
              </a:ext>
            </a:extLst>
          </p:cNvPr>
          <p:cNvGraphicFramePr>
            <a:graphicFrameLocks noGrp="1"/>
          </p:cNvGraphicFramePr>
          <p:nvPr>
            <p:extLst>
              <p:ext uri="{D42A27DB-BD31-4B8C-83A1-F6EECF244321}">
                <p14:modId xmlns:p14="http://schemas.microsoft.com/office/powerpoint/2010/main" val="3524826505"/>
              </p:ext>
            </p:extLst>
          </p:nvPr>
        </p:nvGraphicFramePr>
        <p:xfrm>
          <a:off x="706120" y="2092853"/>
          <a:ext cx="10779762" cy="1518708"/>
        </p:xfrm>
        <a:graphic>
          <a:graphicData uri="http://schemas.openxmlformats.org/drawingml/2006/table">
            <a:tbl>
              <a:tblPr firstRow="1" bandRow="1">
                <a:tableStyleId>{5940675A-B579-460E-94D1-54222C63F5DA}</a:tableStyleId>
              </a:tblPr>
              <a:tblGrid>
                <a:gridCol w="1796627">
                  <a:extLst>
                    <a:ext uri="{9D8B030D-6E8A-4147-A177-3AD203B41FA5}">
                      <a16:colId xmlns:a16="http://schemas.microsoft.com/office/drawing/2014/main" val="2909748005"/>
                    </a:ext>
                  </a:extLst>
                </a:gridCol>
                <a:gridCol w="1796627">
                  <a:extLst>
                    <a:ext uri="{9D8B030D-6E8A-4147-A177-3AD203B41FA5}">
                      <a16:colId xmlns:a16="http://schemas.microsoft.com/office/drawing/2014/main" val="1553862251"/>
                    </a:ext>
                  </a:extLst>
                </a:gridCol>
                <a:gridCol w="1796627">
                  <a:extLst>
                    <a:ext uri="{9D8B030D-6E8A-4147-A177-3AD203B41FA5}">
                      <a16:colId xmlns:a16="http://schemas.microsoft.com/office/drawing/2014/main" val="151636795"/>
                    </a:ext>
                  </a:extLst>
                </a:gridCol>
                <a:gridCol w="1796627">
                  <a:extLst>
                    <a:ext uri="{9D8B030D-6E8A-4147-A177-3AD203B41FA5}">
                      <a16:colId xmlns:a16="http://schemas.microsoft.com/office/drawing/2014/main" val="2741658550"/>
                    </a:ext>
                  </a:extLst>
                </a:gridCol>
                <a:gridCol w="1796627">
                  <a:extLst>
                    <a:ext uri="{9D8B030D-6E8A-4147-A177-3AD203B41FA5}">
                      <a16:colId xmlns:a16="http://schemas.microsoft.com/office/drawing/2014/main" val="3738969676"/>
                    </a:ext>
                  </a:extLst>
                </a:gridCol>
                <a:gridCol w="1796627">
                  <a:extLst>
                    <a:ext uri="{9D8B030D-6E8A-4147-A177-3AD203B41FA5}">
                      <a16:colId xmlns:a16="http://schemas.microsoft.com/office/drawing/2014/main" val="3685015701"/>
                    </a:ext>
                  </a:extLst>
                </a:gridCol>
              </a:tblGrid>
              <a:tr h="759354">
                <a:tc>
                  <a:txBody>
                    <a:bodyPr/>
                    <a:lstStyle/>
                    <a:p>
                      <a:pPr algn="ctr"/>
                      <a:r>
                        <a:rPr lang="en-GB" sz="2200" b="0" i="0" dirty="0">
                          <a:latin typeface="OpenDyslexicAlta" pitchFamily="2" charset="77"/>
                        </a:rPr>
                        <a:t>gem</a:t>
                      </a:r>
                    </a:p>
                  </a:txBody>
                  <a:tcPr/>
                </a:tc>
                <a:tc>
                  <a:txBody>
                    <a:bodyPr/>
                    <a:lstStyle/>
                    <a:p>
                      <a:pPr algn="ctr"/>
                      <a:r>
                        <a:rPr lang="en-GB" sz="2200" b="0" i="0" dirty="0">
                          <a:latin typeface="OpenDyslexicAlta" pitchFamily="2" charset="77"/>
                        </a:rPr>
                        <a:t>fig</a:t>
                      </a:r>
                    </a:p>
                  </a:txBody>
                  <a:tcPr/>
                </a:tc>
                <a:tc>
                  <a:txBody>
                    <a:bodyPr/>
                    <a:lstStyle/>
                    <a:p>
                      <a:pPr algn="ctr"/>
                      <a:r>
                        <a:rPr lang="en-GB" sz="2200" b="0" i="0" dirty="0">
                          <a:latin typeface="OpenDyslexicAlta" pitchFamily="2" charset="77"/>
                        </a:rPr>
                        <a:t>magic</a:t>
                      </a:r>
                    </a:p>
                  </a:txBody>
                  <a:tcPr/>
                </a:tc>
                <a:tc>
                  <a:txBody>
                    <a:bodyPr/>
                    <a:lstStyle/>
                    <a:p>
                      <a:pPr algn="ctr"/>
                      <a:r>
                        <a:rPr lang="en-GB" sz="2200" b="0" i="0" dirty="0">
                          <a:latin typeface="OpenDyslexicAlta" pitchFamily="2" charset="77"/>
                        </a:rPr>
                        <a:t>giraffe</a:t>
                      </a:r>
                    </a:p>
                  </a:txBody>
                  <a:tcPr/>
                </a:tc>
                <a:tc>
                  <a:txBody>
                    <a:bodyPr/>
                    <a:lstStyle/>
                    <a:p>
                      <a:pPr algn="ctr"/>
                      <a:r>
                        <a:rPr lang="en-GB" sz="2200" b="0" i="0" dirty="0">
                          <a:latin typeface="OpenDyslexicAlta" pitchFamily="2" charset="77"/>
                        </a:rPr>
                        <a:t>burger</a:t>
                      </a:r>
                    </a:p>
                  </a:txBody>
                  <a:tcPr/>
                </a:tc>
                <a:tc>
                  <a:txBody>
                    <a:bodyPr/>
                    <a:lstStyle/>
                    <a:p>
                      <a:pPr algn="ctr"/>
                      <a:r>
                        <a:rPr lang="en-GB" sz="2200" b="0" i="0" dirty="0">
                          <a:latin typeface="OpenDyslexicAlta" pitchFamily="2" charset="77"/>
                        </a:rPr>
                        <a:t>gentle</a:t>
                      </a:r>
                    </a:p>
                  </a:txBody>
                  <a:tcPr/>
                </a:tc>
                <a:extLst>
                  <a:ext uri="{0D108BD9-81ED-4DB2-BD59-A6C34878D82A}">
                    <a16:rowId xmlns:a16="http://schemas.microsoft.com/office/drawing/2014/main" val="3036658332"/>
                  </a:ext>
                </a:extLst>
              </a:tr>
              <a:tr h="759354">
                <a:tc>
                  <a:txBody>
                    <a:bodyPr/>
                    <a:lstStyle/>
                    <a:p>
                      <a:pPr algn="ctr"/>
                      <a:r>
                        <a:rPr lang="en-GB" sz="2200" b="0" i="0" dirty="0">
                          <a:latin typeface="OpenDyslexicAlta" pitchFamily="2" charset="77"/>
                        </a:rPr>
                        <a:t>religion</a:t>
                      </a:r>
                    </a:p>
                  </a:txBody>
                  <a:tcPr/>
                </a:tc>
                <a:tc>
                  <a:txBody>
                    <a:bodyPr/>
                    <a:lstStyle/>
                    <a:p>
                      <a:pPr algn="ctr"/>
                      <a:r>
                        <a:rPr lang="en-GB" sz="2200" b="0" i="0" dirty="0">
                          <a:latin typeface="OpenDyslexicAlta" pitchFamily="2" charset="77"/>
                        </a:rPr>
                        <a:t>agree</a:t>
                      </a:r>
                    </a:p>
                  </a:txBody>
                  <a:tcPr/>
                </a:tc>
                <a:tc>
                  <a:txBody>
                    <a:bodyPr/>
                    <a:lstStyle/>
                    <a:p>
                      <a:pPr algn="ctr"/>
                      <a:r>
                        <a:rPr lang="en-GB" sz="2200" b="0" i="0" dirty="0">
                          <a:latin typeface="OpenDyslexicAlta" pitchFamily="2" charset="77"/>
                        </a:rPr>
                        <a:t>king</a:t>
                      </a:r>
                    </a:p>
                  </a:txBody>
                  <a:tcPr/>
                </a:tc>
                <a:tc>
                  <a:txBody>
                    <a:bodyPr/>
                    <a:lstStyle/>
                    <a:p>
                      <a:pPr algn="ctr"/>
                      <a:r>
                        <a:rPr lang="en-GB" sz="2200" b="0" i="0" dirty="0">
                          <a:latin typeface="OpenDyslexicAlta" pitchFamily="2" charset="77"/>
                        </a:rPr>
                        <a:t>energy</a:t>
                      </a:r>
                    </a:p>
                  </a:txBody>
                  <a:tcPr/>
                </a:tc>
                <a:tc>
                  <a:txBody>
                    <a:bodyPr/>
                    <a:lstStyle/>
                    <a:p>
                      <a:pPr algn="ctr"/>
                      <a:r>
                        <a:rPr lang="en-GB" sz="2200" b="0" i="0" dirty="0">
                          <a:latin typeface="OpenDyslexicAlta" pitchFamily="2" charset="77"/>
                        </a:rPr>
                        <a:t>forgive</a:t>
                      </a:r>
                    </a:p>
                  </a:txBody>
                  <a:tcPr/>
                </a:tc>
                <a:tc>
                  <a:txBody>
                    <a:bodyPr/>
                    <a:lstStyle/>
                    <a:p>
                      <a:pPr algn="ctr"/>
                      <a:r>
                        <a:rPr lang="en-GB" sz="2200" b="0" i="0" dirty="0">
                          <a:latin typeface="OpenDyslexicAlta" pitchFamily="2" charset="77"/>
                        </a:rPr>
                        <a:t>digit</a:t>
                      </a:r>
                    </a:p>
                  </a:txBody>
                  <a:tcPr/>
                </a:tc>
                <a:extLst>
                  <a:ext uri="{0D108BD9-81ED-4DB2-BD59-A6C34878D82A}">
                    <a16:rowId xmlns:a16="http://schemas.microsoft.com/office/drawing/2014/main" val="590146265"/>
                  </a:ext>
                </a:extLst>
              </a:tr>
            </a:tbl>
          </a:graphicData>
        </a:graphic>
      </p:graphicFrame>
    </p:spTree>
    <p:extLst>
      <p:ext uri="{BB962C8B-B14F-4D97-AF65-F5344CB8AC3E}">
        <p14:creationId xmlns:p14="http://schemas.microsoft.com/office/powerpoint/2010/main" val="2243117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7CD98-A614-4EFB-8598-48B5B1B6826B}"/>
              </a:ext>
            </a:extLst>
          </p:cNvPr>
          <p:cNvSpPr>
            <a:spLocks noGrp="1"/>
          </p:cNvSpPr>
          <p:nvPr>
            <p:ph type="title"/>
          </p:nvPr>
        </p:nvSpPr>
        <p:spPr>
          <a:xfrm>
            <a:off x="706120" y="591741"/>
            <a:ext cx="9028430" cy="1325563"/>
          </a:xfrm>
        </p:spPr>
        <p:txBody>
          <a:bodyPr>
            <a:normAutofit/>
          </a:bodyPr>
          <a:lstStyle/>
          <a:p>
            <a:r>
              <a:rPr lang="en-GB" sz="2800" dirty="0"/>
              <a:t>Look at the words below, which ones have a /j/ sound and which ones have a /g/ sound?</a:t>
            </a:r>
          </a:p>
        </p:txBody>
      </p:sp>
      <p:pic>
        <p:nvPicPr>
          <p:cNvPr id="1026" name="Picture 2" descr="Box Cardboard Cardboard Box Packing Recycl">
            <a:extLst>
              <a:ext uri="{FF2B5EF4-FFF2-40B4-BE49-F238E27FC236}">
                <a16:creationId xmlns:a16="http://schemas.microsoft.com/office/drawing/2014/main" id="{DCF495B5-AB20-43D5-A144-26D25332E2E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622560" y="4376102"/>
            <a:ext cx="3524587" cy="189015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Box Cardboard Cardboard Box Packing Recycl">
            <a:extLst>
              <a:ext uri="{FF2B5EF4-FFF2-40B4-BE49-F238E27FC236}">
                <a16:creationId xmlns:a16="http://schemas.microsoft.com/office/drawing/2014/main" id="{8918D522-8D5A-4404-98F6-CA9FB32ACE72}"/>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6506041" y="4327147"/>
            <a:ext cx="3524587" cy="189015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4BE7785-3E35-4915-86B3-B7ED19F2C03F}"/>
              </a:ext>
            </a:extLst>
          </p:cNvPr>
          <p:cNvSpPr txBox="1"/>
          <p:nvPr/>
        </p:nvSpPr>
        <p:spPr>
          <a:xfrm>
            <a:off x="2075419" y="5598788"/>
            <a:ext cx="1983105" cy="646331"/>
          </a:xfrm>
          <a:prstGeom prst="rect">
            <a:avLst/>
          </a:prstGeom>
          <a:noFill/>
        </p:spPr>
        <p:txBody>
          <a:bodyPr wrap="square" rtlCol="0">
            <a:spAutoFit/>
          </a:bodyPr>
          <a:lstStyle/>
          <a:p>
            <a:pPr algn="ctr"/>
            <a:r>
              <a:rPr lang="en-GB" dirty="0">
                <a:latin typeface="OpenDyslexicAlta" pitchFamily="2" charset="77"/>
              </a:rPr>
              <a:t>Words with a /j/ sound</a:t>
            </a:r>
          </a:p>
        </p:txBody>
      </p:sp>
      <p:sp>
        <p:nvSpPr>
          <p:cNvPr id="9" name="TextBox 8">
            <a:extLst>
              <a:ext uri="{FF2B5EF4-FFF2-40B4-BE49-F238E27FC236}">
                <a16:creationId xmlns:a16="http://schemas.microsoft.com/office/drawing/2014/main" id="{DA07C5AD-C2F7-4B3F-9348-4A45F11668BD}"/>
              </a:ext>
            </a:extLst>
          </p:cNvPr>
          <p:cNvSpPr txBox="1"/>
          <p:nvPr/>
        </p:nvSpPr>
        <p:spPr>
          <a:xfrm>
            <a:off x="6948035" y="5598788"/>
            <a:ext cx="1983105" cy="646331"/>
          </a:xfrm>
          <a:prstGeom prst="rect">
            <a:avLst/>
          </a:prstGeom>
          <a:noFill/>
        </p:spPr>
        <p:txBody>
          <a:bodyPr wrap="square" rtlCol="0">
            <a:spAutoFit/>
          </a:bodyPr>
          <a:lstStyle/>
          <a:p>
            <a:pPr algn="ctr"/>
            <a:r>
              <a:rPr lang="en-GB" dirty="0">
                <a:latin typeface="OpenDyslexicAlta" pitchFamily="2" charset="77"/>
              </a:rPr>
              <a:t>words with a /g/ sound</a:t>
            </a:r>
          </a:p>
        </p:txBody>
      </p:sp>
      <p:graphicFrame>
        <p:nvGraphicFramePr>
          <p:cNvPr id="7" name="Table 6">
            <a:extLst>
              <a:ext uri="{FF2B5EF4-FFF2-40B4-BE49-F238E27FC236}">
                <a16:creationId xmlns:a16="http://schemas.microsoft.com/office/drawing/2014/main" id="{9AD3FF3E-916E-4D1F-B921-3FABAD059AEE}"/>
              </a:ext>
            </a:extLst>
          </p:cNvPr>
          <p:cNvGraphicFramePr>
            <a:graphicFrameLocks noGrp="1"/>
          </p:cNvGraphicFramePr>
          <p:nvPr/>
        </p:nvGraphicFramePr>
        <p:xfrm>
          <a:off x="706120" y="2092853"/>
          <a:ext cx="10779762" cy="1518708"/>
        </p:xfrm>
        <a:graphic>
          <a:graphicData uri="http://schemas.openxmlformats.org/drawingml/2006/table">
            <a:tbl>
              <a:tblPr firstRow="1" bandRow="1">
                <a:tableStyleId>{5940675A-B579-460E-94D1-54222C63F5DA}</a:tableStyleId>
              </a:tblPr>
              <a:tblGrid>
                <a:gridCol w="1796627">
                  <a:extLst>
                    <a:ext uri="{9D8B030D-6E8A-4147-A177-3AD203B41FA5}">
                      <a16:colId xmlns:a16="http://schemas.microsoft.com/office/drawing/2014/main" val="2909748005"/>
                    </a:ext>
                  </a:extLst>
                </a:gridCol>
                <a:gridCol w="1796627">
                  <a:extLst>
                    <a:ext uri="{9D8B030D-6E8A-4147-A177-3AD203B41FA5}">
                      <a16:colId xmlns:a16="http://schemas.microsoft.com/office/drawing/2014/main" val="1553862251"/>
                    </a:ext>
                  </a:extLst>
                </a:gridCol>
                <a:gridCol w="1796627">
                  <a:extLst>
                    <a:ext uri="{9D8B030D-6E8A-4147-A177-3AD203B41FA5}">
                      <a16:colId xmlns:a16="http://schemas.microsoft.com/office/drawing/2014/main" val="151636795"/>
                    </a:ext>
                  </a:extLst>
                </a:gridCol>
                <a:gridCol w="1796627">
                  <a:extLst>
                    <a:ext uri="{9D8B030D-6E8A-4147-A177-3AD203B41FA5}">
                      <a16:colId xmlns:a16="http://schemas.microsoft.com/office/drawing/2014/main" val="2741658550"/>
                    </a:ext>
                  </a:extLst>
                </a:gridCol>
                <a:gridCol w="1796627">
                  <a:extLst>
                    <a:ext uri="{9D8B030D-6E8A-4147-A177-3AD203B41FA5}">
                      <a16:colId xmlns:a16="http://schemas.microsoft.com/office/drawing/2014/main" val="3738969676"/>
                    </a:ext>
                  </a:extLst>
                </a:gridCol>
                <a:gridCol w="1796627">
                  <a:extLst>
                    <a:ext uri="{9D8B030D-6E8A-4147-A177-3AD203B41FA5}">
                      <a16:colId xmlns:a16="http://schemas.microsoft.com/office/drawing/2014/main" val="3685015701"/>
                    </a:ext>
                  </a:extLst>
                </a:gridCol>
              </a:tblGrid>
              <a:tr h="759354">
                <a:tc>
                  <a:txBody>
                    <a:bodyPr/>
                    <a:lstStyle/>
                    <a:p>
                      <a:pPr algn="ctr"/>
                      <a:r>
                        <a:rPr lang="en-GB" sz="2200" b="0" i="0" dirty="0">
                          <a:latin typeface="OpenDyslexicAlta" pitchFamily="2" charset="77"/>
                        </a:rPr>
                        <a:t>gem</a:t>
                      </a:r>
                    </a:p>
                  </a:txBody>
                  <a:tcPr/>
                </a:tc>
                <a:tc>
                  <a:txBody>
                    <a:bodyPr/>
                    <a:lstStyle/>
                    <a:p>
                      <a:pPr algn="ctr"/>
                      <a:r>
                        <a:rPr lang="en-GB" sz="2200" b="0" i="0" dirty="0">
                          <a:latin typeface="OpenDyslexicAlta" pitchFamily="2" charset="77"/>
                        </a:rPr>
                        <a:t>fig</a:t>
                      </a:r>
                    </a:p>
                  </a:txBody>
                  <a:tcPr/>
                </a:tc>
                <a:tc>
                  <a:txBody>
                    <a:bodyPr/>
                    <a:lstStyle/>
                    <a:p>
                      <a:pPr algn="ctr"/>
                      <a:r>
                        <a:rPr lang="en-GB" sz="2200" b="0" i="0" dirty="0">
                          <a:latin typeface="OpenDyslexicAlta" pitchFamily="2" charset="77"/>
                        </a:rPr>
                        <a:t>magic</a:t>
                      </a:r>
                    </a:p>
                  </a:txBody>
                  <a:tcPr/>
                </a:tc>
                <a:tc>
                  <a:txBody>
                    <a:bodyPr/>
                    <a:lstStyle/>
                    <a:p>
                      <a:pPr algn="ctr"/>
                      <a:r>
                        <a:rPr lang="en-GB" sz="2200" b="0" i="0" dirty="0">
                          <a:latin typeface="OpenDyslexicAlta" pitchFamily="2" charset="77"/>
                        </a:rPr>
                        <a:t>giraffe</a:t>
                      </a:r>
                    </a:p>
                  </a:txBody>
                  <a:tcPr/>
                </a:tc>
                <a:tc>
                  <a:txBody>
                    <a:bodyPr/>
                    <a:lstStyle/>
                    <a:p>
                      <a:pPr algn="ctr"/>
                      <a:r>
                        <a:rPr lang="en-GB" sz="2200" b="0" i="0" dirty="0">
                          <a:latin typeface="OpenDyslexicAlta" pitchFamily="2" charset="77"/>
                        </a:rPr>
                        <a:t>burger</a:t>
                      </a:r>
                    </a:p>
                  </a:txBody>
                  <a:tcPr/>
                </a:tc>
                <a:tc>
                  <a:txBody>
                    <a:bodyPr/>
                    <a:lstStyle/>
                    <a:p>
                      <a:pPr algn="ctr"/>
                      <a:r>
                        <a:rPr lang="en-GB" sz="2200" b="0" i="0" dirty="0">
                          <a:latin typeface="OpenDyslexicAlta" pitchFamily="2" charset="77"/>
                        </a:rPr>
                        <a:t>gentle</a:t>
                      </a:r>
                    </a:p>
                  </a:txBody>
                  <a:tcPr/>
                </a:tc>
                <a:extLst>
                  <a:ext uri="{0D108BD9-81ED-4DB2-BD59-A6C34878D82A}">
                    <a16:rowId xmlns:a16="http://schemas.microsoft.com/office/drawing/2014/main" val="3036658332"/>
                  </a:ext>
                </a:extLst>
              </a:tr>
              <a:tr h="759354">
                <a:tc>
                  <a:txBody>
                    <a:bodyPr/>
                    <a:lstStyle/>
                    <a:p>
                      <a:pPr algn="ctr"/>
                      <a:r>
                        <a:rPr lang="en-GB" sz="2200" b="0" i="0" dirty="0">
                          <a:latin typeface="OpenDyslexicAlta" pitchFamily="2" charset="77"/>
                        </a:rPr>
                        <a:t>religion</a:t>
                      </a:r>
                    </a:p>
                  </a:txBody>
                  <a:tcPr/>
                </a:tc>
                <a:tc>
                  <a:txBody>
                    <a:bodyPr/>
                    <a:lstStyle/>
                    <a:p>
                      <a:pPr algn="ctr"/>
                      <a:r>
                        <a:rPr lang="en-GB" sz="2200" b="0" i="0" dirty="0">
                          <a:latin typeface="OpenDyslexicAlta" pitchFamily="2" charset="77"/>
                        </a:rPr>
                        <a:t>agree</a:t>
                      </a:r>
                    </a:p>
                  </a:txBody>
                  <a:tcPr/>
                </a:tc>
                <a:tc>
                  <a:txBody>
                    <a:bodyPr/>
                    <a:lstStyle/>
                    <a:p>
                      <a:pPr algn="ctr"/>
                      <a:r>
                        <a:rPr lang="en-GB" sz="2200" b="0" i="0" dirty="0">
                          <a:latin typeface="OpenDyslexicAlta" pitchFamily="2" charset="77"/>
                        </a:rPr>
                        <a:t>king</a:t>
                      </a:r>
                    </a:p>
                  </a:txBody>
                  <a:tcPr/>
                </a:tc>
                <a:tc>
                  <a:txBody>
                    <a:bodyPr/>
                    <a:lstStyle/>
                    <a:p>
                      <a:pPr algn="ctr"/>
                      <a:r>
                        <a:rPr lang="en-GB" sz="2200" b="0" i="0" dirty="0">
                          <a:latin typeface="OpenDyslexicAlta" pitchFamily="2" charset="77"/>
                        </a:rPr>
                        <a:t>energy</a:t>
                      </a:r>
                    </a:p>
                  </a:txBody>
                  <a:tcPr/>
                </a:tc>
                <a:tc>
                  <a:txBody>
                    <a:bodyPr/>
                    <a:lstStyle/>
                    <a:p>
                      <a:pPr algn="ctr"/>
                      <a:r>
                        <a:rPr lang="en-GB" sz="2200" b="0" i="0" dirty="0">
                          <a:latin typeface="OpenDyslexicAlta" pitchFamily="2" charset="77"/>
                        </a:rPr>
                        <a:t>forgive</a:t>
                      </a:r>
                    </a:p>
                  </a:txBody>
                  <a:tcPr/>
                </a:tc>
                <a:tc>
                  <a:txBody>
                    <a:bodyPr/>
                    <a:lstStyle/>
                    <a:p>
                      <a:pPr algn="ctr"/>
                      <a:r>
                        <a:rPr lang="en-GB" sz="2200" b="0" i="0" dirty="0">
                          <a:latin typeface="OpenDyslexicAlta" pitchFamily="2" charset="77"/>
                        </a:rPr>
                        <a:t>digit</a:t>
                      </a:r>
                    </a:p>
                  </a:txBody>
                  <a:tcPr/>
                </a:tc>
                <a:extLst>
                  <a:ext uri="{0D108BD9-81ED-4DB2-BD59-A6C34878D82A}">
                    <a16:rowId xmlns:a16="http://schemas.microsoft.com/office/drawing/2014/main" val="590146265"/>
                  </a:ext>
                </a:extLst>
              </a:tr>
            </a:tbl>
          </a:graphicData>
        </a:graphic>
      </p:graphicFrame>
      <p:sp>
        <p:nvSpPr>
          <p:cNvPr id="3" name="TextBox 2">
            <a:extLst>
              <a:ext uri="{FF2B5EF4-FFF2-40B4-BE49-F238E27FC236}">
                <a16:creationId xmlns:a16="http://schemas.microsoft.com/office/drawing/2014/main" id="{CD296AF9-8D55-42BD-8E24-210F7F2AB1CD}"/>
              </a:ext>
            </a:extLst>
          </p:cNvPr>
          <p:cNvSpPr txBox="1"/>
          <p:nvPr/>
        </p:nvSpPr>
        <p:spPr>
          <a:xfrm>
            <a:off x="706120" y="243549"/>
            <a:ext cx="1369300" cy="400110"/>
          </a:xfrm>
          <a:prstGeom prst="rect">
            <a:avLst/>
          </a:prstGeom>
          <a:noFill/>
        </p:spPr>
        <p:txBody>
          <a:bodyPr wrap="square" rtlCol="0">
            <a:spAutoFit/>
          </a:bodyPr>
          <a:lstStyle/>
          <a:p>
            <a:r>
              <a:rPr lang="en-GB" sz="2000" dirty="0">
                <a:solidFill>
                  <a:srgbClr val="FF3860"/>
                </a:solidFill>
                <a:latin typeface="Muli" panose="020B0604020202020204" charset="0"/>
              </a:rPr>
              <a:t>Answers: </a:t>
            </a:r>
          </a:p>
        </p:txBody>
      </p:sp>
      <p:sp>
        <p:nvSpPr>
          <p:cNvPr id="5" name="Rectangle 4">
            <a:extLst>
              <a:ext uri="{FF2B5EF4-FFF2-40B4-BE49-F238E27FC236}">
                <a16:creationId xmlns:a16="http://schemas.microsoft.com/office/drawing/2014/main" id="{7186B6AA-C21D-4444-8FB5-4646FAB073F2}"/>
              </a:ext>
            </a:extLst>
          </p:cNvPr>
          <p:cNvSpPr/>
          <p:nvPr/>
        </p:nvSpPr>
        <p:spPr>
          <a:xfrm>
            <a:off x="5036635" y="4458910"/>
            <a:ext cx="707245" cy="369332"/>
          </a:xfrm>
          <a:prstGeom prst="rect">
            <a:avLst/>
          </a:prstGeom>
        </p:spPr>
        <p:txBody>
          <a:bodyPr wrap="none">
            <a:spAutoFit/>
          </a:bodyPr>
          <a:lstStyle/>
          <a:p>
            <a:pPr algn="ctr"/>
            <a:r>
              <a:rPr lang="en-GB" dirty="0">
                <a:solidFill>
                  <a:srgbClr val="FF3860"/>
                </a:solidFill>
                <a:latin typeface="OpenDyslexicAlta" pitchFamily="2" charset="77"/>
              </a:rPr>
              <a:t>gem</a:t>
            </a:r>
          </a:p>
        </p:txBody>
      </p:sp>
      <p:sp>
        <p:nvSpPr>
          <p:cNvPr id="8" name="Rectangle 7">
            <a:extLst>
              <a:ext uri="{FF2B5EF4-FFF2-40B4-BE49-F238E27FC236}">
                <a16:creationId xmlns:a16="http://schemas.microsoft.com/office/drawing/2014/main" id="{866C4A5E-0609-4A20-8048-155E564D0901}"/>
              </a:ext>
            </a:extLst>
          </p:cNvPr>
          <p:cNvSpPr/>
          <p:nvPr/>
        </p:nvSpPr>
        <p:spPr>
          <a:xfrm>
            <a:off x="845588" y="4327147"/>
            <a:ext cx="1090362" cy="369332"/>
          </a:xfrm>
          <a:prstGeom prst="rect">
            <a:avLst/>
          </a:prstGeom>
        </p:spPr>
        <p:txBody>
          <a:bodyPr wrap="none">
            <a:spAutoFit/>
          </a:bodyPr>
          <a:lstStyle/>
          <a:p>
            <a:pPr algn="ctr"/>
            <a:r>
              <a:rPr lang="en-GB" dirty="0">
                <a:solidFill>
                  <a:srgbClr val="FF3860"/>
                </a:solidFill>
                <a:latin typeface="OpenDyslexicAlta" pitchFamily="2" charset="77"/>
              </a:rPr>
              <a:t>religion</a:t>
            </a:r>
          </a:p>
        </p:txBody>
      </p:sp>
      <p:sp>
        <p:nvSpPr>
          <p:cNvPr id="10" name="Rectangle 9">
            <a:extLst>
              <a:ext uri="{FF2B5EF4-FFF2-40B4-BE49-F238E27FC236}">
                <a16:creationId xmlns:a16="http://schemas.microsoft.com/office/drawing/2014/main" id="{1E3177EE-0C04-48AC-8910-96D9EB8E229B}"/>
              </a:ext>
            </a:extLst>
          </p:cNvPr>
          <p:cNvSpPr/>
          <p:nvPr/>
        </p:nvSpPr>
        <p:spPr>
          <a:xfrm>
            <a:off x="6948035" y="3994557"/>
            <a:ext cx="503664" cy="369332"/>
          </a:xfrm>
          <a:prstGeom prst="rect">
            <a:avLst/>
          </a:prstGeom>
        </p:spPr>
        <p:txBody>
          <a:bodyPr wrap="none">
            <a:spAutoFit/>
          </a:bodyPr>
          <a:lstStyle/>
          <a:p>
            <a:pPr algn="ctr"/>
            <a:r>
              <a:rPr lang="en-GB" dirty="0">
                <a:solidFill>
                  <a:srgbClr val="FF3860"/>
                </a:solidFill>
                <a:latin typeface="OpenDyslexicAlta" pitchFamily="2" charset="77"/>
              </a:rPr>
              <a:t>fig</a:t>
            </a:r>
          </a:p>
        </p:txBody>
      </p:sp>
      <p:sp>
        <p:nvSpPr>
          <p:cNvPr id="11" name="Rectangle 10">
            <a:extLst>
              <a:ext uri="{FF2B5EF4-FFF2-40B4-BE49-F238E27FC236}">
                <a16:creationId xmlns:a16="http://schemas.microsoft.com/office/drawing/2014/main" id="{3C6C94D8-A9CC-40E0-83A9-68C511DFF1C0}"/>
              </a:ext>
            </a:extLst>
          </p:cNvPr>
          <p:cNvSpPr/>
          <p:nvPr/>
        </p:nvSpPr>
        <p:spPr>
          <a:xfrm>
            <a:off x="7521042" y="3818860"/>
            <a:ext cx="883575" cy="369332"/>
          </a:xfrm>
          <a:prstGeom prst="rect">
            <a:avLst/>
          </a:prstGeom>
        </p:spPr>
        <p:txBody>
          <a:bodyPr wrap="none">
            <a:spAutoFit/>
          </a:bodyPr>
          <a:lstStyle/>
          <a:p>
            <a:pPr algn="ctr"/>
            <a:r>
              <a:rPr lang="en-GB" dirty="0">
                <a:solidFill>
                  <a:srgbClr val="FF3860"/>
                </a:solidFill>
                <a:latin typeface="OpenDyslexicAlta" pitchFamily="2" charset="77"/>
              </a:rPr>
              <a:t>agree</a:t>
            </a:r>
          </a:p>
        </p:txBody>
      </p:sp>
      <p:sp>
        <p:nvSpPr>
          <p:cNvPr id="12" name="Rectangle 11">
            <a:extLst>
              <a:ext uri="{FF2B5EF4-FFF2-40B4-BE49-F238E27FC236}">
                <a16:creationId xmlns:a16="http://schemas.microsoft.com/office/drawing/2014/main" id="{02957F39-AF4D-455E-8955-11DE7057EDEC}"/>
              </a:ext>
            </a:extLst>
          </p:cNvPr>
          <p:cNvSpPr/>
          <p:nvPr/>
        </p:nvSpPr>
        <p:spPr>
          <a:xfrm>
            <a:off x="2161372" y="3957815"/>
            <a:ext cx="893193" cy="369332"/>
          </a:xfrm>
          <a:prstGeom prst="rect">
            <a:avLst/>
          </a:prstGeom>
        </p:spPr>
        <p:txBody>
          <a:bodyPr wrap="none">
            <a:spAutoFit/>
          </a:bodyPr>
          <a:lstStyle/>
          <a:p>
            <a:pPr algn="ctr"/>
            <a:r>
              <a:rPr lang="en-GB" dirty="0">
                <a:solidFill>
                  <a:srgbClr val="FF3860"/>
                </a:solidFill>
                <a:latin typeface="OpenDyslexicAlta" pitchFamily="2" charset="77"/>
              </a:rPr>
              <a:t>magic</a:t>
            </a:r>
          </a:p>
        </p:txBody>
      </p:sp>
      <p:sp>
        <p:nvSpPr>
          <p:cNvPr id="13" name="Rectangle 12">
            <a:extLst>
              <a:ext uri="{FF2B5EF4-FFF2-40B4-BE49-F238E27FC236}">
                <a16:creationId xmlns:a16="http://schemas.microsoft.com/office/drawing/2014/main" id="{C5234B6F-79D6-4CBE-ADB1-EB62B96D1AA5}"/>
              </a:ext>
            </a:extLst>
          </p:cNvPr>
          <p:cNvSpPr/>
          <p:nvPr/>
        </p:nvSpPr>
        <p:spPr>
          <a:xfrm>
            <a:off x="8585532" y="3825450"/>
            <a:ext cx="691215" cy="369332"/>
          </a:xfrm>
          <a:prstGeom prst="rect">
            <a:avLst/>
          </a:prstGeom>
        </p:spPr>
        <p:txBody>
          <a:bodyPr wrap="none">
            <a:spAutoFit/>
          </a:bodyPr>
          <a:lstStyle/>
          <a:p>
            <a:pPr algn="ctr"/>
            <a:r>
              <a:rPr lang="en-GB" dirty="0">
                <a:solidFill>
                  <a:srgbClr val="FF3860"/>
                </a:solidFill>
                <a:latin typeface="OpenDyslexicAlta" pitchFamily="2" charset="77"/>
              </a:rPr>
              <a:t>king</a:t>
            </a:r>
          </a:p>
        </p:txBody>
      </p:sp>
      <p:sp>
        <p:nvSpPr>
          <p:cNvPr id="14" name="Rectangle 13">
            <a:extLst>
              <a:ext uri="{FF2B5EF4-FFF2-40B4-BE49-F238E27FC236}">
                <a16:creationId xmlns:a16="http://schemas.microsoft.com/office/drawing/2014/main" id="{354264E8-7002-4F4E-9E7F-4EBBB134E770}"/>
              </a:ext>
            </a:extLst>
          </p:cNvPr>
          <p:cNvSpPr/>
          <p:nvPr/>
        </p:nvSpPr>
        <p:spPr>
          <a:xfrm>
            <a:off x="3174980" y="3804217"/>
            <a:ext cx="1013418" cy="369332"/>
          </a:xfrm>
          <a:prstGeom prst="rect">
            <a:avLst/>
          </a:prstGeom>
        </p:spPr>
        <p:txBody>
          <a:bodyPr wrap="none">
            <a:spAutoFit/>
          </a:bodyPr>
          <a:lstStyle/>
          <a:p>
            <a:pPr algn="ctr"/>
            <a:r>
              <a:rPr lang="en-GB" dirty="0">
                <a:solidFill>
                  <a:srgbClr val="FF3860"/>
                </a:solidFill>
                <a:latin typeface="OpenDyslexicAlta" pitchFamily="2" charset="77"/>
              </a:rPr>
              <a:t>giraffe</a:t>
            </a:r>
          </a:p>
        </p:txBody>
      </p:sp>
      <p:sp>
        <p:nvSpPr>
          <p:cNvPr id="15" name="Rectangle 14">
            <a:extLst>
              <a:ext uri="{FF2B5EF4-FFF2-40B4-BE49-F238E27FC236}">
                <a16:creationId xmlns:a16="http://schemas.microsoft.com/office/drawing/2014/main" id="{AF558A7F-23D9-456F-B70E-869BC5253B63}"/>
              </a:ext>
            </a:extLst>
          </p:cNvPr>
          <p:cNvSpPr/>
          <p:nvPr/>
        </p:nvSpPr>
        <p:spPr>
          <a:xfrm>
            <a:off x="4118880" y="3696173"/>
            <a:ext cx="1047082" cy="369332"/>
          </a:xfrm>
          <a:prstGeom prst="rect">
            <a:avLst/>
          </a:prstGeom>
        </p:spPr>
        <p:txBody>
          <a:bodyPr wrap="none">
            <a:spAutoFit/>
          </a:bodyPr>
          <a:lstStyle/>
          <a:p>
            <a:pPr algn="ctr"/>
            <a:r>
              <a:rPr lang="en-GB" dirty="0">
                <a:solidFill>
                  <a:srgbClr val="FF3860"/>
                </a:solidFill>
                <a:latin typeface="OpenDyslexicAlta" pitchFamily="2" charset="77"/>
              </a:rPr>
              <a:t>energy</a:t>
            </a:r>
          </a:p>
        </p:txBody>
      </p:sp>
      <p:sp>
        <p:nvSpPr>
          <p:cNvPr id="16" name="Rectangle 15">
            <a:extLst>
              <a:ext uri="{FF2B5EF4-FFF2-40B4-BE49-F238E27FC236}">
                <a16:creationId xmlns:a16="http://schemas.microsoft.com/office/drawing/2014/main" id="{47810F23-D6C9-4CCF-ABA4-82EF0ED17E68}"/>
              </a:ext>
            </a:extLst>
          </p:cNvPr>
          <p:cNvSpPr/>
          <p:nvPr/>
        </p:nvSpPr>
        <p:spPr>
          <a:xfrm>
            <a:off x="9538450" y="3888338"/>
            <a:ext cx="992579" cy="369332"/>
          </a:xfrm>
          <a:prstGeom prst="rect">
            <a:avLst/>
          </a:prstGeom>
        </p:spPr>
        <p:txBody>
          <a:bodyPr wrap="none">
            <a:spAutoFit/>
          </a:bodyPr>
          <a:lstStyle/>
          <a:p>
            <a:pPr algn="ctr"/>
            <a:r>
              <a:rPr lang="en-GB" dirty="0">
                <a:solidFill>
                  <a:srgbClr val="FF3860"/>
                </a:solidFill>
                <a:latin typeface="OpenDyslexicAlta" pitchFamily="2" charset="77"/>
              </a:rPr>
              <a:t>burger</a:t>
            </a:r>
          </a:p>
        </p:txBody>
      </p:sp>
      <p:sp>
        <p:nvSpPr>
          <p:cNvPr id="17" name="Rectangle 16">
            <a:extLst>
              <a:ext uri="{FF2B5EF4-FFF2-40B4-BE49-F238E27FC236}">
                <a16:creationId xmlns:a16="http://schemas.microsoft.com/office/drawing/2014/main" id="{AB693DE9-4874-4FDC-B764-1A270AC3522C}"/>
              </a:ext>
            </a:extLst>
          </p:cNvPr>
          <p:cNvSpPr/>
          <p:nvPr/>
        </p:nvSpPr>
        <p:spPr>
          <a:xfrm>
            <a:off x="9876564" y="4405594"/>
            <a:ext cx="1069524" cy="369332"/>
          </a:xfrm>
          <a:prstGeom prst="rect">
            <a:avLst/>
          </a:prstGeom>
        </p:spPr>
        <p:txBody>
          <a:bodyPr wrap="none">
            <a:spAutoFit/>
          </a:bodyPr>
          <a:lstStyle/>
          <a:p>
            <a:pPr algn="ctr"/>
            <a:r>
              <a:rPr lang="en-GB" dirty="0">
                <a:solidFill>
                  <a:srgbClr val="FF3860"/>
                </a:solidFill>
                <a:latin typeface="OpenDyslexicAlta" pitchFamily="2" charset="77"/>
              </a:rPr>
              <a:t>forgive</a:t>
            </a:r>
          </a:p>
        </p:txBody>
      </p:sp>
      <p:sp>
        <p:nvSpPr>
          <p:cNvPr id="18" name="Rectangle 17">
            <a:extLst>
              <a:ext uri="{FF2B5EF4-FFF2-40B4-BE49-F238E27FC236}">
                <a16:creationId xmlns:a16="http://schemas.microsoft.com/office/drawing/2014/main" id="{12E0F17B-ADC7-4576-A6D7-C150FF1D9BFB}"/>
              </a:ext>
            </a:extLst>
          </p:cNvPr>
          <p:cNvSpPr/>
          <p:nvPr/>
        </p:nvSpPr>
        <p:spPr>
          <a:xfrm>
            <a:off x="1020364" y="3720828"/>
            <a:ext cx="970137" cy="369332"/>
          </a:xfrm>
          <a:prstGeom prst="rect">
            <a:avLst/>
          </a:prstGeom>
        </p:spPr>
        <p:txBody>
          <a:bodyPr wrap="none">
            <a:spAutoFit/>
          </a:bodyPr>
          <a:lstStyle/>
          <a:p>
            <a:pPr algn="ctr"/>
            <a:r>
              <a:rPr lang="en-GB" dirty="0">
                <a:solidFill>
                  <a:srgbClr val="FF3860"/>
                </a:solidFill>
                <a:latin typeface="OpenDyslexicAlta" pitchFamily="2" charset="77"/>
              </a:rPr>
              <a:t>gentle</a:t>
            </a:r>
          </a:p>
        </p:txBody>
      </p:sp>
      <p:sp>
        <p:nvSpPr>
          <p:cNvPr id="19" name="Rectangle 18">
            <a:extLst>
              <a:ext uri="{FF2B5EF4-FFF2-40B4-BE49-F238E27FC236}">
                <a16:creationId xmlns:a16="http://schemas.microsoft.com/office/drawing/2014/main" id="{EA7544CF-3D1B-47D2-B27B-B38F29616F3B}"/>
              </a:ext>
            </a:extLst>
          </p:cNvPr>
          <p:cNvSpPr/>
          <p:nvPr/>
        </p:nvSpPr>
        <p:spPr>
          <a:xfrm>
            <a:off x="4904342" y="4036138"/>
            <a:ext cx="716863" cy="369332"/>
          </a:xfrm>
          <a:prstGeom prst="rect">
            <a:avLst/>
          </a:prstGeom>
        </p:spPr>
        <p:txBody>
          <a:bodyPr wrap="none">
            <a:spAutoFit/>
          </a:bodyPr>
          <a:lstStyle/>
          <a:p>
            <a:pPr algn="ctr"/>
            <a:r>
              <a:rPr lang="en-GB" dirty="0">
                <a:solidFill>
                  <a:srgbClr val="FF3860"/>
                </a:solidFill>
                <a:latin typeface="OpenDyslexicAlta" pitchFamily="2" charset="77"/>
              </a:rPr>
              <a:t>digit</a:t>
            </a:r>
          </a:p>
        </p:txBody>
      </p:sp>
      <p:cxnSp>
        <p:nvCxnSpPr>
          <p:cNvPr id="21" name="Straight Arrow Connector 20">
            <a:extLst>
              <a:ext uri="{FF2B5EF4-FFF2-40B4-BE49-F238E27FC236}">
                <a16:creationId xmlns:a16="http://schemas.microsoft.com/office/drawing/2014/main" id="{78A1C1DE-6EFC-CB42-8527-EA5C89CB8440}"/>
              </a:ext>
            </a:extLst>
          </p:cNvPr>
          <p:cNvCxnSpPr>
            <a:cxnSpLocks/>
          </p:cNvCxnSpPr>
          <p:nvPr/>
        </p:nvCxnSpPr>
        <p:spPr>
          <a:xfrm>
            <a:off x="2733869" y="4327147"/>
            <a:ext cx="762690" cy="6109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E715885A-871F-0341-BA15-DD7D536AA7EC}"/>
              </a:ext>
            </a:extLst>
          </p:cNvPr>
          <p:cNvCxnSpPr>
            <a:cxnSpLocks/>
          </p:cNvCxnSpPr>
          <p:nvPr/>
        </p:nvCxnSpPr>
        <p:spPr>
          <a:xfrm flipH="1">
            <a:off x="3647695" y="4160014"/>
            <a:ext cx="10749" cy="72825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CCA29EF6-D873-5F4F-AF28-A1928807D663}"/>
              </a:ext>
            </a:extLst>
          </p:cNvPr>
          <p:cNvCxnSpPr>
            <a:cxnSpLocks/>
          </p:cNvCxnSpPr>
          <p:nvPr/>
        </p:nvCxnSpPr>
        <p:spPr>
          <a:xfrm>
            <a:off x="1671306" y="4047853"/>
            <a:ext cx="1589376" cy="86742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DB06042-55D9-4849-AC77-F68081E458D4}"/>
              </a:ext>
            </a:extLst>
          </p:cNvPr>
          <p:cNvCxnSpPr>
            <a:cxnSpLocks/>
          </p:cNvCxnSpPr>
          <p:nvPr/>
        </p:nvCxnSpPr>
        <p:spPr>
          <a:xfrm>
            <a:off x="1824818" y="4570783"/>
            <a:ext cx="1255961" cy="3580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6A91136B-CAB7-F04B-9DFB-ACA1D8B5EF06}"/>
              </a:ext>
            </a:extLst>
          </p:cNvPr>
          <p:cNvCxnSpPr>
            <a:cxnSpLocks/>
          </p:cNvCxnSpPr>
          <p:nvPr/>
        </p:nvCxnSpPr>
        <p:spPr>
          <a:xfrm flipH="1">
            <a:off x="3920147" y="4047853"/>
            <a:ext cx="595170" cy="72707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FD7A99B5-1DF8-6B42-851C-3BE7BDF14A67}"/>
              </a:ext>
            </a:extLst>
          </p:cNvPr>
          <p:cNvCxnSpPr>
            <a:cxnSpLocks/>
          </p:cNvCxnSpPr>
          <p:nvPr/>
        </p:nvCxnSpPr>
        <p:spPr>
          <a:xfrm flipH="1">
            <a:off x="4118880" y="4376102"/>
            <a:ext cx="898460" cy="3988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D42D7C22-94F6-4B4D-A296-52C3BE6DE0BB}"/>
              </a:ext>
            </a:extLst>
          </p:cNvPr>
          <p:cNvCxnSpPr>
            <a:cxnSpLocks/>
          </p:cNvCxnSpPr>
          <p:nvPr/>
        </p:nvCxnSpPr>
        <p:spPr>
          <a:xfrm flipH="1">
            <a:off x="4118880" y="4696479"/>
            <a:ext cx="898460" cy="23230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262617FC-4D42-F348-89B2-50A24DEB7BD6}"/>
              </a:ext>
            </a:extLst>
          </p:cNvPr>
          <p:cNvCxnSpPr>
            <a:cxnSpLocks/>
          </p:cNvCxnSpPr>
          <p:nvPr/>
        </p:nvCxnSpPr>
        <p:spPr>
          <a:xfrm flipH="1">
            <a:off x="8585532" y="4178655"/>
            <a:ext cx="295374" cy="59627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28E4C5D9-4097-2640-ABDD-AABE810CB644}"/>
              </a:ext>
            </a:extLst>
          </p:cNvPr>
          <p:cNvCxnSpPr>
            <a:cxnSpLocks/>
          </p:cNvCxnSpPr>
          <p:nvPr/>
        </p:nvCxnSpPr>
        <p:spPr>
          <a:xfrm flipH="1">
            <a:off x="9016678" y="4207968"/>
            <a:ext cx="697638" cy="5669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A221BE19-94FA-B244-AD57-33D41912CC06}"/>
              </a:ext>
            </a:extLst>
          </p:cNvPr>
          <p:cNvCxnSpPr>
            <a:cxnSpLocks/>
          </p:cNvCxnSpPr>
          <p:nvPr/>
        </p:nvCxnSpPr>
        <p:spPr>
          <a:xfrm>
            <a:off x="8098944" y="4140421"/>
            <a:ext cx="272094" cy="6654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5CCBEC80-F143-914E-803C-DDA546A2E1B2}"/>
              </a:ext>
            </a:extLst>
          </p:cNvPr>
          <p:cNvCxnSpPr>
            <a:cxnSpLocks/>
          </p:cNvCxnSpPr>
          <p:nvPr/>
        </p:nvCxnSpPr>
        <p:spPr>
          <a:xfrm>
            <a:off x="7361853" y="4363889"/>
            <a:ext cx="479515" cy="41103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29222E56-4DCB-5841-9C1B-8CBEB23BD516}"/>
              </a:ext>
            </a:extLst>
          </p:cNvPr>
          <p:cNvCxnSpPr>
            <a:cxnSpLocks/>
          </p:cNvCxnSpPr>
          <p:nvPr/>
        </p:nvCxnSpPr>
        <p:spPr>
          <a:xfrm flipH="1">
            <a:off x="9276747" y="4643911"/>
            <a:ext cx="669158" cy="1310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9535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60452181"/>
              </p:ext>
            </p:extLst>
          </p:nvPr>
        </p:nvGraphicFramePr>
        <p:xfrm>
          <a:off x="508000" y="1600196"/>
          <a:ext cx="11150598" cy="5029200"/>
        </p:xfrm>
        <a:graphic>
          <a:graphicData uri="http://schemas.openxmlformats.org/drawingml/2006/table">
            <a:tbl>
              <a:tblPr firstRow="1" bandRow="1">
                <a:tableStyleId>{5940675A-B579-460E-94D1-54222C63F5DA}</a:tableStyleId>
              </a:tblPr>
              <a:tblGrid>
                <a:gridCol w="1858433">
                  <a:extLst>
                    <a:ext uri="{9D8B030D-6E8A-4147-A177-3AD203B41FA5}">
                      <a16:colId xmlns:a16="http://schemas.microsoft.com/office/drawing/2014/main" val="20000"/>
                    </a:ext>
                  </a:extLst>
                </a:gridCol>
                <a:gridCol w="1858433">
                  <a:extLst>
                    <a:ext uri="{9D8B030D-6E8A-4147-A177-3AD203B41FA5}">
                      <a16:colId xmlns:a16="http://schemas.microsoft.com/office/drawing/2014/main" val="20001"/>
                    </a:ext>
                  </a:extLst>
                </a:gridCol>
                <a:gridCol w="1858433">
                  <a:extLst>
                    <a:ext uri="{9D8B030D-6E8A-4147-A177-3AD203B41FA5}">
                      <a16:colId xmlns:a16="http://schemas.microsoft.com/office/drawing/2014/main" val="20002"/>
                    </a:ext>
                  </a:extLst>
                </a:gridCol>
                <a:gridCol w="1858433">
                  <a:extLst>
                    <a:ext uri="{9D8B030D-6E8A-4147-A177-3AD203B41FA5}">
                      <a16:colId xmlns:a16="http://schemas.microsoft.com/office/drawing/2014/main" val="20003"/>
                    </a:ext>
                  </a:extLst>
                </a:gridCol>
                <a:gridCol w="1858433">
                  <a:extLst>
                    <a:ext uri="{9D8B030D-6E8A-4147-A177-3AD203B41FA5}">
                      <a16:colId xmlns:a16="http://schemas.microsoft.com/office/drawing/2014/main" val="4244533821"/>
                    </a:ext>
                  </a:extLst>
                </a:gridCol>
                <a:gridCol w="1858433">
                  <a:extLst>
                    <a:ext uri="{9D8B030D-6E8A-4147-A177-3AD203B41FA5}">
                      <a16:colId xmlns:a16="http://schemas.microsoft.com/office/drawing/2014/main" val="3674559391"/>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chemeClr val="accent4">
                        <a:lumMod val="20000"/>
                        <a:lumOff val="80000"/>
                      </a:schemeClr>
                    </a:solidFill>
                  </a:tcPr>
                </a:tc>
                <a:tc>
                  <a:txBody>
                    <a:bodyPr/>
                    <a:lstStyle/>
                    <a:p>
                      <a:pPr algn="ctr"/>
                      <a:r>
                        <a:rPr lang="en-GB" b="0" i="0" dirty="0">
                          <a:latin typeface="OpenDyslexicAlta" pitchFamily="2" charset="77"/>
                          <a:ea typeface="OpenDyslexic" charset="0"/>
                          <a:cs typeface="OpenDyslexic" charset="0"/>
                        </a:rPr>
                        <a:t>1</a:t>
                      </a:r>
                      <a:r>
                        <a:rPr lang="en-GB" b="0" i="0" baseline="30000" dirty="0">
                          <a:latin typeface="OpenDyslexicAlta" pitchFamily="2" charset="77"/>
                          <a:ea typeface="OpenDyslexic" charset="0"/>
                          <a:cs typeface="OpenDyslexic" charset="0"/>
                        </a:rPr>
                        <a:t>st</a:t>
                      </a:r>
                      <a:r>
                        <a:rPr lang="en-GB" b="0" i="0" dirty="0">
                          <a:latin typeface="OpenDyslexicAlta" pitchFamily="2" charset="77"/>
                          <a:ea typeface="OpenDyslexic" charset="0"/>
                          <a:cs typeface="OpenDyslexic" charset="0"/>
                        </a:rPr>
                        <a:t> Attempt</a:t>
                      </a:r>
                    </a:p>
                  </a:txBody>
                  <a:tcPr>
                    <a:solidFill>
                      <a:schemeClr val="accent4">
                        <a:lumMod val="20000"/>
                        <a:lumOff val="80000"/>
                      </a:schemeClr>
                    </a:solidFill>
                  </a:tcPr>
                </a:tc>
                <a:tc>
                  <a:txBody>
                    <a:bodyPr/>
                    <a:lstStyle/>
                    <a:p>
                      <a:pPr algn="ctr"/>
                      <a:r>
                        <a:rPr lang="en-GB" b="0" i="0" dirty="0">
                          <a:latin typeface="OpenDyslexicAlta" pitchFamily="2" charset="77"/>
                          <a:ea typeface="OpenDyslexic" charset="0"/>
                          <a:cs typeface="OpenDyslexic" charset="0"/>
                        </a:rPr>
                        <a:t>2</a:t>
                      </a:r>
                      <a:r>
                        <a:rPr lang="en-GB" b="0" i="0" baseline="30000" dirty="0">
                          <a:latin typeface="OpenDyslexicAlta" pitchFamily="2" charset="77"/>
                          <a:ea typeface="OpenDyslexic" charset="0"/>
                          <a:cs typeface="OpenDyslexic" charset="0"/>
                        </a:rPr>
                        <a:t>nd</a:t>
                      </a:r>
                      <a:r>
                        <a:rPr lang="en-GB" b="0" i="0" baseline="0" dirty="0">
                          <a:latin typeface="OpenDyslexicAlta" pitchFamily="2" charset="77"/>
                          <a:ea typeface="OpenDyslexic" charset="0"/>
                          <a:cs typeface="OpenDyslexic" charset="0"/>
                        </a:rPr>
                        <a:t> Attempt</a:t>
                      </a:r>
                      <a:endParaRPr lang="en-GB" b="0" i="0" dirty="0">
                        <a:latin typeface="OpenDyslexicAlta" pitchFamily="2" charset="77"/>
                        <a:ea typeface="OpenDyslexic" charset="0"/>
                        <a:cs typeface="OpenDyslexic" charset="0"/>
                      </a:endParaRPr>
                    </a:p>
                  </a:txBody>
                  <a:tcPr>
                    <a:solidFill>
                      <a:schemeClr val="accent4">
                        <a:lumMod val="20000"/>
                        <a:lumOff val="80000"/>
                      </a:schemeClr>
                    </a:solidFill>
                  </a:tcPr>
                </a:tc>
                <a:tc>
                  <a:txBody>
                    <a:bodyPr/>
                    <a:lstStyle/>
                    <a:p>
                      <a:pPr algn="ctr"/>
                      <a:r>
                        <a:rPr lang="en-GB" b="0" i="0" dirty="0">
                          <a:latin typeface="OpenDyslexicAlta" pitchFamily="2" charset="77"/>
                          <a:ea typeface="OpenDyslexic" charset="0"/>
                          <a:cs typeface="OpenDyslexic" charset="0"/>
                        </a:rPr>
                        <a:t>3</a:t>
                      </a:r>
                      <a:r>
                        <a:rPr lang="en-GB" b="0" i="0" baseline="30000" dirty="0">
                          <a:latin typeface="OpenDyslexicAlta" pitchFamily="2" charset="77"/>
                          <a:ea typeface="OpenDyslexic" charset="0"/>
                          <a:cs typeface="OpenDyslexic" charset="0"/>
                        </a:rPr>
                        <a:t>rd</a:t>
                      </a:r>
                      <a:r>
                        <a:rPr lang="en-GB" b="0" i="0" dirty="0">
                          <a:latin typeface="OpenDyslexicAlta" pitchFamily="2" charset="77"/>
                          <a:ea typeface="OpenDyslexic" charset="0"/>
                          <a:cs typeface="OpenDyslexic" charset="0"/>
                        </a:rPr>
                        <a:t> Attempt</a:t>
                      </a:r>
                    </a:p>
                  </a:txBody>
                  <a:tcPr>
                    <a:solidFill>
                      <a:schemeClr val="accent4">
                        <a:lumMod val="20000"/>
                        <a:lumOff val="80000"/>
                      </a:schemeClr>
                    </a:solidFill>
                  </a:tcPr>
                </a:tc>
                <a:tc>
                  <a:txBody>
                    <a:bodyPr/>
                    <a:lstStyle/>
                    <a:p>
                      <a:pPr algn="ctr"/>
                      <a:r>
                        <a:rPr lang="en-GB" b="0" i="0" dirty="0">
                          <a:latin typeface="OpenDyslexicAlta" pitchFamily="2" charset="77"/>
                          <a:ea typeface="OpenDyslexic" charset="0"/>
                          <a:cs typeface="OpenDyslexic" charset="0"/>
                        </a:rPr>
                        <a:t>4</a:t>
                      </a:r>
                      <a:r>
                        <a:rPr lang="en-GB" b="0" i="0" baseline="30000" dirty="0">
                          <a:latin typeface="OpenDyslexicAlta" pitchFamily="2" charset="77"/>
                          <a:ea typeface="OpenDyslexic" charset="0"/>
                          <a:cs typeface="OpenDyslexic" charset="0"/>
                        </a:rPr>
                        <a:t>th</a:t>
                      </a:r>
                      <a:r>
                        <a:rPr lang="en-GB" b="0" i="0" dirty="0">
                          <a:latin typeface="OpenDyslexicAlta" pitchFamily="2" charset="77"/>
                          <a:ea typeface="OpenDyslexic" charset="0"/>
                          <a:cs typeface="OpenDyslexic" charset="0"/>
                        </a:rPr>
                        <a:t> Attempt</a:t>
                      </a:r>
                    </a:p>
                  </a:txBody>
                  <a:tcPr>
                    <a:solidFill>
                      <a:schemeClr val="accent4">
                        <a:lumMod val="20000"/>
                        <a:lumOff val="80000"/>
                      </a:schemeClr>
                    </a:solidFill>
                  </a:tcPr>
                </a:tc>
                <a:tc>
                  <a:txBody>
                    <a:bodyPr/>
                    <a:lstStyle/>
                    <a:p>
                      <a:pPr algn="ctr"/>
                      <a:r>
                        <a:rPr lang="en-GB" b="0" i="0" dirty="0">
                          <a:latin typeface="OpenDyslexicAlta" pitchFamily="2" charset="77"/>
                          <a:ea typeface="OpenDyslexic" charset="0"/>
                          <a:cs typeface="OpenDyslexic" charset="0"/>
                        </a:rPr>
                        <a:t>5</a:t>
                      </a:r>
                      <a:r>
                        <a:rPr lang="en-GB" b="0" i="0" baseline="30000" dirty="0">
                          <a:latin typeface="OpenDyslexicAlta" pitchFamily="2" charset="77"/>
                          <a:ea typeface="OpenDyslexic" charset="0"/>
                          <a:cs typeface="OpenDyslexic" charset="0"/>
                        </a:rPr>
                        <a:t>th</a:t>
                      </a:r>
                      <a:r>
                        <a:rPr lang="en-GB" b="0" i="0" dirty="0">
                          <a:latin typeface="OpenDyslexicAlta" pitchFamily="2" charset="77"/>
                          <a:ea typeface="OpenDyslexic" charset="0"/>
                          <a:cs typeface="OpenDyslexic" charset="0"/>
                        </a:rPr>
                        <a:t> Attempt</a:t>
                      </a:r>
                    </a:p>
                  </a:txBody>
                  <a:tcPr>
                    <a:solidFill>
                      <a:schemeClr val="accent4">
                        <a:lumMod val="20000"/>
                        <a:lumOff val="80000"/>
                      </a:schemeClr>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gem</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gym</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giant</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magic</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giraffe</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energy</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digit</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engine</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religion</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gentle</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014483055"/>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2</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aseline="0" dirty="0">
                          <a:latin typeface="Muli" pitchFamily="2" charset="77"/>
                        </a:rPr>
                        <a:t>The /j/ sound spelled with a g</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aseline="0" dirty="0">
                        <a:latin typeface="Muli" pitchFamily="2" charset="77"/>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aseline="0" dirty="0">
                          <a:latin typeface="Muli" pitchFamily="2" charset="77"/>
                        </a:rPr>
                        <a:t>Name:</a:t>
                      </a:r>
                      <a:endParaRPr lang="en-GB" sz="140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3</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9351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84188486"/>
              </p:ext>
            </p:extLst>
          </p:nvPr>
        </p:nvGraphicFramePr>
        <p:xfrm>
          <a:off x="508000" y="1600196"/>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chemeClr val="accent4">
                        <a:lumMod val="20000"/>
                        <a:lumOff val="80000"/>
                      </a:schemeClr>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gem</a:t>
                      </a: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gym</a:t>
                      </a: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giant</a:t>
                      </a: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magic</a:t>
                      </a: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giraffe</a:t>
                      </a: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energy</a:t>
                      </a: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digit</a:t>
                      </a: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engine</a:t>
                      </a: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religion</a:t>
                      </a: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gentle</a:t>
                      </a: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330552428"/>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2</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aseline="0" dirty="0">
                          <a:latin typeface="Muli" pitchFamily="2" charset="77"/>
                        </a:rPr>
                        <a:t>The /j/ sound spelled with a g.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aseline="0" dirty="0">
                        <a:latin typeface="Muli" pitchFamily="2" charset="77"/>
                      </a:endParaRPr>
                    </a:p>
                    <a:p>
                      <a:r>
                        <a:rPr lang="en-GB" sz="1400" baseline="0" dirty="0">
                          <a:latin typeface="Muli" pitchFamily="2" charset="77"/>
                        </a:rPr>
                        <a:t>Name:</a:t>
                      </a:r>
                      <a:endParaRPr lang="en-GB" sz="140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3</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339568467"/>
              </p:ext>
            </p:extLst>
          </p:nvPr>
        </p:nvGraphicFramePr>
        <p:xfrm>
          <a:off x="7270232" y="5607336"/>
          <a:ext cx="3174924" cy="1022060"/>
        </p:xfrm>
        <a:graphic>
          <a:graphicData uri="http://schemas.openxmlformats.org/drawingml/2006/table">
            <a:tbl>
              <a:tblPr firstRow="1" bandRow="1">
                <a:tableStyleId>{5940675A-B579-460E-94D1-54222C63F5DA}</a:tableStyleId>
              </a:tblPr>
              <a:tblGrid>
                <a:gridCol w="529154">
                  <a:extLst>
                    <a:ext uri="{9D8B030D-6E8A-4147-A177-3AD203B41FA5}">
                      <a16:colId xmlns:a16="http://schemas.microsoft.com/office/drawing/2014/main" val="20000"/>
                    </a:ext>
                  </a:extLst>
                </a:gridCol>
                <a:gridCol w="529154">
                  <a:extLst>
                    <a:ext uri="{9D8B030D-6E8A-4147-A177-3AD203B41FA5}">
                      <a16:colId xmlns:a16="http://schemas.microsoft.com/office/drawing/2014/main" val="20001"/>
                    </a:ext>
                  </a:extLst>
                </a:gridCol>
                <a:gridCol w="529154">
                  <a:extLst>
                    <a:ext uri="{9D8B030D-6E8A-4147-A177-3AD203B41FA5}">
                      <a16:colId xmlns:a16="http://schemas.microsoft.com/office/drawing/2014/main" val="20002"/>
                    </a:ext>
                  </a:extLst>
                </a:gridCol>
                <a:gridCol w="529154">
                  <a:extLst>
                    <a:ext uri="{9D8B030D-6E8A-4147-A177-3AD203B41FA5}">
                      <a16:colId xmlns:a16="http://schemas.microsoft.com/office/drawing/2014/main" val="20003"/>
                    </a:ext>
                  </a:extLst>
                </a:gridCol>
                <a:gridCol w="529154">
                  <a:extLst>
                    <a:ext uri="{9D8B030D-6E8A-4147-A177-3AD203B41FA5}">
                      <a16:colId xmlns:a16="http://schemas.microsoft.com/office/drawing/2014/main" val="20004"/>
                    </a:ext>
                  </a:extLst>
                </a:gridCol>
                <a:gridCol w="529154">
                  <a:extLst>
                    <a:ext uri="{9D8B030D-6E8A-4147-A177-3AD203B41FA5}">
                      <a16:colId xmlns:a16="http://schemas.microsoft.com/office/drawing/2014/main" val="20005"/>
                    </a:ext>
                  </a:extLst>
                </a:gridCol>
              </a:tblGrid>
              <a:tr h="511030">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n</a:t>
                      </a:r>
                    </a:p>
                  </a:txBody>
                  <a:tcPr/>
                </a:tc>
                <a:tc>
                  <a:txBody>
                    <a:bodyPr/>
                    <a:lstStyle/>
                    <a:p>
                      <a:pPr algn="ctr"/>
                      <a:r>
                        <a:rPr lang="en-GB" b="0" i="0" dirty="0">
                          <a:latin typeface="OpenDyslexicAlta" pitchFamily="2" charset="77"/>
                          <a:ea typeface="OpenDyslexic" charset="0"/>
                          <a:cs typeface="OpenDyslexic" charset="0"/>
                        </a:rPr>
                        <a:t>g</a:t>
                      </a:r>
                    </a:p>
                  </a:txBody>
                  <a:tcPr/>
                </a:tc>
                <a:tc>
                  <a:txBody>
                    <a:bodyPr/>
                    <a:lstStyle/>
                    <a:p>
                      <a:pPr algn="ctr"/>
                      <a:r>
                        <a:rPr lang="en-GB" b="0" i="0" dirty="0">
                          <a:latin typeface="OpenDyslexicAlta" pitchFamily="2" charset="77"/>
                          <a:ea typeface="OpenDyslexic" charset="0"/>
                          <a:cs typeface="OpenDyslexic" charset="0"/>
                        </a:rPr>
                        <a:t>l</a:t>
                      </a:r>
                    </a:p>
                  </a:txBody>
                  <a:tcPr/>
                </a:tc>
                <a:tc>
                  <a:txBody>
                    <a:bodyPr/>
                    <a:lstStyle/>
                    <a:p>
                      <a:pPr algn="ctr"/>
                      <a:r>
                        <a:rPr lang="en-GB" b="0" i="0" dirty="0">
                          <a:latin typeface="OpenDyslexicAlta" pitchFamily="2" charset="77"/>
                          <a:ea typeface="OpenDyslexic" charset="0"/>
                          <a:cs typeface="OpenDyslexic" charset="0"/>
                        </a:rPr>
                        <a:t>t</a:t>
                      </a:r>
                    </a:p>
                  </a:txBody>
                  <a:tcPr/>
                </a:tc>
                <a:extLst>
                  <a:ext uri="{0D108BD9-81ED-4DB2-BD59-A6C34878D82A}">
                    <a16:rowId xmlns:a16="http://schemas.microsoft.com/office/drawing/2014/main" val="10000"/>
                  </a:ext>
                </a:extLst>
              </a:tr>
              <a:tr h="511030">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197605619"/>
              </p:ext>
            </p:extLst>
          </p:nvPr>
        </p:nvGraphicFramePr>
        <p:xfrm>
          <a:off x="6584811" y="1795696"/>
          <a:ext cx="1901865" cy="1074646"/>
        </p:xfrm>
        <a:graphic>
          <a:graphicData uri="http://schemas.openxmlformats.org/drawingml/2006/table">
            <a:tbl>
              <a:tblPr firstRow="1" bandRow="1">
                <a:tableStyleId>{5940675A-B579-460E-94D1-54222C63F5DA}</a:tableStyleId>
              </a:tblPr>
              <a:tblGrid>
                <a:gridCol w="633955">
                  <a:extLst>
                    <a:ext uri="{9D8B030D-6E8A-4147-A177-3AD203B41FA5}">
                      <a16:colId xmlns:a16="http://schemas.microsoft.com/office/drawing/2014/main" val="20000"/>
                    </a:ext>
                  </a:extLst>
                </a:gridCol>
                <a:gridCol w="633955">
                  <a:extLst>
                    <a:ext uri="{9D8B030D-6E8A-4147-A177-3AD203B41FA5}">
                      <a16:colId xmlns:a16="http://schemas.microsoft.com/office/drawing/2014/main" val="20001"/>
                    </a:ext>
                  </a:extLst>
                </a:gridCol>
                <a:gridCol w="633955">
                  <a:extLst>
                    <a:ext uri="{9D8B030D-6E8A-4147-A177-3AD203B41FA5}">
                      <a16:colId xmlns:a16="http://schemas.microsoft.com/office/drawing/2014/main" val="20002"/>
                    </a:ext>
                  </a:extLst>
                </a:gridCol>
              </a:tblGrid>
              <a:tr h="537323">
                <a:tc>
                  <a:txBody>
                    <a:bodyPr/>
                    <a:lstStyle/>
                    <a:p>
                      <a:pPr algn="ctr"/>
                      <a:r>
                        <a:rPr lang="en-GB" b="0" i="0" dirty="0">
                          <a:latin typeface="OpenDyslexicAlta" pitchFamily="2" charset="77"/>
                          <a:ea typeface="OpenDyslexic" charset="0"/>
                          <a:cs typeface="OpenDyslexic" charset="0"/>
                        </a:rPr>
                        <a:t>m</a:t>
                      </a:r>
                    </a:p>
                  </a:txBody>
                  <a:tcPr/>
                </a:tc>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g</a:t>
                      </a:r>
                    </a:p>
                  </a:txBody>
                  <a:tcPr/>
                </a:tc>
                <a:extLst>
                  <a:ext uri="{0D108BD9-81ED-4DB2-BD59-A6C34878D82A}">
                    <a16:rowId xmlns:a16="http://schemas.microsoft.com/office/drawing/2014/main" val="10000"/>
                  </a:ext>
                </a:extLst>
              </a:tr>
              <a:tr h="537323">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800363160"/>
              </p:ext>
            </p:extLst>
          </p:nvPr>
        </p:nvGraphicFramePr>
        <p:xfrm>
          <a:off x="3439281" y="3016451"/>
          <a:ext cx="2920425" cy="1141574"/>
        </p:xfrm>
        <a:graphic>
          <a:graphicData uri="http://schemas.openxmlformats.org/drawingml/2006/table">
            <a:tbl>
              <a:tblPr firstRow="1" bandRow="1">
                <a:tableStyleId>{5940675A-B579-460E-94D1-54222C63F5DA}</a:tableStyleId>
              </a:tblPr>
              <a:tblGrid>
                <a:gridCol w="584085">
                  <a:extLst>
                    <a:ext uri="{9D8B030D-6E8A-4147-A177-3AD203B41FA5}">
                      <a16:colId xmlns:a16="http://schemas.microsoft.com/office/drawing/2014/main" val="20000"/>
                    </a:ext>
                  </a:extLst>
                </a:gridCol>
                <a:gridCol w="584085">
                  <a:extLst>
                    <a:ext uri="{9D8B030D-6E8A-4147-A177-3AD203B41FA5}">
                      <a16:colId xmlns:a16="http://schemas.microsoft.com/office/drawing/2014/main" val="20001"/>
                    </a:ext>
                  </a:extLst>
                </a:gridCol>
                <a:gridCol w="584085">
                  <a:extLst>
                    <a:ext uri="{9D8B030D-6E8A-4147-A177-3AD203B41FA5}">
                      <a16:colId xmlns:a16="http://schemas.microsoft.com/office/drawing/2014/main" val="20002"/>
                    </a:ext>
                  </a:extLst>
                </a:gridCol>
                <a:gridCol w="584085">
                  <a:extLst>
                    <a:ext uri="{9D8B030D-6E8A-4147-A177-3AD203B41FA5}">
                      <a16:colId xmlns:a16="http://schemas.microsoft.com/office/drawing/2014/main" val="20003"/>
                    </a:ext>
                  </a:extLst>
                </a:gridCol>
                <a:gridCol w="584085">
                  <a:extLst>
                    <a:ext uri="{9D8B030D-6E8A-4147-A177-3AD203B41FA5}">
                      <a16:colId xmlns:a16="http://schemas.microsoft.com/office/drawing/2014/main" val="20004"/>
                    </a:ext>
                  </a:extLst>
                </a:gridCol>
              </a:tblGrid>
              <a:tr h="570787">
                <a:tc>
                  <a:txBody>
                    <a:bodyPr/>
                    <a:lstStyle/>
                    <a:p>
                      <a:pPr algn="ctr"/>
                      <a:r>
                        <a:rPr lang="en-GB" b="0" i="0" dirty="0">
                          <a:latin typeface="OpenDyslexicAlta" pitchFamily="2" charset="77"/>
                          <a:ea typeface="OpenDyslexic" charset="0"/>
                          <a:cs typeface="OpenDyslexic" charset="0"/>
                        </a:rPr>
                        <a:t>n</a:t>
                      </a:r>
                    </a:p>
                  </a:txBody>
                  <a:tcPr/>
                </a:tc>
                <a:tc>
                  <a:txBody>
                    <a:bodyPr/>
                    <a:lstStyle/>
                    <a:p>
                      <a:pPr algn="ctr"/>
                      <a:r>
                        <a:rPr lang="en-GB" b="0" i="0" dirty="0">
                          <a:latin typeface="OpenDyslexicAlta" pitchFamily="2" charset="77"/>
                          <a:ea typeface="OpenDyslexic" charset="0"/>
                          <a:cs typeface="OpenDyslexic" charset="0"/>
                        </a:rPr>
                        <a:t>a</a:t>
                      </a:r>
                    </a:p>
                  </a:txBody>
                  <a:tcPr/>
                </a:tc>
                <a:tc>
                  <a:txBody>
                    <a:bodyPr/>
                    <a:lstStyle/>
                    <a:p>
                      <a:pPr algn="ctr"/>
                      <a:r>
                        <a:rPr lang="en-GB" b="0" i="0" dirty="0">
                          <a:latin typeface="OpenDyslexicAlta" pitchFamily="2" charset="77"/>
                          <a:ea typeface="OpenDyslexic" charset="0"/>
                          <a:cs typeface="OpenDyslexic" charset="0"/>
                        </a:rPr>
                        <a:t>i</a:t>
                      </a:r>
                    </a:p>
                  </a:txBody>
                  <a:tcPr/>
                </a:tc>
                <a:tc>
                  <a:txBody>
                    <a:bodyPr/>
                    <a:lstStyle/>
                    <a:p>
                      <a:pPr algn="ctr"/>
                      <a:r>
                        <a:rPr lang="en-GB" b="0" i="0" dirty="0">
                          <a:latin typeface="OpenDyslexicAlta" pitchFamily="2" charset="77"/>
                          <a:ea typeface="OpenDyslexic" charset="0"/>
                          <a:cs typeface="OpenDyslexic" charset="0"/>
                        </a:rPr>
                        <a:t>t</a:t>
                      </a:r>
                    </a:p>
                  </a:txBody>
                  <a:tcPr/>
                </a:tc>
                <a:tc>
                  <a:txBody>
                    <a:bodyPr/>
                    <a:lstStyle/>
                    <a:p>
                      <a:pPr algn="ctr"/>
                      <a:r>
                        <a:rPr lang="en-GB" b="0" i="0" dirty="0">
                          <a:latin typeface="OpenDyslexicAlta" pitchFamily="2" charset="77"/>
                          <a:ea typeface="OpenDyslexic" charset="0"/>
                          <a:cs typeface="OpenDyslexic" charset="0"/>
                        </a:rPr>
                        <a:t>g</a:t>
                      </a:r>
                    </a:p>
                  </a:txBody>
                  <a:tcPr/>
                </a:tc>
                <a:extLst>
                  <a:ext uri="{0D108BD9-81ED-4DB2-BD59-A6C34878D82A}">
                    <a16:rowId xmlns:a16="http://schemas.microsoft.com/office/drawing/2014/main" val="10000"/>
                  </a:ext>
                </a:extLst>
              </a:tr>
              <a:tr h="570787">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054592897"/>
              </p:ext>
            </p:extLst>
          </p:nvPr>
        </p:nvGraphicFramePr>
        <p:xfrm>
          <a:off x="4251113" y="5619984"/>
          <a:ext cx="2571545" cy="992851"/>
        </p:xfrm>
        <a:graphic>
          <a:graphicData uri="http://schemas.openxmlformats.org/drawingml/2006/table">
            <a:tbl>
              <a:tblPr firstRow="1" bandRow="1">
                <a:tableStyleId>{5940675A-B579-460E-94D1-54222C63F5DA}</a:tableStyleId>
              </a:tblPr>
              <a:tblGrid>
                <a:gridCol w="514309">
                  <a:extLst>
                    <a:ext uri="{9D8B030D-6E8A-4147-A177-3AD203B41FA5}">
                      <a16:colId xmlns:a16="http://schemas.microsoft.com/office/drawing/2014/main" val="20000"/>
                    </a:ext>
                  </a:extLst>
                </a:gridCol>
                <a:gridCol w="514309">
                  <a:extLst>
                    <a:ext uri="{9D8B030D-6E8A-4147-A177-3AD203B41FA5}">
                      <a16:colId xmlns:a16="http://schemas.microsoft.com/office/drawing/2014/main" val="20001"/>
                    </a:ext>
                  </a:extLst>
                </a:gridCol>
                <a:gridCol w="514309">
                  <a:extLst>
                    <a:ext uri="{9D8B030D-6E8A-4147-A177-3AD203B41FA5}">
                      <a16:colId xmlns:a16="http://schemas.microsoft.com/office/drawing/2014/main" val="20002"/>
                    </a:ext>
                  </a:extLst>
                </a:gridCol>
                <a:gridCol w="514309">
                  <a:extLst>
                    <a:ext uri="{9D8B030D-6E8A-4147-A177-3AD203B41FA5}">
                      <a16:colId xmlns:a16="http://schemas.microsoft.com/office/drawing/2014/main" val="20003"/>
                    </a:ext>
                  </a:extLst>
                </a:gridCol>
                <a:gridCol w="514309">
                  <a:extLst>
                    <a:ext uri="{9D8B030D-6E8A-4147-A177-3AD203B41FA5}">
                      <a16:colId xmlns:a16="http://schemas.microsoft.com/office/drawing/2014/main" val="20004"/>
                    </a:ext>
                  </a:extLst>
                </a:gridCol>
              </a:tblGrid>
              <a:tr h="531180">
                <a:tc>
                  <a:txBody>
                    <a:bodyPr/>
                    <a:lstStyle/>
                    <a:p>
                      <a:pPr algn="ctr"/>
                      <a:r>
                        <a:rPr lang="en-GB" b="0" i="0" dirty="0">
                          <a:latin typeface="OpenDyslexicAlta" pitchFamily="2" charset="77"/>
                          <a:ea typeface="OpenDyslexic" charset="0"/>
                          <a:cs typeface="OpenDyslexic" charset="0"/>
                        </a:rPr>
                        <a:t>m</a:t>
                      </a:r>
                    </a:p>
                  </a:txBody>
                  <a:tcPr/>
                </a:tc>
                <a:tc>
                  <a:txBody>
                    <a:bodyPr/>
                    <a:lstStyle/>
                    <a:p>
                      <a:pPr algn="ctr"/>
                      <a:r>
                        <a:rPr lang="en-GB" b="0" i="0" dirty="0">
                          <a:latin typeface="OpenDyslexicAlta" pitchFamily="2" charset="77"/>
                          <a:ea typeface="OpenDyslexic" charset="0"/>
                          <a:cs typeface="OpenDyslexic" charset="0"/>
                        </a:rPr>
                        <a:t>g</a:t>
                      </a:r>
                    </a:p>
                  </a:txBody>
                  <a:tcPr/>
                </a:tc>
                <a:tc>
                  <a:txBody>
                    <a:bodyPr/>
                    <a:lstStyle/>
                    <a:p>
                      <a:pPr algn="ctr"/>
                      <a:r>
                        <a:rPr lang="en-GB" b="0" i="0" dirty="0">
                          <a:latin typeface="OpenDyslexicAlta" pitchFamily="2" charset="77"/>
                          <a:ea typeface="OpenDyslexic" charset="0"/>
                          <a:cs typeface="OpenDyslexic" charset="0"/>
                        </a:rPr>
                        <a:t>a</a:t>
                      </a:r>
                    </a:p>
                  </a:txBody>
                  <a:tcPr/>
                </a:tc>
                <a:tc>
                  <a:txBody>
                    <a:bodyPr/>
                    <a:lstStyle/>
                    <a:p>
                      <a:pPr algn="ctr"/>
                      <a:r>
                        <a:rPr lang="en-GB" b="0" i="0" dirty="0">
                          <a:latin typeface="OpenDyslexicAlta" pitchFamily="2" charset="77"/>
                          <a:ea typeface="OpenDyslexic" charset="0"/>
                          <a:cs typeface="OpenDyslexic" charset="0"/>
                        </a:rPr>
                        <a:t>c</a:t>
                      </a:r>
                    </a:p>
                  </a:txBody>
                  <a:tcPr/>
                </a:tc>
                <a:tc>
                  <a:txBody>
                    <a:bodyPr/>
                    <a:lstStyle/>
                    <a:p>
                      <a:pPr algn="ctr"/>
                      <a:r>
                        <a:rPr lang="en-GB" b="0" i="0" dirty="0" err="1">
                          <a:latin typeface="OpenDyslexicAlta" pitchFamily="2" charset="77"/>
                          <a:ea typeface="OpenDyslexic" charset="0"/>
                          <a:cs typeface="OpenDyslexic" charset="0"/>
                        </a:rPr>
                        <a:t>i</a:t>
                      </a: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0"/>
                  </a:ext>
                </a:extLst>
              </a:tr>
              <a:tr h="461671">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626905798"/>
              </p:ext>
            </p:extLst>
          </p:nvPr>
        </p:nvGraphicFramePr>
        <p:xfrm>
          <a:off x="7635832" y="4369852"/>
          <a:ext cx="4311240" cy="1037035"/>
        </p:xfrm>
        <a:graphic>
          <a:graphicData uri="http://schemas.openxmlformats.org/drawingml/2006/table">
            <a:tbl>
              <a:tblPr firstRow="1" bandRow="1">
                <a:tableStyleId>{5940675A-B579-460E-94D1-54222C63F5DA}</a:tableStyleId>
              </a:tblPr>
              <a:tblGrid>
                <a:gridCol w="538905">
                  <a:extLst>
                    <a:ext uri="{9D8B030D-6E8A-4147-A177-3AD203B41FA5}">
                      <a16:colId xmlns:a16="http://schemas.microsoft.com/office/drawing/2014/main" val="20000"/>
                    </a:ext>
                  </a:extLst>
                </a:gridCol>
                <a:gridCol w="538905">
                  <a:extLst>
                    <a:ext uri="{9D8B030D-6E8A-4147-A177-3AD203B41FA5}">
                      <a16:colId xmlns:a16="http://schemas.microsoft.com/office/drawing/2014/main" val="20001"/>
                    </a:ext>
                  </a:extLst>
                </a:gridCol>
                <a:gridCol w="538905">
                  <a:extLst>
                    <a:ext uri="{9D8B030D-6E8A-4147-A177-3AD203B41FA5}">
                      <a16:colId xmlns:a16="http://schemas.microsoft.com/office/drawing/2014/main" val="20002"/>
                    </a:ext>
                  </a:extLst>
                </a:gridCol>
                <a:gridCol w="538905">
                  <a:extLst>
                    <a:ext uri="{9D8B030D-6E8A-4147-A177-3AD203B41FA5}">
                      <a16:colId xmlns:a16="http://schemas.microsoft.com/office/drawing/2014/main" val="20003"/>
                    </a:ext>
                  </a:extLst>
                </a:gridCol>
                <a:gridCol w="538905">
                  <a:extLst>
                    <a:ext uri="{9D8B030D-6E8A-4147-A177-3AD203B41FA5}">
                      <a16:colId xmlns:a16="http://schemas.microsoft.com/office/drawing/2014/main" val="20004"/>
                    </a:ext>
                  </a:extLst>
                </a:gridCol>
                <a:gridCol w="538905">
                  <a:extLst>
                    <a:ext uri="{9D8B030D-6E8A-4147-A177-3AD203B41FA5}">
                      <a16:colId xmlns:a16="http://schemas.microsoft.com/office/drawing/2014/main" val="20005"/>
                    </a:ext>
                  </a:extLst>
                </a:gridCol>
                <a:gridCol w="538905">
                  <a:extLst>
                    <a:ext uri="{9D8B030D-6E8A-4147-A177-3AD203B41FA5}">
                      <a16:colId xmlns:a16="http://schemas.microsoft.com/office/drawing/2014/main" val="20006"/>
                    </a:ext>
                  </a:extLst>
                </a:gridCol>
                <a:gridCol w="538905">
                  <a:extLst>
                    <a:ext uri="{9D8B030D-6E8A-4147-A177-3AD203B41FA5}">
                      <a16:colId xmlns:a16="http://schemas.microsoft.com/office/drawing/2014/main" val="20007"/>
                    </a:ext>
                  </a:extLst>
                </a:gridCol>
              </a:tblGrid>
              <a:tr h="562704">
                <a:tc>
                  <a:txBody>
                    <a:bodyPr/>
                    <a:lstStyle/>
                    <a:p>
                      <a:pPr algn="ctr"/>
                      <a:r>
                        <a:rPr lang="en-GB" b="0" i="0" dirty="0">
                          <a:latin typeface="OpenDyslexicAlta" pitchFamily="2" charset="77"/>
                          <a:ea typeface="OpenDyslexic" charset="0"/>
                          <a:cs typeface="OpenDyslexic" charset="0"/>
                        </a:rPr>
                        <a:t>r</a:t>
                      </a:r>
                    </a:p>
                  </a:txBody>
                  <a:tcPr/>
                </a:tc>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l</a:t>
                      </a:r>
                    </a:p>
                  </a:txBody>
                  <a:tcPr/>
                </a:tc>
                <a:tc>
                  <a:txBody>
                    <a:bodyPr/>
                    <a:lstStyle/>
                    <a:p>
                      <a:pPr algn="ctr"/>
                      <a:r>
                        <a:rPr lang="en-GB" b="0" i="0" dirty="0">
                          <a:latin typeface="OpenDyslexicAlta" pitchFamily="2" charset="77"/>
                          <a:ea typeface="OpenDyslexic" charset="0"/>
                          <a:cs typeface="OpenDyslexic" charset="0"/>
                        </a:rPr>
                        <a:t>n</a:t>
                      </a:r>
                    </a:p>
                  </a:txBody>
                  <a:tcPr/>
                </a:tc>
                <a:tc>
                  <a:txBody>
                    <a:bodyPr/>
                    <a:lstStyle/>
                    <a:p>
                      <a:pPr algn="ctr"/>
                      <a:r>
                        <a:rPr lang="en-GB" b="0" i="0" dirty="0" err="1">
                          <a:latin typeface="OpenDyslexicAlta" pitchFamily="2" charset="77"/>
                          <a:ea typeface="OpenDyslexic" charset="0"/>
                          <a:cs typeface="OpenDyslexic" charset="0"/>
                        </a:rPr>
                        <a:t>i</a:t>
                      </a:r>
                      <a:endParaRPr lang="en-GB" b="0" i="0" dirty="0">
                        <a:latin typeface="OpenDyslexicAlta" pitchFamily="2" charset="77"/>
                        <a:ea typeface="OpenDyslexic" charset="0"/>
                        <a:cs typeface="OpenDyslexic" charset="0"/>
                      </a:endParaRPr>
                    </a:p>
                  </a:txBody>
                  <a:tcPr/>
                </a:tc>
                <a:tc>
                  <a:txBody>
                    <a:bodyPr/>
                    <a:lstStyle/>
                    <a:p>
                      <a:pPr algn="ctr"/>
                      <a:r>
                        <a:rPr lang="en-GB" b="0" i="0" dirty="0">
                          <a:latin typeface="OpenDyslexicAlta" pitchFamily="2" charset="77"/>
                          <a:ea typeface="OpenDyslexic" charset="0"/>
                          <a:cs typeface="OpenDyslexic" charset="0"/>
                        </a:rPr>
                        <a:t>g</a:t>
                      </a:r>
                    </a:p>
                  </a:txBody>
                  <a:tcPr/>
                </a:tc>
                <a:tc>
                  <a:txBody>
                    <a:bodyPr/>
                    <a:lstStyle/>
                    <a:p>
                      <a:pPr algn="ctr"/>
                      <a:r>
                        <a:rPr lang="en-GB" b="0" i="0" dirty="0">
                          <a:latin typeface="OpenDyslexicAlta" pitchFamily="2" charset="77"/>
                          <a:ea typeface="OpenDyslexic" charset="0"/>
                          <a:cs typeface="OpenDyslexic" charset="0"/>
                        </a:rPr>
                        <a:t>o</a:t>
                      </a:r>
                    </a:p>
                  </a:txBody>
                  <a:tcPr/>
                </a:tc>
                <a:tc>
                  <a:txBody>
                    <a:bodyPr/>
                    <a:lstStyle/>
                    <a:p>
                      <a:pPr algn="ctr"/>
                      <a:r>
                        <a:rPr lang="en-GB" b="0" i="0" dirty="0" err="1">
                          <a:latin typeface="OpenDyslexicAlta" pitchFamily="2" charset="77"/>
                          <a:ea typeface="OpenDyslexic" charset="0"/>
                          <a:cs typeface="OpenDyslexic" charset="0"/>
                        </a:rPr>
                        <a:t>i</a:t>
                      </a: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0"/>
                  </a:ext>
                </a:extLst>
              </a:tr>
              <a:tr h="474331">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ndParaRPr>
                    </a:p>
                  </a:txBody>
                  <a:tcPr/>
                </a:tc>
                <a:extLst>
                  <a:ext uri="{0D108BD9-81ED-4DB2-BD59-A6C34878D82A}">
                    <a16:rowId xmlns:a16="http://schemas.microsoft.com/office/drawing/2014/main" val="10001"/>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509716444"/>
              </p:ext>
            </p:extLst>
          </p:nvPr>
        </p:nvGraphicFramePr>
        <p:xfrm>
          <a:off x="6503337" y="3016451"/>
          <a:ext cx="1845015" cy="1170982"/>
        </p:xfrm>
        <a:graphic>
          <a:graphicData uri="http://schemas.openxmlformats.org/drawingml/2006/table">
            <a:tbl>
              <a:tblPr firstRow="1" bandRow="1">
                <a:tableStyleId>{5940675A-B579-460E-94D1-54222C63F5DA}</a:tableStyleId>
              </a:tblPr>
              <a:tblGrid>
                <a:gridCol w="615005">
                  <a:extLst>
                    <a:ext uri="{9D8B030D-6E8A-4147-A177-3AD203B41FA5}">
                      <a16:colId xmlns:a16="http://schemas.microsoft.com/office/drawing/2014/main" val="20000"/>
                    </a:ext>
                  </a:extLst>
                </a:gridCol>
                <a:gridCol w="615005">
                  <a:extLst>
                    <a:ext uri="{9D8B030D-6E8A-4147-A177-3AD203B41FA5}">
                      <a16:colId xmlns:a16="http://schemas.microsoft.com/office/drawing/2014/main" val="20001"/>
                    </a:ext>
                  </a:extLst>
                </a:gridCol>
                <a:gridCol w="615005">
                  <a:extLst>
                    <a:ext uri="{9D8B030D-6E8A-4147-A177-3AD203B41FA5}">
                      <a16:colId xmlns:a16="http://schemas.microsoft.com/office/drawing/2014/main" val="20002"/>
                    </a:ext>
                  </a:extLst>
                </a:gridCol>
              </a:tblGrid>
              <a:tr h="585491">
                <a:tc>
                  <a:txBody>
                    <a:bodyPr/>
                    <a:lstStyle/>
                    <a:p>
                      <a:pPr algn="ctr"/>
                      <a:r>
                        <a:rPr lang="en-GB" b="0" i="0" dirty="0">
                          <a:latin typeface="OpenDyslexicAlta" pitchFamily="2" charset="77"/>
                          <a:ea typeface="OpenDyslexic" charset="0"/>
                          <a:cs typeface="OpenDyslexic" charset="0"/>
                        </a:rPr>
                        <a:t>m</a:t>
                      </a:r>
                    </a:p>
                  </a:txBody>
                  <a:tcPr/>
                </a:tc>
                <a:tc>
                  <a:txBody>
                    <a:bodyPr/>
                    <a:lstStyle/>
                    <a:p>
                      <a:pPr algn="ctr"/>
                      <a:r>
                        <a:rPr lang="en-GB" b="0" i="0" dirty="0">
                          <a:latin typeface="OpenDyslexicAlta" pitchFamily="2" charset="77"/>
                          <a:ea typeface="OpenDyslexic" charset="0"/>
                          <a:cs typeface="OpenDyslexic" charset="0"/>
                        </a:rPr>
                        <a:t>y</a:t>
                      </a:r>
                    </a:p>
                  </a:txBody>
                  <a:tcPr/>
                </a:tc>
                <a:tc>
                  <a:txBody>
                    <a:bodyPr/>
                    <a:lstStyle/>
                    <a:p>
                      <a:pPr algn="ctr"/>
                      <a:r>
                        <a:rPr lang="en-GB" b="0" i="0" dirty="0">
                          <a:latin typeface="OpenDyslexicAlta" pitchFamily="2" charset="77"/>
                          <a:ea typeface="OpenDyslexic" charset="0"/>
                          <a:cs typeface="OpenDyslexic" charset="0"/>
                        </a:rPr>
                        <a:t>g</a:t>
                      </a:r>
                    </a:p>
                  </a:txBody>
                  <a:tcPr/>
                </a:tc>
                <a:extLst>
                  <a:ext uri="{0D108BD9-81ED-4DB2-BD59-A6C34878D82A}">
                    <a16:rowId xmlns:a16="http://schemas.microsoft.com/office/drawing/2014/main" val="10000"/>
                  </a:ext>
                </a:extLst>
              </a:tr>
              <a:tr h="585491">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711095945"/>
              </p:ext>
            </p:extLst>
          </p:nvPr>
        </p:nvGraphicFramePr>
        <p:xfrm>
          <a:off x="8660752" y="1795332"/>
          <a:ext cx="3286320" cy="1074646"/>
        </p:xfrm>
        <a:graphic>
          <a:graphicData uri="http://schemas.openxmlformats.org/drawingml/2006/table">
            <a:tbl>
              <a:tblPr firstRow="1" bandRow="1">
                <a:tableStyleId>{5940675A-B579-460E-94D1-54222C63F5DA}</a:tableStyleId>
              </a:tblPr>
              <a:tblGrid>
                <a:gridCol w="547720">
                  <a:extLst>
                    <a:ext uri="{9D8B030D-6E8A-4147-A177-3AD203B41FA5}">
                      <a16:colId xmlns:a16="http://schemas.microsoft.com/office/drawing/2014/main" val="20000"/>
                    </a:ext>
                  </a:extLst>
                </a:gridCol>
                <a:gridCol w="547720">
                  <a:extLst>
                    <a:ext uri="{9D8B030D-6E8A-4147-A177-3AD203B41FA5}">
                      <a16:colId xmlns:a16="http://schemas.microsoft.com/office/drawing/2014/main" val="20001"/>
                    </a:ext>
                  </a:extLst>
                </a:gridCol>
                <a:gridCol w="547720">
                  <a:extLst>
                    <a:ext uri="{9D8B030D-6E8A-4147-A177-3AD203B41FA5}">
                      <a16:colId xmlns:a16="http://schemas.microsoft.com/office/drawing/2014/main" val="20002"/>
                    </a:ext>
                  </a:extLst>
                </a:gridCol>
                <a:gridCol w="547720">
                  <a:extLst>
                    <a:ext uri="{9D8B030D-6E8A-4147-A177-3AD203B41FA5}">
                      <a16:colId xmlns:a16="http://schemas.microsoft.com/office/drawing/2014/main" val="20003"/>
                    </a:ext>
                  </a:extLst>
                </a:gridCol>
                <a:gridCol w="547720">
                  <a:extLst>
                    <a:ext uri="{9D8B030D-6E8A-4147-A177-3AD203B41FA5}">
                      <a16:colId xmlns:a16="http://schemas.microsoft.com/office/drawing/2014/main" val="20004"/>
                    </a:ext>
                  </a:extLst>
                </a:gridCol>
                <a:gridCol w="547720">
                  <a:extLst>
                    <a:ext uri="{9D8B030D-6E8A-4147-A177-3AD203B41FA5}">
                      <a16:colId xmlns:a16="http://schemas.microsoft.com/office/drawing/2014/main" val="20005"/>
                    </a:ext>
                  </a:extLst>
                </a:gridCol>
              </a:tblGrid>
              <a:tr h="537323">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n</a:t>
                      </a:r>
                    </a:p>
                  </a:txBody>
                  <a:tcPr/>
                </a:tc>
                <a:tc>
                  <a:txBody>
                    <a:bodyPr/>
                    <a:lstStyle/>
                    <a:p>
                      <a:pPr algn="ctr"/>
                      <a:r>
                        <a:rPr lang="en-GB" b="0" i="0" dirty="0">
                          <a:latin typeface="OpenDyslexicAlta" pitchFamily="2" charset="77"/>
                          <a:ea typeface="OpenDyslexic" charset="0"/>
                          <a:cs typeface="OpenDyslexic" charset="0"/>
                        </a:rPr>
                        <a:t>g</a:t>
                      </a:r>
                    </a:p>
                  </a:txBody>
                  <a:tcPr/>
                </a:tc>
                <a:tc>
                  <a:txBody>
                    <a:bodyPr/>
                    <a:lstStyle/>
                    <a:p>
                      <a:pPr algn="ctr"/>
                      <a:r>
                        <a:rPr lang="en-GB" b="0" i="0" dirty="0" err="1">
                          <a:latin typeface="OpenDyslexicAlta" pitchFamily="2" charset="77"/>
                          <a:ea typeface="OpenDyslexic" charset="0"/>
                          <a:cs typeface="OpenDyslexic" charset="0"/>
                        </a:rPr>
                        <a:t>e</a:t>
                      </a:r>
                      <a:endParaRPr lang="en-GB" b="0" i="0" dirty="0">
                        <a:latin typeface="OpenDyslexicAlta" pitchFamily="2" charset="77"/>
                        <a:ea typeface="OpenDyslexic" charset="0"/>
                        <a:cs typeface="OpenDyslexic" charset="0"/>
                      </a:endParaRPr>
                    </a:p>
                  </a:txBody>
                  <a:tcPr/>
                </a:tc>
                <a:tc>
                  <a:txBody>
                    <a:bodyPr/>
                    <a:lstStyle/>
                    <a:p>
                      <a:pPr algn="ctr"/>
                      <a:r>
                        <a:rPr lang="en-GB" b="0" i="0" dirty="0" err="1">
                          <a:latin typeface="OpenDyslexicAlta" pitchFamily="2" charset="77"/>
                          <a:ea typeface="OpenDyslexic" charset="0"/>
                          <a:cs typeface="OpenDyslexic" charset="0"/>
                        </a:rPr>
                        <a:t>i</a:t>
                      </a:r>
                      <a:endParaRPr lang="en-GB" b="0" i="0" dirty="0">
                        <a:latin typeface="OpenDyslexicAlta" pitchFamily="2" charset="77"/>
                        <a:ea typeface="OpenDyslexic" charset="0"/>
                        <a:cs typeface="OpenDyslexic" charset="0"/>
                      </a:endParaRPr>
                    </a:p>
                  </a:txBody>
                  <a:tcPr/>
                </a:tc>
                <a:tc>
                  <a:txBody>
                    <a:bodyPr/>
                    <a:lstStyle/>
                    <a:p>
                      <a:pPr algn="ctr"/>
                      <a:r>
                        <a:rPr lang="en-GB" b="0" i="0" dirty="0">
                          <a:latin typeface="OpenDyslexicAlta" pitchFamily="2" charset="77"/>
                          <a:ea typeface="OpenDyslexic" charset="0"/>
                          <a:cs typeface="OpenDyslexic" charset="0"/>
                        </a:rPr>
                        <a:t>n</a:t>
                      </a:r>
                    </a:p>
                  </a:txBody>
                  <a:tcPr/>
                </a:tc>
                <a:extLst>
                  <a:ext uri="{0D108BD9-81ED-4DB2-BD59-A6C34878D82A}">
                    <a16:rowId xmlns:a16="http://schemas.microsoft.com/office/drawing/2014/main" val="10000"/>
                  </a:ext>
                </a:extLst>
              </a:tr>
              <a:tr h="537323">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bl>
          </a:graphicData>
        </a:graphic>
      </p:graphicFrame>
      <p:sp>
        <p:nvSpPr>
          <p:cNvPr id="16" name="Rectangle 15"/>
          <p:cNvSpPr/>
          <p:nvPr/>
        </p:nvSpPr>
        <p:spPr>
          <a:xfrm>
            <a:off x="3634796" y="1313575"/>
            <a:ext cx="7549978" cy="369332"/>
          </a:xfrm>
          <a:prstGeom prst="rect">
            <a:avLst/>
          </a:prstGeom>
        </p:spPr>
        <p:txBody>
          <a:bodyPr wrap="square">
            <a:spAutoFit/>
          </a:bodyPr>
          <a:lstStyle/>
          <a:p>
            <a:pPr algn="ctr"/>
            <a:r>
              <a:rPr lang="en-GB" dirty="0">
                <a:latin typeface="OpenDyslexicAlta" pitchFamily="2" charset="77"/>
                <a:ea typeface="OpenDyslexic" charset="0"/>
                <a:cs typeface="OpenDyslexic" charset="0"/>
              </a:rPr>
              <a:t>Find and unscramble your spellings in the grids.</a:t>
            </a:r>
          </a:p>
        </p:txBody>
      </p:sp>
      <p:graphicFrame>
        <p:nvGraphicFramePr>
          <p:cNvPr id="17" name="Table 16"/>
          <p:cNvGraphicFramePr>
            <a:graphicFrameLocks noGrp="1"/>
          </p:cNvGraphicFramePr>
          <p:nvPr>
            <p:extLst>
              <p:ext uri="{D42A27DB-BD31-4B8C-83A1-F6EECF244321}">
                <p14:modId xmlns:p14="http://schemas.microsoft.com/office/powerpoint/2010/main" val="517528948"/>
              </p:ext>
            </p:extLst>
          </p:nvPr>
        </p:nvGraphicFramePr>
        <p:xfrm>
          <a:off x="3439281" y="1788439"/>
          <a:ext cx="2971455" cy="1124628"/>
        </p:xfrm>
        <a:graphic>
          <a:graphicData uri="http://schemas.openxmlformats.org/drawingml/2006/table">
            <a:tbl>
              <a:tblPr firstRow="1" bandRow="1">
                <a:tableStyleId>{5940675A-B579-460E-94D1-54222C63F5DA}</a:tableStyleId>
              </a:tblPr>
              <a:tblGrid>
                <a:gridCol w="594291">
                  <a:extLst>
                    <a:ext uri="{9D8B030D-6E8A-4147-A177-3AD203B41FA5}">
                      <a16:colId xmlns:a16="http://schemas.microsoft.com/office/drawing/2014/main" val="20000"/>
                    </a:ext>
                  </a:extLst>
                </a:gridCol>
                <a:gridCol w="594291">
                  <a:extLst>
                    <a:ext uri="{9D8B030D-6E8A-4147-A177-3AD203B41FA5}">
                      <a16:colId xmlns:a16="http://schemas.microsoft.com/office/drawing/2014/main" val="20001"/>
                    </a:ext>
                  </a:extLst>
                </a:gridCol>
                <a:gridCol w="594291">
                  <a:extLst>
                    <a:ext uri="{9D8B030D-6E8A-4147-A177-3AD203B41FA5}">
                      <a16:colId xmlns:a16="http://schemas.microsoft.com/office/drawing/2014/main" val="20002"/>
                    </a:ext>
                  </a:extLst>
                </a:gridCol>
                <a:gridCol w="594291">
                  <a:extLst>
                    <a:ext uri="{9D8B030D-6E8A-4147-A177-3AD203B41FA5}">
                      <a16:colId xmlns:a16="http://schemas.microsoft.com/office/drawing/2014/main" val="20003"/>
                    </a:ext>
                  </a:extLst>
                </a:gridCol>
                <a:gridCol w="594291">
                  <a:extLst>
                    <a:ext uri="{9D8B030D-6E8A-4147-A177-3AD203B41FA5}">
                      <a16:colId xmlns:a16="http://schemas.microsoft.com/office/drawing/2014/main" val="20004"/>
                    </a:ext>
                  </a:extLst>
                </a:gridCol>
              </a:tblGrid>
              <a:tr h="562314">
                <a:tc>
                  <a:txBody>
                    <a:bodyPr/>
                    <a:lstStyle/>
                    <a:p>
                      <a:pPr algn="ctr"/>
                      <a:r>
                        <a:rPr lang="en-GB" b="0" i="0" dirty="0">
                          <a:latin typeface="OpenDyslexicAlta" pitchFamily="2" charset="77"/>
                          <a:ea typeface="OpenDyslexic" charset="0"/>
                          <a:cs typeface="OpenDyslexic" charset="0"/>
                        </a:rPr>
                        <a:t>i</a:t>
                      </a:r>
                    </a:p>
                  </a:txBody>
                  <a:tcPr/>
                </a:tc>
                <a:tc>
                  <a:txBody>
                    <a:bodyPr/>
                    <a:lstStyle/>
                    <a:p>
                      <a:pPr algn="ctr"/>
                      <a:r>
                        <a:rPr lang="en-GB" b="0" i="0" dirty="0">
                          <a:latin typeface="OpenDyslexicAlta" pitchFamily="2" charset="77"/>
                          <a:ea typeface="OpenDyslexic" charset="0"/>
                          <a:cs typeface="OpenDyslexic" charset="0"/>
                        </a:rPr>
                        <a:t>d</a:t>
                      </a:r>
                    </a:p>
                  </a:txBody>
                  <a:tcPr/>
                </a:tc>
                <a:tc>
                  <a:txBody>
                    <a:bodyPr/>
                    <a:lstStyle/>
                    <a:p>
                      <a:pPr algn="ctr"/>
                      <a:r>
                        <a:rPr lang="en-GB" b="0" i="0" dirty="0">
                          <a:latin typeface="OpenDyslexicAlta" pitchFamily="2" charset="77"/>
                          <a:ea typeface="OpenDyslexic" charset="0"/>
                          <a:cs typeface="OpenDyslexic" charset="0"/>
                        </a:rPr>
                        <a:t>i</a:t>
                      </a:r>
                    </a:p>
                  </a:txBody>
                  <a:tcPr/>
                </a:tc>
                <a:tc>
                  <a:txBody>
                    <a:bodyPr/>
                    <a:lstStyle/>
                    <a:p>
                      <a:pPr algn="ctr"/>
                      <a:r>
                        <a:rPr lang="en-GB" b="0" i="0" dirty="0">
                          <a:latin typeface="OpenDyslexicAlta" pitchFamily="2" charset="77"/>
                          <a:ea typeface="OpenDyslexic" charset="0"/>
                          <a:cs typeface="OpenDyslexic" charset="0"/>
                        </a:rPr>
                        <a:t>t</a:t>
                      </a:r>
                    </a:p>
                  </a:txBody>
                  <a:tcPr/>
                </a:tc>
                <a:tc>
                  <a:txBody>
                    <a:bodyPr/>
                    <a:lstStyle/>
                    <a:p>
                      <a:pPr algn="ctr"/>
                      <a:r>
                        <a:rPr lang="en-GB" b="0" i="0" dirty="0">
                          <a:latin typeface="OpenDyslexicAlta" pitchFamily="2" charset="77"/>
                          <a:ea typeface="OpenDyslexic" charset="0"/>
                          <a:cs typeface="OpenDyslexic" charset="0"/>
                        </a:rPr>
                        <a:t>g</a:t>
                      </a:r>
                    </a:p>
                  </a:txBody>
                  <a:tcPr/>
                </a:tc>
                <a:extLst>
                  <a:ext uri="{0D108BD9-81ED-4DB2-BD59-A6C34878D82A}">
                    <a16:rowId xmlns:a16="http://schemas.microsoft.com/office/drawing/2014/main" val="10000"/>
                  </a:ext>
                </a:extLst>
              </a:tr>
              <a:tr h="562314">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2470682434"/>
              </p:ext>
            </p:extLst>
          </p:nvPr>
        </p:nvGraphicFramePr>
        <p:xfrm>
          <a:off x="8486676" y="3016451"/>
          <a:ext cx="3460398" cy="1188376"/>
        </p:xfrm>
        <a:graphic>
          <a:graphicData uri="http://schemas.openxmlformats.org/drawingml/2006/table">
            <a:tbl>
              <a:tblPr firstRow="1" bandRow="1">
                <a:tableStyleId>{5940675A-B579-460E-94D1-54222C63F5DA}</a:tableStyleId>
              </a:tblPr>
              <a:tblGrid>
                <a:gridCol w="576733">
                  <a:extLst>
                    <a:ext uri="{9D8B030D-6E8A-4147-A177-3AD203B41FA5}">
                      <a16:colId xmlns:a16="http://schemas.microsoft.com/office/drawing/2014/main" val="20000"/>
                    </a:ext>
                  </a:extLst>
                </a:gridCol>
                <a:gridCol w="576733">
                  <a:extLst>
                    <a:ext uri="{9D8B030D-6E8A-4147-A177-3AD203B41FA5}">
                      <a16:colId xmlns:a16="http://schemas.microsoft.com/office/drawing/2014/main" val="20001"/>
                    </a:ext>
                  </a:extLst>
                </a:gridCol>
                <a:gridCol w="576733">
                  <a:extLst>
                    <a:ext uri="{9D8B030D-6E8A-4147-A177-3AD203B41FA5}">
                      <a16:colId xmlns:a16="http://schemas.microsoft.com/office/drawing/2014/main" val="20002"/>
                    </a:ext>
                  </a:extLst>
                </a:gridCol>
                <a:gridCol w="576733">
                  <a:extLst>
                    <a:ext uri="{9D8B030D-6E8A-4147-A177-3AD203B41FA5}">
                      <a16:colId xmlns:a16="http://schemas.microsoft.com/office/drawing/2014/main" val="20003"/>
                    </a:ext>
                  </a:extLst>
                </a:gridCol>
                <a:gridCol w="576733">
                  <a:extLst>
                    <a:ext uri="{9D8B030D-6E8A-4147-A177-3AD203B41FA5}">
                      <a16:colId xmlns:a16="http://schemas.microsoft.com/office/drawing/2014/main" val="20004"/>
                    </a:ext>
                  </a:extLst>
                </a:gridCol>
                <a:gridCol w="576733">
                  <a:extLst>
                    <a:ext uri="{9D8B030D-6E8A-4147-A177-3AD203B41FA5}">
                      <a16:colId xmlns:a16="http://schemas.microsoft.com/office/drawing/2014/main" val="20005"/>
                    </a:ext>
                  </a:extLst>
                </a:gridCol>
              </a:tblGrid>
              <a:tr h="594188">
                <a:tc>
                  <a:txBody>
                    <a:bodyPr/>
                    <a:lstStyle/>
                    <a:p>
                      <a:pPr algn="ctr"/>
                      <a:r>
                        <a:rPr lang="en-GB" b="0" i="0" dirty="0">
                          <a:latin typeface="OpenDyslexicAlta" pitchFamily="2" charset="77"/>
                          <a:ea typeface="OpenDyslexic" charset="0"/>
                          <a:cs typeface="OpenDyslexic" charset="0"/>
                        </a:rPr>
                        <a:t>y</a:t>
                      </a:r>
                    </a:p>
                  </a:txBody>
                  <a:tcPr/>
                </a:tc>
                <a:tc>
                  <a:txBody>
                    <a:bodyPr/>
                    <a:lstStyle/>
                    <a:p>
                      <a:pPr algn="ctr"/>
                      <a:r>
                        <a:rPr lang="en-GB" b="0" i="0" dirty="0">
                          <a:latin typeface="OpenDyslexicAlta" pitchFamily="2" charset="77"/>
                          <a:ea typeface="OpenDyslexic" charset="0"/>
                          <a:cs typeface="OpenDyslexic" charset="0"/>
                        </a:rPr>
                        <a:t>n</a:t>
                      </a:r>
                    </a:p>
                  </a:txBody>
                  <a:tcPr/>
                </a:tc>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r</a:t>
                      </a:r>
                    </a:p>
                  </a:txBody>
                  <a:tcPr/>
                </a:tc>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g</a:t>
                      </a:r>
                    </a:p>
                  </a:txBody>
                  <a:tcPr/>
                </a:tc>
                <a:extLst>
                  <a:ext uri="{0D108BD9-81ED-4DB2-BD59-A6C34878D82A}">
                    <a16:rowId xmlns:a16="http://schemas.microsoft.com/office/drawing/2014/main" val="10000"/>
                  </a:ext>
                </a:extLst>
              </a:tr>
              <a:tr h="594188">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1003430654"/>
              </p:ext>
            </p:extLst>
          </p:nvPr>
        </p:nvGraphicFramePr>
        <p:xfrm>
          <a:off x="3443636" y="4392593"/>
          <a:ext cx="3866870" cy="1035422"/>
        </p:xfrm>
        <a:graphic>
          <a:graphicData uri="http://schemas.openxmlformats.org/drawingml/2006/table">
            <a:tbl>
              <a:tblPr firstRow="1" bandRow="1">
                <a:tableStyleId>{5940675A-B579-460E-94D1-54222C63F5DA}</a:tableStyleId>
              </a:tblPr>
              <a:tblGrid>
                <a:gridCol w="552410">
                  <a:extLst>
                    <a:ext uri="{9D8B030D-6E8A-4147-A177-3AD203B41FA5}">
                      <a16:colId xmlns:a16="http://schemas.microsoft.com/office/drawing/2014/main" val="20000"/>
                    </a:ext>
                  </a:extLst>
                </a:gridCol>
                <a:gridCol w="552410">
                  <a:extLst>
                    <a:ext uri="{9D8B030D-6E8A-4147-A177-3AD203B41FA5}">
                      <a16:colId xmlns:a16="http://schemas.microsoft.com/office/drawing/2014/main" val="20001"/>
                    </a:ext>
                  </a:extLst>
                </a:gridCol>
                <a:gridCol w="552410">
                  <a:extLst>
                    <a:ext uri="{9D8B030D-6E8A-4147-A177-3AD203B41FA5}">
                      <a16:colId xmlns:a16="http://schemas.microsoft.com/office/drawing/2014/main" val="20002"/>
                    </a:ext>
                  </a:extLst>
                </a:gridCol>
                <a:gridCol w="552410">
                  <a:extLst>
                    <a:ext uri="{9D8B030D-6E8A-4147-A177-3AD203B41FA5}">
                      <a16:colId xmlns:a16="http://schemas.microsoft.com/office/drawing/2014/main" val="20003"/>
                    </a:ext>
                  </a:extLst>
                </a:gridCol>
                <a:gridCol w="552410">
                  <a:extLst>
                    <a:ext uri="{9D8B030D-6E8A-4147-A177-3AD203B41FA5}">
                      <a16:colId xmlns:a16="http://schemas.microsoft.com/office/drawing/2014/main" val="20004"/>
                    </a:ext>
                  </a:extLst>
                </a:gridCol>
                <a:gridCol w="552410">
                  <a:extLst>
                    <a:ext uri="{9D8B030D-6E8A-4147-A177-3AD203B41FA5}">
                      <a16:colId xmlns:a16="http://schemas.microsoft.com/office/drawing/2014/main" val="20005"/>
                    </a:ext>
                  </a:extLst>
                </a:gridCol>
                <a:gridCol w="552410">
                  <a:extLst>
                    <a:ext uri="{9D8B030D-6E8A-4147-A177-3AD203B41FA5}">
                      <a16:colId xmlns:a16="http://schemas.microsoft.com/office/drawing/2014/main" val="20006"/>
                    </a:ext>
                  </a:extLst>
                </a:gridCol>
              </a:tblGrid>
              <a:tr h="517711">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r</a:t>
                      </a:r>
                    </a:p>
                  </a:txBody>
                  <a:tcPr/>
                </a:tc>
                <a:tc>
                  <a:txBody>
                    <a:bodyPr/>
                    <a:lstStyle/>
                    <a:p>
                      <a:pPr algn="ctr"/>
                      <a:r>
                        <a:rPr lang="en-GB" b="0" i="0" dirty="0" err="1">
                          <a:latin typeface="OpenDyslexicAlta" pitchFamily="2" charset="77"/>
                          <a:ea typeface="OpenDyslexic" charset="0"/>
                          <a:cs typeface="OpenDyslexic" charset="0"/>
                        </a:rPr>
                        <a:t>i</a:t>
                      </a:r>
                      <a:endParaRPr lang="en-GB" b="0" i="0" dirty="0">
                        <a:latin typeface="OpenDyslexicAlta" pitchFamily="2" charset="77"/>
                        <a:ea typeface="OpenDyslexic" charset="0"/>
                        <a:cs typeface="OpenDyslexic" charset="0"/>
                      </a:endParaRPr>
                    </a:p>
                  </a:txBody>
                  <a:tcPr/>
                </a:tc>
                <a:tc>
                  <a:txBody>
                    <a:bodyPr/>
                    <a:lstStyle/>
                    <a:p>
                      <a:pPr algn="ctr"/>
                      <a:r>
                        <a:rPr lang="en-GB" b="0" i="0" dirty="0">
                          <a:latin typeface="OpenDyslexicAlta" pitchFamily="2" charset="77"/>
                          <a:ea typeface="OpenDyslexic" charset="0"/>
                          <a:cs typeface="OpenDyslexic" charset="0"/>
                        </a:rPr>
                        <a:t>g</a:t>
                      </a:r>
                    </a:p>
                  </a:txBody>
                  <a:tcPr/>
                </a:tc>
                <a:tc>
                  <a:txBody>
                    <a:bodyPr/>
                    <a:lstStyle/>
                    <a:p>
                      <a:pPr algn="ctr"/>
                      <a:r>
                        <a:rPr lang="en-GB" b="0" i="0" dirty="0">
                          <a:latin typeface="OpenDyslexicAlta" pitchFamily="2" charset="77"/>
                          <a:ea typeface="OpenDyslexic" charset="0"/>
                          <a:cs typeface="OpenDyslexic" charset="0"/>
                        </a:rPr>
                        <a:t>f</a:t>
                      </a:r>
                    </a:p>
                  </a:txBody>
                  <a:tcPr/>
                </a:tc>
                <a:tc>
                  <a:txBody>
                    <a:bodyPr/>
                    <a:lstStyle/>
                    <a:p>
                      <a:pPr algn="ctr"/>
                      <a:r>
                        <a:rPr lang="en-GB" b="0" i="0" dirty="0">
                          <a:latin typeface="OpenDyslexicAlta" pitchFamily="2" charset="77"/>
                          <a:ea typeface="OpenDyslexic" charset="0"/>
                          <a:cs typeface="OpenDyslexic" charset="0"/>
                        </a:rPr>
                        <a:t>a</a:t>
                      </a:r>
                    </a:p>
                  </a:txBody>
                  <a:tcPr/>
                </a:tc>
                <a:tc>
                  <a:txBody>
                    <a:bodyPr/>
                    <a:lstStyle/>
                    <a:p>
                      <a:pPr algn="ctr"/>
                      <a:r>
                        <a:rPr lang="en-GB" b="0" i="0" dirty="0">
                          <a:latin typeface="OpenDyslexicAlta" pitchFamily="2" charset="77"/>
                          <a:ea typeface="OpenDyslexic" charset="0"/>
                          <a:cs typeface="OpenDyslexic" charset="0"/>
                        </a:rPr>
                        <a:t>f</a:t>
                      </a:r>
                    </a:p>
                  </a:txBody>
                  <a:tcPr/>
                </a:tc>
                <a:extLst>
                  <a:ext uri="{0D108BD9-81ED-4DB2-BD59-A6C34878D82A}">
                    <a16:rowId xmlns:a16="http://schemas.microsoft.com/office/drawing/2014/main" val="10000"/>
                  </a:ext>
                </a:extLst>
              </a:tr>
              <a:tr h="517711">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tc>
                  <a:txBody>
                    <a:bodyPr/>
                    <a:lstStyle/>
                    <a:p>
                      <a:pPr algn="ct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84933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08000" y="1600196"/>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chemeClr val="accent4">
                        <a:lumMod val="20000"/>
                        <a:lumOff val="80000"/>
                      </a:schemeClr>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gem</a:t>
                      </a: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gym</a:t>
                      </a: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giant</a:t>
                      </a: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magic</a:t>
                      </a: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giraffe</a:t>
                      </a: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energy</a:t>
                      </a: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digit</a:t>
                      </a: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engine</a:t>
                      </a: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religion</a:t>
                      </a: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gentle</a:t>
                      </a: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817293287"/>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2</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aseline="0" dirty="0">
                          <a:latin typeface="Muli" pitchFamily="2" charset="77"/>
                        </a:rPr>
                        <a:t>The /j/ sound spelled with a g.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600" baseline="0" dirty="0">
                        <a:latin typeface="Muli" pitchFamily="2" charset="77"/>
                      </a:endParaRPr>
                    </a:p>
                    <a:p>
                      <a:r>
                        <a:rPr lang="en-GB" sz="1400" baseline="0" dirty="0">
                          <a:solidFill>
                            <a:srgbClr val="FF3860"/>
                          </a:solidFill>
                          <a:latin typeface="Muli" pitchFamily="2" charset="77"/>
                        </a:rPr>
                        <a:t>Answers: </a:t>
                      </a:r>
                      <a:endParaRPr lang="en-GB" sz="1400" dirty="0">
                        <a:solidFill>
                          <a:srgbClr val="FF3860"/>
                        </a:solidFill>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3</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938686159"/>
              </p:ext>
            </p:extLst>
          </p:nvPr>
        </p:nvGraphicFramePr>
        <p:xfrm>
          <a:off x="7270232" y="5607336"/>
          <a:ext cx="3174924" cy="1022060"/>
        </p:xfrm>
        <a:graphic>
          <a:graphicData uri="http://schemas.openxmlformats.org/drawingml/2006/table">
            <a:tbl>
              <a:tblPr firstRow="1" bandRow="1">
                <a:tableStyleId>{5940675A-B579-460E-94D1-54222C63F5DA}</a:tableStyleId>
              </a:tblPr>
              <a:tblGrid>
                <a:gridCol w="529154">
                  <a:extLst>
                    <a:ext uri="{9D8B030D-6E8A-4147-A177-3AD203B41FA5}">
                      <a16:colId xmlns:a16="http://schemas.microsoft.com/office/drawing/2014/main" val="20000"/>
                    </a:ext>
                  </a:extLst>
                </a:gridCol>
                <a:gridCol w="529154">
                  <a:extLst>
                    <a:ext uri="{9D8B030D-6E8A-4147-A177-3AD203B41FA5}">
                      <a16:colId xmlns:a16="http://schemas.microsoft.com/office/drawing/2014/main" val="20001"/>
                    </a:ext>
                  </a:extLst>
                </a:gridCol>
                <a:gridCol w="529154">
                  <a:extLst>
                    <a:ext uri="{9D8B030D-6E8A-4147-A177-3AD203B41FA5}">
                      <a16:colId xmlns:a16="http://schemas.microsoft.com/office/drawing/2014/main" val="20002"/>
                    </a:ext>
                  </a:extLst>
                </a:gridCol>
                <a:gridCol w="529154">
                  <a:extLst>
                    <a:ext uri="{9D8B030D-6E8A-4147-A177-3AD203B41FA5}">
                      <a16:colId xmlns:a16="http://schemas.microsoft.com/office/drawing/2014/main" val="20003"/>
                    </a:ext>
                  </a:extLst>
                </a:gridCol>
                <a:gridCol w="529154">
                  <a:extLst>
                    <a:ext uri="{9D8B030D-6E8A-4147-A177-3AD203B41FA5}">
                      <a16:colId xmlns:a16="http://schemas.microsoft.com/office/drawing/2014/main" val="20004"/>
                    </a:ext>
                  </a:extLst>
                </a:gridCol>
                <a:gridCol w="529154">
                  <a:extLst>
                    <a:ext uri="{9D8B030D-6E8A-4147-A177-3AD203B41FA5}">
                      <a16:colId xmlns:a16="http://schemas.microsoft.com/office/drawing/2014/main" val="20005"/>
                    </a:ext>
                  </a:extLst>
                </a:gridCol>
              </a:tblGrid>
              <a:tr h="511030">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n</a:t>
                      </a:r>
                    </a:p>
                  </a:txBody>
                  <a:tcPr/>
                </a:tc>
                <a:tc>
                  <a:txBody>
                    <a:bodyPr/>
                    <a:lstStyle/>
                    <a:p>
                      <a:pPr algn="ctr"/>
                      <a:r>
                        <a:rPr lang="en-GB" b="0" i="0" dirty="0">
                          <a:latin typeface="OpenDyslexicAlta" pitchFamily="2" charset="77"/>
                          <a:ea typeface="OpenDyslexic" charset="0"/>
                          <a:cs typeface="OpenDyslexic" charset="0"/>
                        </a:rPr>
                        <a:t>g</a:t>
                      </a:r>
                    </a:p>
                  </a:txBody>
                  <a:tcPr/>
                </a:tc>
                <a:tc>
                  <a:txBody>
                    <a:bodyPr/>
                    <a:lstStyle/>
                    <a:p>
                      <a:pPr algn="ctr"/>
                      <a:r>
                        <a:rPr lang="en-GB" b="0" i="0" dirty="0">
                          <a:latin typeface="OpenDyslexicAlta" pitchFamily="2" charset="77"/>
                          <a:ea typeface="OpenDyslexic" charset="0"/>
                          <a:cs typeface="OpenDyslexic" charset="0"/>
                        </a:rPr>
                        <a:t>l</a:t>
                      </a:r>
                    </a:p>
                  </a:txBody>
                  <a:tcPr/>
                </a:tc>
                <a:tc>
                  <a:txBody>
                    <a:bodyPr/>
                    <a:lstStyle/>
                    <a:p>
                      <a:pPr algn="ctr"/>
                      <a:r>
                        <a:rPr lang="en-GB" b="0" i="0" dirty="0">
                          <a:latin typeface="OpenDyslexicAlta" pitchFamily="2" charset="77"/>
                          <a:ea typeface="OpenDyslexic" charset="0"/>
                          <a:cs typeface="OpenDyslexic" charset="0"/>
                        </a:rPr>
                        <a:t>t</a:t>
                      </a:r>
                    </a:p>
                  </a:txBody>
                  <a:tcPr/>
                </a:tc>
                <a:extLst>
                  <a:ext uri="{0D108BD9-81ED-4DB2-BD59-A6C34878D82A}">
                    <a16:rowId xmlns:a16="http://schemas.microsoft.com/office/drawing/2014/main" val="10000"/>
                  </a:ext>
                </a:extLst>
              </a:tr>
              <a:tr h="511030">
                <a:tc>
                  <a:txBody>
                    <a:bodyPr/>
                    <a:lstStyle/>
                    <a:p>
                      <a:pPr algn="ctr"/>
                      <a:r>
                        <a:rPr lang="en-GB" b="0" i="0" dirty="0">
                          <a:solidFill>
                            <a:srgbClr val="FF3860"/>
                          </a:solidFill>
                          <a:latin typeface="OpenDyslexicAlta" pitchFamily="2" charset="77"/>
                          <a:ea typeface="OpenDyslexic" charset="0"/>
                          <a:cs typeface="OpenDyslexic" charset="0"/>
                        </a:rPr>
                        <a:t>g</a:t>
                      </a:r>
                    </a:p>
                  </a:txBody>
                  <a:tcPr anchor="ctr"/>
                </a:tc>
                <a:tc>
                  <a:txBody>
                    <a:bodyPr/>
                    <a:lstStyle/>
                    <a:p>
                      <a:pPr algn="ctr"/>
                      <a:r>
                        <a:rPr lang="en-GB" b="0" i="0" dirty="0">
                          <a:solidFill>
                            <a:srgbClr val="FF3860"/>
                          </a:solidFill>
                          <a:latin typeface="OpenDyslexicAlta" pitchFamily="2" charset="77"/>
                          <a:ea typeface="OpenDyslexic" charset="0"/>
                          <a:cs typeface="OpenDyslexic" charset="0"/>
                        </a:rPr>
                        <a:t>e</a:t>
                      </a:r>
                    </a:p>
                  </a:txBody>
                  <a:tcPr anchor="ctr"/>
                </a:tc>
                <a:tc>
                  <a:txBody>
                    <a:bodyPr/>
                    <a:lstStyle/>
                    <a:p>
                      <a:pPr algn="ctr"/>
                      <a:r>
                        <a:rPr lang="en-GB" b="0" i="0" dirty="0">
                          <a:solidFill>
                            <a:srgbClr val="FF3860"/>
                          </a:solidFill>
                          <a:latin typeface="OpenDyslexicAlta" pitchFamily="2" charset="77"/>
                          <a:ea typeface="OpenDyslexic" charset="0"/>
                          <a:cs typeface="OpenDyslexic" charset="0"/>
                        </a:rPr>
                        <a:t>n</a:t>
                      </a:r>
                    </a:p>
                  </a:txBody>
                  <a:tcPr anchor="ctr"/>
                </a:tc>
                <a:tc>
                  <a:txBody>
                    <a:bodyPr/>
                    <a:lstStyle/>
                    <a:p>
                      <a:pPr algn="ctr"/>
                      <a:r>
                        <a:rPr lang="en-GB" b="0" i="0" dirty="0">
                          <a:solidFill>
                            <a:srgbClr val="FF3860"/>
                          </a:solidFill>
                          <a:latin typeface="OpenDyslexicAlta" pitchFamily="2" charset="77"/>
                          <a:ea typeface="OpenDyslexic" charset="0"/>
                          <a:cs typeface="OpenDyslexic" charset="0"/>
                        </a:rPr>
                        <a:t>t</a:t>
                      </a:r>
                    </a:p>
                  </a:txBody>
                  <a:tcPr anchor="ctr"/>
                </a:tc>
                <a:tc>
                  <a:txBody>
                    <a:bodyPr/>
                    <a:lstStyle/>
                    <a:p>
                      <a:pPr algn="ctr"/>
                      <a:r>
                        <a:rPr lang="en-GB" b="0" i="0" dirty="0">
                          <a:solidFill>
                            <a:srgbClr val="FF3860"/>
                          </a:solidFill>
                          <a:latin typeface="OpenDyslexicAlta" pitchFamily="2" charset="77"/>
                          <a:ea typeface="OpenDyslexic" charset="0"/>
                          <a:cs typeface="OpenDyslexic" charset="0"/>
                        </a:rPr>
                        <a:t>l</a:t>
                      </a:r>
                    </a:p>
                  </a:txBody>
                  <a:tcPr anchor="ctr"/>
                </a:tc>
                <a:tc>
                  <a:txBody>
                    <a:bodyPr/>
                    <a:lstStyle/>
                    <a:p>
                      <a:pPr algn="ctr"/>
                      <a:r>
                        <a:rPr lang="en-GB" b="0" i="0" dirty="0">
                          <a:solidFill>
                            <a:srgbClr val="FF3860"/>
                          </a:solidFill>
                          <a:latin typeface="OpenDyslexicAlta" pitchFamily="2" charset="77"/>
                          <a:ea typeface="OpenDyslexic" charset="0"/>
                          <a:cs typeface="OpenDyslexic" charset="0"/>
                        </a:rPr>
                        <a:t>e</a:t>
                      </a:r>
                    </a:p>
                  </a:txBody>
                  <a:tcPr anchor="ct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547566319"/>
              </p:ext>
            </p:extLst>
          </p:nvPr>
        </p:nvGraphicFramePr>
        <p:xfrm>
          <a:off x="6584811" y="1795696"/>
          <a:ext cx="1901865" cy="1074646"/>
        </p:xfrm>
        <a:graphic>
          <a:graphicData uri="http://schemas.openxmlformats.org/drawingml/2006/table">
            <a:tbl>
              <a:tblPr firstRow="1" bandRow="1">
                <a:tableStyleId>{5940675A-B579-460E-94D1-54222C63F5DA}</a:tableStyleId>
              </a:tblPr>
              <a:tblGrid>
                <a:gridCol w="633955">
                  <a:extLst>
                    <a:ext uri="{9D8B030D-6E8A-4147-A177-3AD203B41FA5}">
                      <a16:colId xmlns:a16="http://schemas.microsoft.com/office/drawing/2014/main" val="20000"/>
                    </a:ext>
                  </a:extLst>
                </a:gridCol>
                <a:gridCol w="633955">
                  <a:extLst>
                    <a:ext uri="{9D8B030D-6E8A-4147-A177-3AD203B41FA5}">
                      <a16:colId xmlns:a16="http://schemas.microsoft.com/office/drawing/2014/main" val="20001"/>
                    </a:ext>
                  </a:extLst>
                </a:gridCol>
                <a:gridCol w="633955">
                  <a:extLst>
                    <a:ext uri="{9D8B030D-6E8A-4147-A177-3AD203B41FA5}">
                      <a16:colId xmlns:a16="http://schemas.microsoft.com/office/drawing/2014/main" val="20002"/>
                    </a:ext>
                  </a:extLst>
                </a:gridCol>
              </a:tblGrid>
              <a:tr h="537323">
                <a:tc>
                  <a:txBody>
                    <a:bodyPr/>
                    <a:lstStyle/>
                    <a:p>
                      <a:pPr algn="ctr"/>
                      <a:r>
                        <a:rPr lang="en-GB" b="0" i="0" dirty="0">
                          <a:latin typeface="OpenDyslexicAlta" pitchFamily="2" charset="77"/>
                          <a:ea typeface="OpenDyslexic" charset="0"/>
                          <a:cs typeface="OpenDyslexic" charset="0"/>
                        </a:rPr>
                        <a:t>m</a:t>
                      </a:r>
                    </a:p>
                  </a:txBody>
                  <a:tcPr/>
                </a:tc>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g</a:t>
                      </a:r>
                    </a:p>
                  </a:txBody>
                  <a:tcPr/>
                </a:tc>
                <a:extLst>
                  <a:ext uri="{0D108BD9-81ED-4DB2-BD59-A6C34878D82A}">
                    <a16:rowId xmlns:a16="http://schemas.microsoft.com/office/drawing/2014/main" val="10000"/>
                  </a:ext>
                </a:extLst>
              </a:tr>
              <a:tr h="537323">
                <a:tc>
                  <a:txBody>
                    <a:bodyPr/>
                    <a:lstStyle/>
                    <a:p>
                      <a:pPr algn="ctr"/>
                      <a:r>
                        <a:rPr lang="en-GB" sz="2000" b="0" i="0" dirty="0">
                          <a:solidFill>
                            <a:srgbClr val="FF3860"/>
                          </a:solidFill>
                          <a:latin typeface="OpenDyslexicAlta" pitchFamily="2" charset="77"/>
                          <a:ea typeface="OpenDyslexic" charset="0"/>
                          <a:cs typeface="OpenDyslexic" charset="0"/>
                        </a:rPr>
                        <a:t>g</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e</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m</a:t>
                      </a:r>
                    </a:p>
                  </a:txBody>
                  <a:tcPr anchor="ctr"/>
                </a:tc>
                <a:extLst>
                  <a:ext uri="{0D108BD9-81ED-4DB2-BD59-A6C34878D82A}">
                    <a16:rowId xmlns:a16="http://schemas.microsoft.com/office/drawing/2014/main" val="10001"/>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992653367"/>
              </p:ext>
            </p:extLst>
          </p:nvPr>
        </p:nvGraphicFramePr>
        <p:xfrm>
          <a:off x="3439281" y="3016451"/>
          <a:ext cx="2920425" cy="1141574"/>
        </p:xfrm>
        <a:graphic>
          <a:graphicData uri="http://schemas.openxmlformats.org/drawingml/2006/table">
            <a:tbl>
              <a:tblPr firstRow="1" bandRow="1">
                <a:tableStyleId>{5940675A-B579-460E-94D1-54222C63F5DA}</a:tableStyleId>
              </a:tblPr>
              <a:tblGrid>
                <a:gridCol w="584085">
                  <a:extLst>
                    <a:ext uri="{9D8B030D-6E8A-4147-A177-3AD203B41FA5}">
                      <a16:colId xmlns:a16="http://schemas.microsoft.com/office/drawing/2014/main" val="20000"/>
                    </a:ext>
                  </a:extLst>
                </a:gridCol>
                <a:gridCol w="584085">
                  <a:extLst>
                    <a:ext uri="{9D8B030D-6E8A-4147-A177-3AD203B41FA5}">
                      <a16:colId xmlns:a16="http://schemas.microsoft.com/office/drawing/2014/main" val="20001"/>
                    </a:ext>
                  </a:extLst>
                </a:gridCol>
                <a:gridCol w="584085">
                  <a:extLst>
                    <a:ext uri="{9D8B030D-6E8A-4147-A177-3AD203B41FA5}">
                      <a16:colId xmlns:a16="http://schemas.microsoft.com/office/drawing/2014/main" val="20002"/>
                    </a:ext>
                  </a:extLst>
                </a:gridCol>
                <a:gridCol w="584085">
                  <a:extLst>
                    <a:ext uri="{9D8B030D-6E8A-4147-A177-3AD203B41FA5}">
                      <a16:colId xmlns:a16="http://schemas.microsoft.com/office/drawing/2014/main" val="20003"/>
                    </a:ext>
                  </a:extLst>
                </a:gridCol>
                <a:gridCol w="584085">
                  <a:extLst>
                    <a:ext uri="{9D8B030D-6E8A-4147-A177-3AD203B41FA5}">
                      <a16:colId xmlns:a16="http://schemas.microsoft.com/office/drawing/2014/main" val="20004"/>
                    </a:ext>
                  </a:extLst>
                </a:gridCol>
              </a:tblGrid>
              <a:tr h="570787">
                <a:tc>
                  <a:txBody>
                    <a:bodyPr/>
                    <a:lstStyle/>
                    <a:p>
                      <a:pPr algn="ctr"/>
                      <a:r>
                        <a:rPr lang="en-GB" b="0" i="0" dirty="0">
                          <a:latin typeface="OpenDyslexicAlta" pitchFamily="2" charset="77"/>
                          <a:ea typeface="OpenDyslexic" charset="0"/>
                          <a:cs typeface="OpenDyslexic" charset="0"/>
                        </a:rPr>
                        <a:t>n</a:t>
                      </a:r>
                    </a:p>
                  </a:txBody>
                  <a:tcPr/>
                </a:tc>
                <a:tc>
                  <a:txBody>
                    <a:bodyPr/>
                    <a:lstStyle/>
                    <a:p>
                      <a:pPr algn="ctr"/>
                      <a:r>
                        <a:rPr lang="en-GB" b="0" i="0" dirty="0">
                          <a:latin typeface="OpenDyslexicAlta" pitchFamily="2" charset="77"/>
                          <a:ea typeface="OpenDyslexic" charset="0"/>
                          <a:cs typeface="OpenDyslexic" charset="0"/>
                        </a:rPr>
                        <a:t>a</a:t>
                      </a:r>
                    </a:p>
                  </a:txBody>
                  <a:tcPr/>
                </a:tc>
                <a:tc>
                  <a:txBody>
                    <a:bodyPr/>
                    <a:lstStyle/>
                    <a:p>
                      <a:pPr algn="ctr"/>
                      <a:r>
                        <a:rPr lang="en-GB" b="0" i="0" dirty="0">
                          <a:latin typeface="OpenDyslexicAlta" pitchFamily="2" charset="77"/>
                          <a:ea typeface="OpenDyslexic" charset="0"/>
                          <a:cs typeface="OpenDyslexic" charset="0"/>
                        </a:rPr>
                        <a:t>i</a:t>
                      </a:r>
                    </a:p>
                  </a:txBody>
                  <a:tcPr/>
                </a:tc>
                <a:tc>
                  <a:txBody>
                    <a:bodyPr/>
                    <a:lstStyle/>
                    <a:p>
                      <a:pPr algn="ctr"/>
                      <a:r>
                        <a:rPr lang="en-GB" b="0" i="0" dirty="0">
                          <a:latin typeface="OpenDyslexicAlta" pitchFamily="2" charset="77"/>
                          <a:ea typeface="OpenDyslexic" charset="0"/>
                          <a:cs typeface="OpenDyslexic" charset="0"/>
                        </a:rPr>
                        <a:t>t</a:t>
                      </a:r>
                    </a:p>
                  </a:txBody>
                  <a:tcPr/>
                </a:tc>
                <a:tc>
                  <a:txBody>
                    <a:bodyPr/>
                    <a:lstStyle/>
                    <a:p>
                      <a:pPr algn="ctr"/>
                      <a:r>
                        <a:rPr lang="en-GB" b="0" i="0" dirty="0">
                          <a:latin typeface="OpenDyslexicAlta" pitchFamily="2" charset="77"/>
                          <a:ea typeface="OpenDyslexic" charset="0"/>
                          <a:cs typeface="OpenDyslexic" charset="0"/>
                        </a:rPr>
                        <a:t>g</a:t>
                      </a:r>
                    </a:p>
                  </a:txBody>
                  <a:tcPr/>
                </a:tc>
                <a:extLst>
                  <a:ext uri="{0D108BD9-81ED-4DB2-BD59-A6C34878D82A}">
                    <a16:rowId xmlns:a16="http://schemas.microsoft.com/office/drawing/2014/main" val="10000"/>
                  </a:ext>
                </a:extLst>
              </a:tr>
              <a:tr h="570787">
                <a:tc>
                  <a:txBody>
                    <a:bodyPr/>
                    <a:lstStyle/>
                    <a:p>
                      <a:pPr algn="ctr"/>
                      <a:r>
                        <a:rPr lang="en-GB" sz="2000" b="0" i="0" dirty="0">
                          <a:solidFill>
                            <a:srgbClr val="FF3860"/>
                          </a:solidFill>
                          <a:latin typeface="OpenDyslexicAlta" pitchFamily="2" charset="77"/>
                          <a:ea typeface="OpenDyslexic" charset="0"/>
                          <a:cs typeface="OpenDyslexic" charset="0"/>
                        </a:rPr>
                        <a:t>g</a:t>
                      </a:r>
                    </a:p>
                  </a:txBody>
                  <a:tcPr anchor="ctr"/>
                </a:tc>
                <a:tc>
                  <a:txBody>
                    <a:bodyPr/>
                    <a:lstStyle/>
                    <a:p>
                      <a:pPr algn="ctr"/>
                      <a:r>
                        <a:rPr lang="en-GB" sz="2000" b="0" i="0" dirty="0" err="1">
                          <a:solidFill>
                            <a:srgbClr val="FF3860"/>
                          </a:solidFill>
                          <a:latin typeface="OpenDyslexicAlta" pitchFamily="2" charset="77"/>
                          <a:ea typeface="OpenDyslexic" charset="0"/>
                          <a:cs typeface="OpenDyslexic" charset="0"/>
                        </a:rPr>
                        <a:t>i</a:t>
                      </a:r>
                      <a:endParaRPr lang="en-GB" sz="2000" b="0" i="0" dirty="0">
                        <a:solidFill>
                          <a:srgbClr val="FF3860"/>
                        </a:solidFill>
                        <a:latin typeface="OpenDyslexicAlta" pitchFamily="2" charset="77"/>
                        <a:ea typeface="OpenDyslexic" charset="0"/>
                        <a:cs typeface="OpenDyslexic" charset="0"/>
                      </a:endParaRP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a</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n</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t</a:t>
                      </a:r>
                    </a:p>
                  </a:txBody>
                  <a:tcPr anchor="ct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08352406"/>
              </p:ext>
            </p:extLst>
          </p:nvPr>
        </p:nvGraphicFramePr>
        <p:xfrm>
          <a:off x="4251113" y="5619984"/>
          <a:ext cx="2571545" cy="992851"/>
        </p:xfrm>
        <a:graphic>
          <a:graphicData uri="http://schemas.openxmlformats.org/drawingml/2006/table">
            <a:tbl>
              <a:tblPr firstRow="1" bandRow="1">
                <a:tableStyleId>{5940675A-B579-460E-94D1-54222C63F5DA}</a:tableStyleId>
              </a:tblPr>
              <a:tblGrid>
                <a:gridCol w="514309">
                  <a:extLst>
                    <a:ext uri="{9D8B030D-6E8A-4147-A177-3AD203B41FA5}">
                      <a16:colId xmlns:a16="http://schemas.microsoft.com/office/drawing/2014/main" val="20000"/>
                    </a:ext>
                  </a:extLst>
                </a:gridCol>
                <a:gridCol w="514309">
                  <a:extLst>
                    <a:ext uri="{9D8B030D-6E8A-4147-A177-3AD203B41FA5}">
                      <a16:colId xmlns:a16="http://schemas.microsoft.com/office/drawing/2014/main" val="20001"/>
                    </a:ext>
                  </a:extLst>
                </a:gridCol>
                <a:gridCol w="514309">
                  <a:extLst>
                    <a:ext uri="{9D8B030D-6E8A-4147-A177-3AD203B41FA5}">
                      <a16:colId xmlns:a16="http://schemas.microsoft.com/office/drawing/2014/main" val="20002"/>
                    </a:ext>
                  </a:extLst>
                </a:gridCol>
                <a:gridCol w="514309">
                  <a:extLst>
                    <a:ext uri="{9D8B030D-6E8A-4147-A177-3AD203B41FA5}">
                      <a16:colId xmlns:a16="http://schemas.microsoft.com/office/drawing/2014/main" val="20003"/>
                    </a:ext>
                  </a:extLst>
                </a:gridCol>
                <a:gridCol w="514309">
                  <a:extLst>
                    <a:ext uri="{9D8B030D-6E8A-4147-A177-3AD203B41FA5}">
                      <a16:colId xmlns:a16="http://schemas.microsoft.com/office/drawing/2014/main" val="20004"/>
                    </a:ext>
                  </a:extLst>
                </a:gridCol>
              </a:tblGrid>
              <a:tr h="531180">
                <a:tc>
                  <a:txBody>
                    <a:bodyPr/>
                    <a:lstStyle/>
                    <a:p>
                      <a:pPr algn="ctr"/>
                      <a:r>
                        <a:rPr lang="en-GB" b="0" i="0" dirty="0">
                          <a:latin typeface="OpenDyslexicAlta" pitchFamily="2" charset="77"/>
                          <a:ea typeface="OpenDyslexic" charset="0"/>
                          <a:cs typeface="OpenDyslexic" charset="0"/>
                        </a:rPr>
                        <a:t>m</a:t>
                      </a:r>
                    </a:p>
                  </a:txBody>
                  <a:tcPr/>
                </a:tc>
                <a:tc>
                  <a:txBody>
                    <a:bodyPr/>
                    <a:lstStyle/>
                    <a:p>
                      <a:pPr algn="ctr"/>
                      <a:r>
                        <a:rPr lang="en-GB" b="0" i="0" dirty="0">
                          <a:latin typeface="OpenDyslexicAlta" pitchFamily="2" charset="77"/>
                          <a:ea typeface="OpenDyslexic" charset="0"/>
                          <a:cs typeface="OpenDyslexic" charset="0"/>
                        </a:rPr>
                        <a:t>g</a:t>
                      </a:r>
                    </a:p>
                  </a:txBody>
                  <a:tcPr/>
                </a:tc>
                <a:tc>
                  <a:txBody>
                    <a:bodyPr/>
                    <a:lstStyle/>
                    <a:p>
                      <a:pPr algn="ctr"/>
                      <a:r>
                        <a:rPr lang="en-GB" b="0" i="0" dirty="0">
                          <a:latin typeface="OpenDyslexicAlta" pitchFamily="2" charset="77"/>
                          <a:ea typeface="OpenDyslexic" charset="0"/>
                          <a:cs typeface="OpenDyslexic" charset="0"/>
                        </a:rPr>
                        <a:t>a</a:t>
                      </a:r>
                    </a:p>
                  </a:txBody>
                  <a:tcPr/>
                </a:tc>
                <a:tc>
                  <a:txBody>
                    <a:bodyPr/>
                    <a:lstStyle/>
                    <a:p>
                      <a:pPr algn="ctr"/>
                      <a:r>
                        <a:rPr lang="en-GB" b="0" i="0" dirty="0">
                          <a:latin typeface="OpenDyslexicAlta" pitchFamily="2" charset="77"/>
                          <a:ea typeface="OpenDyslexic" charset="0"/>
                          <a:cs typeface="OpenDyslexic" charset="0"/>
                        </a:rPr>
                        <a:t>c</a:t>
                      </a:r>
                    </a:p>
                  </a:txBody>
                  <a:tcPr/>
                </a:tc>
                <a:tc>
                  <a:txBody>
                    <a:bodyPr/>
                    <a:lstStyle/>
                    <a:p>
                      <a:pPr algn="ctr"/>
                      <a:r>
                        <a:rPr lang="en-GB" b="0" i="0" dirty="0" err="1">
                          <a:latin typeface="OpenDyslexicAlta" pitchFamily="2" charset="77"/>
                          <a:ea typeface="OpenDyslexic" charset="0"/>
                          <a:cs typeface="OpenDyslexic" charset="0"/>
                        </a:rPr>
                        <a:t>i</a:t>
                      </a: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0"/>
                  </a:ext>
                </a:extLst>
              </a:tr>
              <a:tr h="461671">
                <a:tc>
                  <a:txBody>
                    <a:bodyPr/>
                    <a:lstStyle/>
                    <a:p>
                      <a:pPr algn="ctr"/>
                      <a:r>
                        <a:rPr lang="en-GB" sz="2000" b="0" i="0" dirty="0">
                          <a:solidFill>
                            <a:srgbClr val="FF3860"/>
                          </a:solidFill>
                          <a:latin typeface="OpenDyslexicAlta" pitchFamily="2" charset="77"/>
                          <a:ea typeface="OpenDyslexic" charset="0"/>
                          <a:cs typeface="OpenDyslexic" charset="0"/>
                        </a:rPr>
                        <a:t>m</a:t>
                      </a:r>
                    </a:p>
                  </a:txBody>
                  <a:tcPr/>
                </a:tc>
                <a:tc>
                  <a:txBody>
                    <a:bodyPr/>
                    <a:lstStyle/>
                    <a:p>
                      <a:pPr algn="ctr"/>
                      <a:r>
                        <a:rPr lang="en-GB" sz="2000" b="0" i="0" dirty="0">
                          <a:solidFill>
                            <a:srgbClr val="FF3860"/>
                          </a:solidFill>
                          <a:latin typeface="OpenDyslexicAlta" pitchFamily="2" charset="77"/>
                          <a:ea typeface="OpenDyslexic" charset="0"/>
                          <a:cs typeface="OpenDyslexic" charset="0"/>
                        </a:rPr>
                        <a:t>a</a:t>
                      </a:r>
                    </a:p>
                  </a:txBody>
                  <a:tcPr/>
                </a:tc>
                <a:tc>
                  <a:txBody>
                    <a:bodyPr/>
                    <a:lstStyle/>
                    <a:p>
                      <a:pPr algn="ctr"/>
                      <a:r>
                        <a:rPr lang="en-GB" sz="2000" b="0" i="0" dirty="0">
                          <a:solidFill>
                            <a:srgbClr val="FF3860"/>
                          </a:solidFill>
                          <a:latin typeface="OpenDyslexicAlta" pitchFamily="2" charset="77"/>
                          <a:ea typeface="OpenDyslexic" charset="0"/>
                          <a:cs typeface="OpenDyslexic" charset="0"/>
                        </a:rPr>
                        <a:t>g</a:t>
                      </a:r>
                    </a:p>
                  </a:txBody>
                  <a:tcPr/>
                </a:tc>
                <a:tc>
                  <a:txBody>
                    <a:bodyPr/>
                    <a:lstStyle/>
                    <a:p>
                      <a:pPr algn="ctr"/>
                      <a:r>
                        <a:rPr lang="en-GB" sz="2000" b="0" i="0" dirty="0" err="1">
                          <a:solidFill>
                            <a:srgbClr val="FF3860"/>
                          </a:solidFill>
                          <a:latin typeface="OpenDyslexicAlta" pitchFamily="2" charset="77"/>
                          <a:ea typeface="OpenDyslexic" charset="0"/>
                          <a:cs typeface="OpenDyslexic" charset="0"/>
                        </a:rPr>
                        <a:t>i</a:t>
                      </a:r>
                      <a:endParaRPr lang="en-GB" sz="2000" b="0" i="0" dirty="0">
                        <a:solidFill>
                          <a:srgbClr val="FF3860"/>
                        </a:solidFill>
                        <a:latin typeface="OpenDyslexicAlta" pitchFamily="2" charset="77"/>
                        <a:ea typeface="OpenDyslexic" charset="0"/>
                        <a:cs typeface="OpenDyslexic" charset="0"/>
                      </a:endParaRPr>
                    </a:p>
                  </a:txBody>
                  <a:tcPr/>
                </a:tc>
                <a:tc>
                  <a:txBody>
                    <a:bodyPr/>
                    <a:lstStyle/>
                    <a:p>
                      <a:pPr algn="ctr"/>
                      <a:r>
                        <a:rPr lang="en-GB" sz="2000" b="0" i="0" dirty="0">
                          <a:solidFill>
                            <a:srgbClr val="FF3860"/>
                          </a:solidFill>
                          <a:latin typeface="OpenDyslexicAlta" pitchFamily="2" charset="77"/>
                          <a:ea typeface="OpenDyslexic" charset="0"/>
                          <a:cs typeface="OpenDyslexic" charset="0"/>
                        </a:rPr>
                        <a:t>c</a:t>
                      </a:r>
                    </a:p>
                  </a:txBody>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215825686"/>
              </p:ext>
            </p:extLst>
          </p:nvPr>
        </p:nvGraphicFramePr>
        <p:xfrm>
          <a:off x="7635832" y="4369852"/>
          <a:ext cx="4311240" cy="1037035"/>
        </p:xfrm>
        <a:graphic>
          <a:graphicData uri="http://schemas.openxmlformats.org/drawingml/2006/table">
            <a:tbl>
              <a:tblPr firstRow="1" bandRow="1">
                <a:tableStyleId>{5940675A-B579-460E-94D1-54222C63F5DA}</a:tableStyleId>
              </a:tblPr>
              <a:tblGrid>
                <a:gridCol w="538905">
                  <a:extLst>
                    <a:ext uri="{9D8B030D-6E8A-4147-A177-3AD203B41FA5}">
                      <a16:colId xmlns:a16="http://schemas.microsoft.com/office/drawing/2014/main" val="20000"/>
                    </a:ext>
                  </a:extLst>
                </a:gridCol>
                <a:gridCol w="538905">
                  <a:extLst>
                    <a:ext uri="{9D8B030D-6E8A-4147-A177-3AD203B41FA5}">
                      <a16:colId xmlns:a16="http://schemas.microsoft.com/office/drawing/2014/main" val="20001"/>
                    </a:ext>
                  </a:extLst>
                </a:gridCol>
                <a:gridCol w="538905">
                  <a:extLst>
                    <a:ext uri="{9D8B030D-6E8A-4147-A177-3AD203B41FA5}">
                      <a16:colId xmlns:a16="http://schemas.microsoft.com/office/drawing/2014/main" val="20002"/>
                    </a:ext>
                  </a:extLst>
                </a:gridCol>
                <a:gridCol w="538905">
                  <a:extLst>
                    <a:ext uri="{9D8B030D-6E8A-4147-A177-3AD203B41FA5}">
                      <a16:colId xmlns:a16="http://schemas.microsoft.com/office/drawing/2014/main" val="20003"/>
                    </a:ext>
                  </a:extLst>
                </a:gridCol>
                <a:gridCol w="538905">
                  <a:extLst>
                    <a:ext uri="{9D8B030D-6E8A-4147-A177-3AD203B41FA5}">
                      <a16:colId xmlns:a16="http://schemas.microsoft.com/office/drawing/2014/main" val="20004"/>
                    </a:ext>
                  </a:extLst>
                </a:gridCol>
                <a:gridCol w="538905">
                  <a:extLst>
                    <a:ext uri="{9D8B030D-6E8A-4147-A177-3AD203B41FA5}">
                      <a16:colId xmlns:a16="http://schemas.microsoft.com/office/drawing/2014/main" val="20005"/>
                    </a:ext>
                  </a:extLst>
                </a:gridCol>
                <a:gridCol w="538905">
                  <a:extLst>
                    <a:ext uri="{9D8B030D-6E8A-4147-A177-3AD203B41FA5}">
                      <a16:colId xmlns:a16="http://schemas.microsoft.com/office/drawing/2014/main" val="20006"/>
                    </a:ext>
                  </a:extLst>
                </a:gridCol>
                <a:gridCol w="538905">
                  <a:extLst>
                    <a:ext uri="{9D8B030D-6E8A-4147-A177-3AD203B41FA5}">
                      <a16:colId xmlns:a16="http://schemas.microsoft.com/office/drawing/2014/main" val="20007"/>
                    </a:ext>
                  </a:extLst>
                </a:gridCol>
              </a:tblGrid>
              <a:tr h="562704">
                <a:tc>
                  <a:txBody>
                    <a:bodyPr/>
                    <a:lstStyle/>
                    <a:p>
                      <a:pPr algn="ctr"/>
                      <a:r>
                        <a:rPr lang="en-GB" b="0" i="0" dirty="0">
                          <a:latin typeface="OpenDyslexicAlta" pitchFamily="2" charset="77"/>
                          <a:ea typeface="OpenDyslexic" charset="0"/>
                          <a:cs typeface="OpenDyslexic" charset="0"/>
                        </a:rPr>
                        <a:t>r</a:t>
                      </a:r>
                    </a:p>
                  </a:txBody>
                  <a:tcPr/>
                </a:tc>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l</a:t>
                      </a:r>
                    </a:p>
                  </a:txBody>
                  <a:tcPr/>
                </a:tc>
                <a:tc>
                  <a:txBody>
                    <a:bodyPr/>
                    <a:lstStyle/>
                    <a:p>
                      <a:pPr algn="ctr"/>
                      <a:r>
                        <a:rPr lang="en-GB" b="0" i="0" dirty="0">
                          <a:latin typeface="OpenDyslexicAlta" pitchFamily="2" charset="77"/>
                          <a:ea typeface="OpenDyslexic" charset="0"/>
                          <a:cs typeface="OpenDyslexic" charset="0"/>
                        </a:rPr>
                        <a:t>n</a:t>
                      </a:r>
                    </a:p>
                  </a:txBody>
                  <a:tcPr/>
                </a:tc>
                <a:tc>
                  <a:txBody>
                    <a:bodyPr/>
                    <a:lstStyle/>
                    <a:p>
                      <a:pPr algn="ctr"/>
                      <a:r>
                        <a:rPr lang="en-GB" b="0" i="0" dirty="0" err="1">
                          <a:latin typeface="OpenDyslexicAlta" pitchFamily="2" charset="77"/>
                          <a:ea typeface="OpenDyslexic" charset="0"/>
                          <a:cs typeface="OpenDyslexic" charset="0"/>
                        </a:rPr>
                        <a:t>i</a:t>
                      </a:r>
                      <a:endParaRPr lang="en-GB" b="0" i="0" dirty="0">
                        <a:latin typeface="OpenDyslexicAlta" pitchFamily="2" charset="77"/>
                        <a:ea typeface="OpenDyslexic" charset="0"/>
                        <a:cs typeface="OpenDyslexic" charset="0"/>
                      </a:endParaRPr>
                    </a:p>
                  </a:txBody>
                  <a:tcPr/>
                </a:tc>
                <a:tc>
                  <a:txBody>
                    <a:bodyPr/>
                    <a:lstStyle/>
                    <a:p>
                      <a:pPr algn="ctr"/>
                      <a:r>
                        <a:rPr lang="en-GB" b="0" i="0" dirty="0">
                          <a:latin typeface="OpenDyslexicAlta" pitchFamily="2" charset="77"/>
                          <a:ea typeface="OpenDyslexic" charset="0"/>
                          <a:cs typeface="OpenDyslexic" charset="0"/>
                        </a:rPr>
                        <a:t>g</a:t>
                      </a:r>
                    </a:p>
                  </a:txBody>
                  <a:tcPr/>
                </a:tc>
                <a:tc>
                  <a:txBody>
                    <a:bodyPr/>
                    <a:lstStyle/>
                    <a:p>
                      <a:pPr algn="ctr"/>
                      <a:r>
                        <a:rPr lang="en-GB" b="0" i="0" dirty="0">
                          <a:latin typeface="OpenDyslexicAlta" pitchFamily="2" charset="77"/>
                          <a:ea typeface="OpenDyslexic" charset="0"/>
                          <a:cs typeface="OpenDyslexic" charset="0"/>
                        </a:rPr>
                        <a:t>o</a:t>
                      </a:r>
                    </a:p>
                  </a:txBody>
                  <a:tcPr/>
                </a:tc>
                <a:tc>
                  <a:txBody>
                    <a:bodyPr/>
                    <a:lstStyle/>
                    <a:p>
                      <a:pPr algn="ctr"/>
                      <a:r>
                        <a:rPr lang="en-GB" b="0" i="0" dirty="0" err="1">
                          <a:latin typeface="OpenDyslexicAlta" pitchFamily="2" charset="77"/>
                          <a:ea typeface="OpenDyslexic" charset="0"/>
                          <a:cs typeface="OpenDyslexic" charset="0"/>
                        </a:rPr>
                        <a:t>i</a:t>
                      </a:r>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0"/>
                  </a:ext>
                </a:extLst>
              </a:tr>
              <a:tr h="474331">
                <a:tc>
                  <a:txBody>
                    <a:bodyPr/>
                    <a:lstStyle/>
                    <a:p>
                      <a:pPr algn="ctr"/>
                      <a:r>
                        <a:rPr lang="en-GB" sz="2000" b="0" i="0" dirty="0">
                          <a:solidFill>
                            <a:srgbClr val="FF3860"/>
                          </a:solidFill>
                          <a:latin typeface="OpenDyslexicAlta" pitchFamily="2" charset="77"/>
                          <a:ea typeface="OpenDyslexic" charset="0"/>
                          <a:cs typeface="OpenDyslexic" charset="0"/>
                        </a:rPr>
                        <a:t>r</a:t>
                      </a:r>
                    </a:p>
                  </a:txBody>
                  <a:tcPr anchor="ctr">
                    <a:noFill/>
                  </a:tcPr>
                </a:tc>
                <a:tc>
                  <a:txBody>
                    <a:bodyPr/>
                    <a:lstStyle/>
                    <a:p>
                      <a:pPr algn="ctr"/>
                      <a:r>
                        <a:rPr lang="en-GB" sz="2000" b="0" i="0" dirty="0">
                          <a:solidFill>
                            <a:srgbClr val="FF3860"/>
                          </a:solidFill>
                          <a:latin typeface="OpenDyslexicAlta" pitchFamily="2" charset="77"/>
                          <a:ea typeface="OpenDyslexic" charset="0"/>
                          <a:cs typeface="OpenDyslexic" charset="0"/>
                        </a:rPr>
                        <a:t>e</a:t>
                      </a:r>
                    </a:p>
                  </a:txBody>
                  <a:tcPr anchor="ctr">
                    <a:noFill/>
                  </a:tcPr>
                </a:tc>
                <a:tc>
                  <a:txBody>
                    <a:bodyPr/>
                    <a:lstStyle/>
                    <a:p>
                      <a:pPr algn="ctr"/>
                      <a:r>
                        <a:rPr lang="en-GB" sz="2000" b="0" i="0" dirty="0">
                          <a:solidFill>
                            <a:srgbClr val="FF3860"/>
                          </a:solidFill>
                          <a:latin typeface="OpenDyslexicAlta" pitchFamily="2" charset="77"/>
                          <a:ea typeface="OpenDyslexic" charset="0"/>
                          <a:cs typeface="OpenDyslexic" charset="0"/>
                        </a:rPr>
                        <a:t>l</a:t>
                      </a:r>
                    </a:p>
                  </a:txBody>
                  <a:tcPr anchor="ctr">
                    <a:noFill/>
                  </a:tcPr>
                </a:tc>
                <a:tc>
                  <a:txBody>
                    <a:bodyPr/>
                    <a:lstStyle/>
                    <a:p>
                      <a:pPr algn="ctr"/>
                      <a:r>
                        <a:rPr lang="en-GB" sz="2000" b="0" i="0" dirty="0" err="1">
                          <a:solidFill>
                            <a:srgbClr val="FF3860"/>
                          </a:solidFill>
                          <a:latin typeface="OpenDyslexicAlta" pitchFamily="2" charset="77"/>
                          <a:ea typeface="OpenDyslexic" charset="0"/>
                          <a:cs typeface="OpenDyslexic" charset="0"/>
                        </a:rPr>
                        <a:t>i</a:t>
                      </a:r>
                      <a:endParaRPr lang="en-GB" sz="2000" b="0" i="0" dirty="0">
                        <a:solidFill>
                          <a:srgbClr val="FF3860"/>
                        </a:solidFill>
                        <a:latin typeface="OpenDyslexicAlta" pitchFamily="2" charset="77"/>
                        <a:ea typeface="OpenDyslexic" charset="0"/>
                        <a:cs typeface="OpenDyslexic" charset="0"/>
                      </a:endParaRPr>
                    </a:p>
                  </a:txBody>
                  <a:tcPr anchor="ctr">
                    <a:noFill/>
                  </a:tcPr>
                </a:tc>
                <a:tc>
                  <a:txBody>
                    <a:bodyPr/>
                    <a:lstStyle/>
                    <a:p>
                      <a:pPr algn="ctr"/>
                      <a:r>
                        <a:rPr lang="en-GB" sz="2000" b="0" i="0" dirty="0">
                          <a:solidFill>
                            <a:srgbClr val="FF3860"/>
                          </a:solidFill>
                          <a:latin typeface="OpenDyslexicAlta" pitchFamily="2" charset="77"/>
                          <a:ea typeface="OpenDyslexic" charset="0"/>
                          <a:cs typeface="OpenDyslexic" charset="0"/>
                        </a:rPr>
                        <a:t>g</a:t>
                      </a:r>
                    </a:p>
                  </a:txBody>
                  <a:tcPr anchor="ctr">
                    <a:noFill/>
                  </a:tcPr>
                </a:tc>
                <a:tc>
                  <a:txBody>
                    <a:bodyPr/>
                    <a:lstStyle/>
                    <a:p>
                      <a:pPr algn="ctr"/>
                      <a:r>
                        <a:rPr lang="en-GB" sz="2000" b="0" i="0" dirty="0" err="1">
                          <a:solidFill>
                            <a:srgbClr val="FF3860"/>
                          </a:solidFill>
                          <a:latin typeface="OpenDyslexicAlta" pitchFamily="2" charset="77"/>
                          <a:ea typeface="OpenDyslexic" charset="0"/>
                          <a:cs typeface="OpenDyslexic" charset="0"/>
                        </a:rPr>
                        <a:t>i</a:t>
                      </a:r>
                      <a:endParaRPr lang="en-GB" sz="2000" b="0" i="0" dirty="0">
                        <a:solidFill>
                          <a:srgbClr val="FF3860"/>
                        </a:solidFill>
                        <a:latin typeface="OpenDyslexicAlta" pitchFamily="2" charset="77"/>
                        <a:ea typeface="OpenDyslexic" charset="0"/>
                        <a:cs typeface="OpenDyslexic" charset="0"/>
                      </a:endParaRPr>
                    </a:p>
                  </a:txBody>
                  <a:tcPr anchor="ctr">
                    <a:noFill/>
                  </a:tcPr>
                </a:tc>
                <a:tc>
                  <a:txBody>
                    <a:bodyPr/>
                    <a:lstStyle/>
                    <a:p>
                      <a:pPr algn="ctr"/>
                      <a:r>
                        <a:rPr lang="en-GB" sz="2000" b="0" i="0" dirty="0">
                          <a:solidFill>
                            <a:srgbClr val="FF3860"/>
                          </a:solidFill>
                          <a:latin typeface="OpenDyslexicAlta" pitchFamily="2" charset="77"/>
                          <a:ea typeface="OpenDyslexic" charset="0"/>
                          <a:cs typeface="OpenDyslexic" charset="0"/>
                        </a:rPr>
                        <a:t>o</a:t>
                      </a:r>
                    </a:p>
                  </a:txBody>
                  <a:tcPr anchor="ctr">
                    <a:noFill/>
                  </a:tcPr>
                </a:tc>
                <a:tc>
                  <a:txBody>
                    <a:bodyPr/>
                    <a:lstStyle/>
                    <a:p>
                      <a:r>
                        <a:rPr lang="en-GB" sz="2000" b="0" i="0" dirty="0">
                          <a:solidFill>
                            <a:srgbClr val="FF3860"/>
                          </a:solidFill>
                          <a:latin typeface="OpenDyslexicAlta" pitchFamily="2" charset="77"/>
                        </a:rPr>
                        <a:t>n</a:t>
                      </a:r>
                    </a:p>
                  </a:txBody>
                  <a:tcPr anchor="ctr">
                    <a:noFill/>
                  </a:tcPr>
                </a:tc>
                <a:extLst>
                  <a:ext uri="{0D108BD9-81ED-4DB2-BD59-A6C34878D82A}">
                    <a16:rowId xmlns:a16="http://schemas.microsoft.com/office/drawing/2014/main" val="10001"/>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1985507008"/>
              </p:ext>
            </p:extLst>
          </p:nvPr>
        </p:nvGraphicFramePr>
        <p:xfrm>
          <a:off x="6503337" y="3016451"/>
          <a:ext cx="1845015" cy="1170982"/>
        </p:xfrm>
        <a:graphic>
          <a:graphicData uri="http://schemas.openxmlformats.org/drawingml/2006/table">
            <a:tbl>
              <a:tblPr firstRow="1" bandRow="1">
                <a:tableStyleId>{5940675A-B579-460E-94D1-54222C63F5DA}</a:tableStyleId>
              </a:tblPr>
              <a:tblGrid>
                <a:gridCol w="615005">
                  <a:extLst>
                    <a:ext uri="{9D8B030D-6E8A-4147-A177-3AD203B41FA5}">
                      <a16:colId xmlns:a16="http://schemas.microsoft.com/office/drawing/2014/main" val="20000"/>
                    </a:ext>
                  </a:extLst>
                </a:gridCol>
                <a:gridCol w="615005">
                  <a:extLst>
                    <a:ext uri="{9D8B030D-6E8A-4147-A177-3AD203B41FA5}">
                      <a16:colId xmlns:a16="http://schemas.microsoft.com/office/drawing/2014/main" val="20001"/>
                    </a:ext>
                  </a:extLst>
                </a:gridCol>
                <a:gridCol w="615005">
                  <a:extLst>
                    <a:ext uri="{9D8B030D-6E8A-4147-A177-3AD203B41FA5}">
                      <a16:colId xmlns:a16="http://schemas.microsoft.com/office/drawing/2014/main" val="20002"/>
                    </a:ext>
                  </a:extLst>
                </a:gridCol>
              </a:tblGrid>
              <a:tr h="585491">
                <a:tc>
                  <a:txBody>
                    <a:bodyPr/>
                    <a:lstStyle/>
                    <a:p>
                      <a:pPr algn="ctr"/>
                      <a:r>
                        <a:rPr lang="en-GB" b="0" i="0" dirty="0">
                          <a:latin typeface="OpenDyslexicAlta" pitchFamily="2" charset="77"/>
                          <a:ea typeface="OpenDyslexic" charset="0"/>
                          <a:cs typeface="OpenDyslexic" charset="0"/>
                        </a:rPr>
                        <a:t>m</a:t>
                      </a:r>
                    </a:p>
                  </a:txBody>
                  <a:tcPr/>
                </a:tc>
                <a:tc>
                  <a:txBody>
                    <a:bodyPr/>
                    <a:lstStyle/>
                    <a:p>
                      <a:pPr algn="ctr"/>
                      <a:r>
                        <a:rPr lang="en-GB" b="0" i="0" dirty="0">
                          <a:latin typeface="OpenDyslexicAlta" pitchFamily="2" charset="77"/>
                          <a:ea typeface="OpenDyslexic" charset="0"/>
                          <a:cs typeface="OpenDyslexic" charset="0"/>
                        </a:rPr>
                        <a:t>y</a:t>
                      </a:r>
                    </a:p>
                  </a:txBody>
                  <a:tcPr/>
                </a:tc>
                <a:tc>
                  <a:txBody>
                    <a:bodyPr/>
                    <a:lstStyle/>
                    <a:p>
                      <a:pPr algn="ctr"/>
                      <a:r>
                        <a:rPr lang="en-GB" b="0" i="0" dirty="0">
                          <a:latin typeface="OpenDyslexicAlta" pitchFamily="2" charset="77"/>
                          <a:ea typeface="OpenDyslexic" charset="0"/>
                          <a:cs typeface="OpenDyslexic" charset="0"/>
                        </a:rPr>
                        <a:t>g</a:t>
                      </a:r>
                    </a:p>
                  </a:txBody>
                  <a:tcPr/>
                </a:tc>
                <a:extLst>
                  <a:ext uri="{0D108BD9-81ED-4DB2-BD59-A6C34878D82A}">
                    <a16:rowId xmlns:a16="http://schemas.microsoft.com/office/drawing/2014/main" val="10000"/>
                  </a:ext>
                </a:extLst>
              </a:tr>
              <a:tr h="585491">
                <a:tc>
                  <a:txBody>
                    <a:bodyPr/>
                    <a:lstStyle/>
                    <a:p>
                      <a:pPr algn="ctr"/>
                      <a:r>
                        <a:rPr lang="en-GB" sz="2000" b="0" i="0" dirty="0">
                          <a:solidFill>
                            <a:srgbClr val="FF3860"/>
                          </a:solidFill>
                          <a:latin typeface="OpenDyslexicAlta" pitchFamily="2" charset="77"/>
                          <a:ea typeface="OpenDyslexic" charset="0"/>
                          <a:cs typeface="OpenDyslexic" charset="0"/>
                        </a:rPr>
                        <a:t>g</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y</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m</a:t>
                      </a:r>
                    </a:p>
                  </a:txBody>
                  <a:tcPr anchor="ctr"/>
                </a:tc>
                <a:extLst>
                  <a:ext uri="{0D108BD9-81ED-4DB2-BD59-A6C34878D82A}">
                    <a16:rowId xmlns:a16="http://schemas.microsoft.com/office/drawing/2014/main" val="10001"/>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527097280"/>
              </p:ext>
            </p:extLst>
          </p:nvPr>
        </p:nvGraphicFramePr>
        <p:xfrm>
          <a:off x="8660752" y="1795332"/>
          <a:ext cx="3286320" cy="1074646"/>
        </p:xfrm>
        <a:graphic>
          <a:graphicData uri="http://schemas.openxmlformats.org/drawingml/2006/table">
            <a:tbl>
              <a:tblPr firstRow="1" bandRow="1">
                <a:tableStyleId>{5940675A-B579-460E-94D1-54222C63F5DA}</a:tableStyleId>
              </a:tblPr>
              <a:tblGrid>
                <a:gridCol w="547720">
                  <a:extLst>
                    <a:ext uri="{9D8B030D-6E8A-4147-A177-3AD203B41FA5}">
                      <a16:colId xmlns:a16="http://schemas.microsoft.com/office/drawing/2014/main" val="20000"/>
                    </a:ext>
                  </a:extLst>
                </a:gridCol>
                <a:gridCol w="547720">
                  <a:extLst>
                    <a:ext uri="{9D8B030D-6E8A-4147-A177-3AD203B41FA5}">
                      <a16:colId xmlns:a16="http://schemas.microsoft.com/office/drawing/2014/main" val="20001"/>
                    </a:ext>
                  </a:extLst>
                </a:gridCol>
                <a:gridCol w="547720">
                  <a:extLst>
                    <a:ext uri="{9D8B030D-6E8A-4147-A177-3AD203B41FA5}">
                      <a16:colId xmlns:a16="http://schemas.microsoft.com/office/drawing/2014/main" val="20002"/>
                    </a:ext>
                  </a:extLst>
                </a:gridCol>
                <a:gridCol w="547720">
                  <a:extLst>
                    <a:ext uri="{9D8B030D-6E8A-4147-A177-3AD203B41FA5}">
                      <a16:colId xmlns:a16="http://schemas.microsoft.com/office/drawing/2014/main" val="20003"/>
                    </a:ext>
                  </a:extLst>
                </a:gridCol>
                <a:gridCol w="547720">
                  <a:extLst>
                    <a:ext uri="{9D8B030D-6E8A-4147-A177-3AD203B41FA5}">
                      <a16:colId xmlns:a16="http://schemas.microsoft.com/office/drawing/2014/main" val="20004"/>
                    </a:ext>
                  </a:extLst>
                </a:gridCol>
                <a:gridCol w="547720">
                  <a:extLst>
                    <a:ext uri="{9D8B030D-6E8A-4147-A177-3AD203B41FA5}">
                      <a16:colId xmlns:a16="http://schemas.microsoft.com/office/drawing/2014/main" val="20005"/>
                    </a:ext>
                  </a:extLst>
                </a:gridCol>
              </a:tblGrid>
              <a:tr h="537323">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n</a:t>
                      </a:r>
                    </a:p>
                  </a:txBody>
                  <a:tcPr/>
                </a:tc>
                <a:tc>
                  <a:txBody>
                    <a:bodyPr/>
                    <a:lstStyle/>
                    <a:p>
                      <a:pPr algn="ctr"/>
                      <a:r>
                        <a:rPr lang="en-GB" b="0" i="0" dirty="0">
                          <a:latin typeface="OpenDyslexicAlta" pitchFamily="2" charset="77"/>
                          <a:ea typeface="OpenDyslexic" charset="0"/>
                          <a:cs typeface="OpenDyslexic" charset="0"/>
                        </a:rPr>
                        <a:t>g</a:t>
                      </a:r>
                    </a:p>
                  </a:txBody>
                  <a:tcPr/>
                </a:tc>
                <a:tc>
                  <a:txBody>
                    <a:bodyPr/>
                    <a:lstStyle/>
                    <a:p>
                      <a:pPr algn="ctr"/>
                      <a:r>
                        <a:rPr lang="en-GB" b="0" i="0" dirty="0" err="1">
                          <a:latin typeface="OpenDyslexicAlta" pitchFamily="2" charset="77"/>
                          <a:ea typeface="OpenDyslexic" charset="0"/>
                          <a:cs typeface="OpenDyslexic" charset="0"/>
                        </a:rPr>
                        <a:t>e</a:t>
                      </a:r>
                      <a:endParaRPr lang="en-GB" b="0" i="0" dirty="0">
                        <a:latin typeface="OpenDyslexicAlta" pitchFamily="2" charset="77"/>
                        <a:ea typeface="OpenDyslexic" charset="0"/>
                        <a:cs typeface="OpenDyslexic" charset="0"/>
                      </a:endParaRPr>
                    </a:p>
                  </a:txBody>
                  <a:tcPr/>
                </a:tc>
                <a:tc>
                  <a:txBody>
                    <a:bodyPr/>
                    <a:lstStyle/>
                    <a:p>
                      <a:pPr algn="ctr"/>
                      <a:r>
                        <a:rPr lang="en-GB" b="0" i="0" dirty="0" err="1">
                          <a:latin typeface="OpenDyslexicAlta" pitchFamily="2" charset="77"/>
                          <a:ea typeface="OpenDyslexic" charset="0"/>
                          <a:cs typeface="OpenDyslexic" charset="0"/>
                        </a:rPr>
                        <a:t>i</a:t>
                      </a:r>
                      <a:endParaRPr lang="en-GB" b="0" i="0" dirty="0">
                        <a:latin typeface="OpenDyslexicAlta" pitchFamily="2" charset="77"/>
                        <a:ea typeface="OpenDyslexic" charset="0"/>
                        <a:cs typeface="OpenDyslexic" charset="0"/>
                      </a:endParaRPr>
                    </a:p>
                  </a:txBody>
                  <a:tcPr/>
                </a:tc>
                <a:tc>
                  <a:txBody>
                    <a:bodyPr/>
                    <a:lstStyle/>
                    <a:p>
                      <a:pPr algn="ctr"/>
                      <a:r>
                        <a:rPr lang="en-GB" b="0" i="0" dirty="0">
                          <a:latin typeface="OpenDyslexicAlta" pitchFamily="2" charset="77"/>
                          <a:ea typeface="OpenDyslexic" charset="0"/>
                          <a:cs typeface="OpenDyslexic" charset="0"/>
                        </a:rPr>
                        <a:t>n</a:t>
                      </a:r>
                    </a:p>
                  </a:txBody>
                  <a:tcPr/>
                </a:tc>
                <a:extLst>
                  <a:ext uri="{0D108BD9-81ED-4DB2-BD59-A6C34878D82A}">
                    <a16:rowId xmlns:a16="http://schemas.microsoft.com/office/drawing/2014/main" val="10000"/>
                  </a:ext>
                </a:extLst>
              </a:tr>
              <a:tr h="537323">
                <a:tc>
                  <a:txBody>
                    <a:bodyPr/>
                    <a:lstStyle/>
                    <a:p>
                      <a:pPr algn="ctr"/>
                      <a:r>
                        <a:rPr lang="en-GB" sz="2000" b="0" i="0" dirty="0">
                          <a:solidFill>
                            <a:srgbClr val="FF3860"/>
                          </a:solidFill>
                          <a:latin typeface="OpenDyslexicAlta" pitchFamily="2" charset="77"/>
                          <a:ea typeface="OpenDyslexic" charset="0"/>
                          <a:cs typeface="OpenDyslexic" charset="0"/>
                        </a:rPr>
                        <a:t>e</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n</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g</a:t>
                      </a:r>
                    </a:p>
                  </a:txBody>
                  <a:tcPr anchor="ctr"/>
                </a:tc>
                <a:tc>
                  <a:txBody>
                    <a:bodyPr/>
                    <a:lstStyle/>
                    <a:p>
                      <a:pPr algn="ctr"/>
                      <a:r>
                        <a:rPr lang="en-GB" sz="2000" b="0" i="0" dirty="0" err="1">
                          <a:solidFill>
                            <a:srgbClr val="FF3860"/>
                          </a:solidFill>
                          <a:latin typeface="OpenDyslexicAlta" pitchFamily="2" charset="77"/>
                          <a:ea typeface="OpenDyslexic" charset="0"/>
                          <a:cs typeface="OpenDyslexic" charset="0"/>
                        </a:rPr>
                        <a:t>i</a:t>
                      </a:r>
                      <a:endParaRPr lang="en-GB" sz="2000" b="0" i="0" dirty="0">
                        <a:solidFill>
                          <a:srgbClr val="FF3860"/>
                        </a:solidFill>
                        <a:latin typeface="OpenDyslexicAlta" pitchFamily="2" charset="77"/>
                        <a:ea typeface="OpenDyslexic" charset="0"/>
                        <a:cs typeface="OpenDyslexic" charset="0"/>
                      </a:endParaRP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n</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e</a:t>
                      </a:r>
                    </a:p>
                  </a:txBody>
                  <a:tcPr anchor="ctr"/>
                </a:tc>
                <a:extLst>
                  <a:ext uri="{0D108BD9-81ED-4DB2-BD59-A6C34878D82A}">
                    <a16:rowId xmlns:a16="http://schemas.microsoft.com/office/drawing/2014/main" val="10001"/>
                  </a:ext>
                </a:extLst>
              </a:tr>
            </a:tbl>
          </a:graphicData>
        </a:graphic>
      </p:graphicFrame>
      <p:sp>
        <p:nvSpPr>
          <p:cNvPr id="16" name="Rectangle 15"/>
          <p:cNvSpPr/>
          <p:nvPr/>
        </p:nvSpPr>
        <p:spPr>
          <a:xfrm>
            <a:off x="3634796" y="1313575"/>
            <a:ext cx="7549978" cy="369332"/>
          </a:xfrm>
          <a:prstGeom prst="rect">
            <a:avLst/>
          </a:prstGeom>
        </p:spPr>
        <p:txBody>
          <a:bodyPr wrap="square">
            <a:spAutoFit/>
          </a:bodyPr>
          <a:lstStyle/>
          <a:p>
            <a:pPr algn="ctr"/>
            <a:r>
              <a:rPr lang="en-GB" dirty="0">
                <a:latin typeface="OpenDyslexicAlta" pitchFamily="2" charset="77"/>
                <a:ea typeface="OpenDyslexic" charset="0"/>
                <a:cs typeface="OpenDyslexic" charset="0"/>
              </a:rPr>
              <a:t>Find and unscramble your spellings in the grids.</a:t>
            </a:r>
          </a:p>
        </p:txBody>
      </p:sp>
      <p:graphicFrame>
        <p:nvGraphicFramePr>
          <p:cNvPr id="17" name="Table 16"/>
          <p:cNvGraphicFramePr>
            <a:graphicFrameLocks noGrp="1"/>
          </p:cNvGraphicFramePr>
          <p:nvPr>
            <p:extLst>
              <p:ext uri="{D42A27DB-BD31-4B8C-83A1-F6EECF244321}">
                <p14:modId xmlns:p14="http://schemas.microsoft.com/office/powerpoint/2010/main" val="1156289252"/>
              </p:ext>
            </p:extLst>
          </p:nvPr>
        </p:nvGraphicFramePr>
        <p:xfrm>
          <a:off x="3439281" y="1788439"/>
          <a:ext cx="2971455" cy="1124628"/>
        </p:xfrm>
        <a:graphic>
          <a:graphicData uri="http://schemas.openxmlformats.org/drawingml/2006/table">
            <a:tbl>
              <a:tblPr firstRow="1" bandRow="1">
                <a:tableStyleId>{5940675A-B579-460E-94D1-54222C63F5DA}</a:tableStyleId>
              </a:tblPr>
              <a:tblGrid>
                <a:gridCol w="594291">
                  <a:extLst>
                    <a:ext uri="{9D8B030D-6E8A-4147-A177-3AD203B41FA5}">
                      <a16:colId xmlns:a16="http://schemas.microsoft.com/office/drawing/2014/main" val="20000"/>
                    </a:ext>
                  </a:extLst>
                </a:gridCol>
                <a:gridCol w="594291">
                  <a:extLst>
                    <a:ext uri="{9D8B030D-6E8A-4147-A177-3AD203B41FA5}">
                      <a16:colId xmlns:a16="http://schemas.microsoft.com/office/drawing/2014/main" val="20001"/>
                    </a:ext>
                  </a:extLst>
                </a:gridCol>
                <a:gridCol w="594291">
                  <a:extLst>
                    <a:ext uri="{9D8B030D-6E8A-4147-A177-3AD203B41FA5}">
                      <a16:colId xmlns:a16="http://schemas.microsoft.com/office/drawing/2014/main" val="20002"/>
                    </a:ext>
                  </a:extLst>
                </a:gridCol>
                <a:gridCol w="594291">
                  <a:extLst>
                    <a:ext uri="{9D8B030D-6E8A-4147-A177-3AD203B41FA5}">
                      <a16:colId xmlns:a16="http://schemas.microsoft.com/office/drawing/2014/main" val="20003"/>
                    </a:ext>
                  </a:extLst>
                </a:gridCol>
                <a:gridCol w="594291">
                  <a:extLst>
                    <a:ext uri="{9D8B030D-6E8A-4147-A177-3AD203B41FA5}">
                      <a16:colId xmlns:a16="http://schemas.microsoft.com/office/drawing/2014/main" val="20004"/>
                    </a:ext>
                  </a:extLst>
                </a:gridCol>
              </a:tblGrid>
              <a:tr h="562314">
                <a:tc>
                  <a:txBody>
                    <a:bodyPr/>
                    <a:lstStyle/>
                    <a:p>
                      <a:pPr algn="ctr"/>
                      <a:r>
                        <a:rPr lang="en-GB" b="0" i="0" dirty="0">
                          <a:latin typeface="OpenDyslexicAlta" pitchFamily="2" charset="77"/>
                          <a:ea typeface="OpenDyslexic" charset="0"/>
                          <a:cs typeface="OpenDyslexic" charset="0"/>
                        </a:rPr>
                        <a:t>i</a:t>
                      </a:r>
                    </a:p>
                  </a:txBody>
                  <a:tcPr/>
                </a:tc>
                <a:tc>
                  <a:txBody>
                    <a:bodyPr/>
                    <a:lstStyle/>
                    <a:p>
                      <a:pPr algn="ctr"/>
                      <a:r>
                        <a:rPr lang="en-GB" b="0" i="0" dirty="0">
                          <a:latin typeface="OpenDyslexicAlta" pitchFamily="2" charset="77"/>
                          <a:ea typeface="OpenDyslexic" charset="0"/>
                          <a:cs typeface="OpenDyslexic" charset="0"/>
                        </a:rPr>
                        <a:t>d</a:t>
                      </a:r>
                    </a:p>
                  </a:txBody>
                  <a:tcPr/>
                </a:tc>
                <a:tc>
                  <a:txBody>
                    <a:bodyPr/>
                    <a:lstStyle/>
                    <a:p>
                      <a:pPr algn="ctr"/>
                      <a:r>
                        <a:rPr lang="en-GB" b="0" i="0" dirty="0">
                          <a:latin typeface="OpenDyslexicAlta" pitchFamily="2" charset="77"/>
                          <a:ea typeface="OpenDyslexic" charset="0"/>
                          <a:cs typeface="OpenDyslexic" charset="0"/>
                        </a:rPr>
                        <a:t>i</a:t>
                      </a:r>
                    </a:p>
                  </a:txBody>
                  <a:tcPr/>
                </a:tc>
                <a:tc>
                  <a:txBody>
                    <a:bodyPr/>
                    <a:lstStyle/>
                    <a:p>
                      <a:pPr algn="ctr"/>
                      <a:r>
                        <a:rPr lang="en-GB" b="0" i="0" dirty="0">
                          <a:latin typeface="OpenDyslexicAlta" pitchFamily="2" charset="77"/>
                          <a:ea typeface="OpenDyslexic" charset="0"/>
                          <a:cs typeface="OpenDyslexic" charset="0"/>
                        </a:rPr>
                        <a:t>t</a:t>
                      </a:r>
                    </a:p>
                  </a:txBody>
                  <a:tcPr/>
                </a:tc>
                <a:tc>
                  <a:txBody>
                    <a:bodyPr/>
                    <a:lstStyle/>
                    <a:p>
                      <a:pPr algn="ctr"/>
                      <a:r>
                        <a:rPr lang="en-GB" b="0" i="0" dirty="0">
                          <a:latin typeface="OpenDyslexicAlta" pitchFamily="2" charset="77"/>
                          <a:ea typeface="OpenDyslexic" charset="0"/>
                          <a:cs typeface="OpenDyslexic" charset="0"/>
                        </a:rPr>
                        <a:t>g</a:t>
                      </a:r>
                    </a:p>
                  </a:txBody>
                  <a:tcPr/>
                </a:tc>
                <a:extLst>
                  <a:ext uri="{0D108BD9-81ED-4DB2-BD59-A6C34878D82A}">
                    <a16:rowId xmlns:a16="http://schemas.microsoft.com/office/drawing/2014/main" val="10000"/>
                  </a:ext>
                </a:extLst>
              </a:tr>
              <a:tr h="562314">
                <a:tc>
                  <a:txBody>
                    <a:bodyPr/>
                    <a:lstStyle/>
                    <a:p>
                      <a:pPr algn="ctr"/>
                      <a:r>
                        <a:rPr lang="en-GB" sz="2000" b="0" i="0" dirty="0">
                          <a:solidFill>
                            <a:srgbClr val="FF3860"/>
                          </a:solidFill>
                          <a:latin typeface="OpenDyslexicAlta" pitchFamily="2" charset="77"/>
                          <a:ea typeface="OpenDyslexic" charset="0"/>
                          <a:cs typeface="OpenDyslexic" charset="0"/>
                        </a:rPr>
                        <a:t>d</a:t>
                      </a:r>
                    </a:p>
                  </a:txBody>
                  <a:tcPr anchor="ctr"/>
                </a:tc>
                <a:tc>
                  <a:txBody>
                    <a:bodyPr/>
                    <a:lstStyle/>
                    <a:p>
                      <a:pPr algn="ctr"/>
                      <a:r>
                        <a:rPr lang="en-GB" sz="2000" b="0" i="0" dirty="0" err="1">
                          <a:solidFill>
                            <a:srgbClr val="FF3860"/>
                          </a:solidFill>
                          <a:latin typeface="OpenDyslexicAlta" pitchFamily="2" charset="77"/>
                          <a:ea typeface="OpenDyslexic" charset="0"/>
                          <a:cs typeface="OpenDyslexic" charset="0"/>
                        </a:rPr>
                        <a:t>i</a:t>
                      </a:r>
                      <a:endParaRPr lang="en-GB" sz="2000" b="0" i="0" dirty="0">
                        <a:solidFill>
                          <a:srgbClr val="FF3860"/>
                        </a:solidFill>
                        <a:latin typeface="OpenDyslexicAlta" pitchFamily="2" charset="77"/>
                        <a:ea typeface="OpenDyslexic" charset="0"/>
                        <a:cs typeface="OpenDyslexic" charset="0"/>
                      </a:endParaRP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g</a:t>
                      </a:r>
                    </a:p>
                  </a:txBody>
                  <a:tcPr anchor="ctr"/>
                </a:tc>
                <a:tc>
                  <a:txBody>
                    <a:bodyPr/>
                    <a:lstStyle/>
                    <a:p>
                      <a:pPr algn="ctr"/>
                      <a:r>
                        <a:rPr lang="en-GB" sz="2000" b="0" i="0" dirty="0" err="1">
                          <a:solidFill>
                            <a:srgbClr val="FF3860"/>
                          </a:solidFill>
                          <a:latin typeface="OpenDyslexicAlta" pitchFamily="2" charset="77"/>
                          <a:ea typeface="OpenDyslexic" charset="0"/>
                          <a:cs typeface="OpenDyslexic" charset="0"/>
                        </a:rPr>
                        <a:t>i</a:t>
                      </a:r>
                      <a:endParaRPr lang="en-GB" sz="2000" b="0" i="0" dirty="0">
                        <a:solidFill>
                          <a:srgbClr val="FF3860"/>
                        </a:solidFill>
                        <a:latin typeface="OpenDyslexicAlta" pitchFamily="2" charset="77"/>
                        <a:ea typeface="OpenDyslexic" charset="0"/>
                        <a:cs typeface="OpenDyslexic" charset="0"/>
                      </a:endParaRP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t</a:t>
                      </a:r>
                    </a:p>
                  </a:txBody>
                  <a:tcPr anchor="ctr"/>
                </a:tc>
                <a:extLst>
                  <a:ext uri="{0D108BD9-81ED-4DB2-BD59-A6C34878D82A}">
                    <a16:rowId xmlns:a16="http://schemas.microsoft.com/office/drawing/2014/main" val="10001"/>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2307503583"/>
              </p:ext>
            </p:extLst>
          </p:nvPr>
        </p:nvGraphicFramePr>
        <p:xfrm>
          <a:off x="8486676" y="3016451"/>
          <a:ext cx="3460398" cy="1188376"/>
        </p:xfrm>
        <a:graphic>
          <a:graphicData uri="http://schemas.openxmlformats.org/drawingml/2006/table">
            <a:tbl>
              <a:tblPr firstRow="1" bandRow="1">
                <a:tableStyleId>{5940675A-B579-460E-94D1-54222C63F5DA}</a:tableStyleId>
              </a:tblPr>
              <a:tblGrid>
                <a:gridCol w="576733">
                  <a:extLst>
                    <a:ext uri="{9D8B030D-6E8A-4147-A177-3AD203B41FA5}">
                      <a16:colId xmlns:a16="http://schemas.microsoft.com/office/drawing/2014/main" val="20000"/>
                    </a:ext>
                  </a:extLst>
                </a:gridCol>
                <a:gridCol w="576733">
                  <a:extLst>
                    <a:ext uri="{9D8B030D-6E8A-4147-A177-3AD203B41FA5}">
                      <a16:colId xmlns:a16="http://schemas.microsoft.com/office/drawing/2014/main" val="20001"/>
                    </a:ext>
                  </a:extLst>
                </a:gridCol>
                <a:gridCol w="576733">
                  <a:extLst>
                    <a:ext uri="{9D8B030D-6E8A-4147-A177-3AD203B41FA5}">
                      <a16:colId xmlns:a16="http://schemas.microsoft.com/office/drawing/2014/main" val="20002"/>
                    </a:ext>
                  </a:extLst>
                </a:gridCol>
                <a:gridCol w="576733">
                  <a:extLst>
                    <a:ext uri="{9D8B030D-6E8A-4147-A177-3AD203B41FA5}">
                      <a16:colId xmlns:a16="http://schemas.microsoft.com/office/drawing/2014/main" val="20003"/>
                    </a:ext>
                  </a:extLst>
                </a:gridCol>
                <a:gridCol w="576733">
                  <a:extLst>
                    <a:ext uri="{9D8B030D-6E8A-4147-A177-3AD203B41FA5}">
                      <a16:colId xmlns:a16="http://schemas.microsoft.com/office/drawing/2014/main" val="20004"/>
                    </a:ext>
                  </a:extLst>
                </a:gridCol>
                <a:gridCol w="576733">
                  <a:extLst>
                    <a:ext uri="{9D8B030D-6E8A-4147-A177-3AD203B41FA5}">
                      <a16:colId xmlns:a16="http://schemas.microsoft.com/office/drawing/2014/main" val="20005"/>
                    </a:ext>
                  </a:extLst>
                </a:gridCol>
              </a:tblGrid>
              <a:tr h="594188">
                <a:tc>
                  <a:txBody>
                    <a:bodyPr/>
                    <a:lstStyle/>
                    <a:p>
                      <a:pPr algn="ctr"/>
                      <a:r>
                        <a:rPr lang="en-GB" b="0" i="0" dirty="0">
                          <a:latin typeface="OpenDyslexicAlta" pitchFamily="2" charset="77"/>
                          <a:ea typeface="OpenDyslexic" charset="0"/>
                          <a:cs typeface="OpenDyslexic" charset="0"/>
                        </a:rPr>
                        <a:t>y</a:t>
                      </a:r>
                    </a:p>
                  </a:txBody>
                  <a:tcPr/>
                </a:tc>
                <a:tc>
                  <a:txBody>
                    <a:bodyPr/>
                    <a:lstStyle/>
                    <a:p>
                      <a:pPr algn="ctr"/>
                      <a:r>
                        <a:rPr lang="en-GB" b="0" i="0" dirty="0">
                          <a:latin typeface="OpenDyslexicAlta" pitchFamily="2" charset="77"/>
                          <a:ea typeface="OpenDyslexic" charset="0"/>
                          <a:cs typeface="OpenDyslexic" charset="0"/>
                        </a:rPr>
                        <a:t>n</a:t>
                      </a:r>
                    </a:p>
                  </a:txBody>
                  <a:tcPr/>
                </a:tc>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r</a:t>
                      </a:r>
                    </a:p>
                  </a:txBody>
                  <a:tcPr/>
                </a:tc>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g</a:t>
                      </a:r>
                    </a:p>
                  </a:txBody>
                  <a:tcPr/>
                </a:tc>
                <a:extLst>
                  <a:ext uri="{0D108BD9-81ED-4DB2-BD59-A6C34878D82A}">
                    <a16:rowId xmlns:a16="http://schemas.microsoft.com/office/drawing/2014/main" val="10000"/>
                  </a:ext>
                </a:extLst>
              </a:tr>
              <a:tr h="594188">
                <a:tc>
                  <a:txBody>
                    <a:bodyPr/>
                    <a:lstStyle/>
                    <a:p>
                      <a:pPr algn="ctr"/>
                      <a:r>
                        <a:rPr lang="en-GB" sz="2000" b="0" i="0" dirty="0">
                          <a:solidFill>
                            <a:srgbClr val="FF3860"/>
                          </a:solidFill>
                          <a:latin typeface="OpenDyslexicAlta" pitchFamily="2" charset="77"/>
                          <a:ea typeface="OpenDyslexic" charset="0"/>
                          <a:cs typeface="OpenDyslexic" charset="0"/>
                        </a:rPr>
                        <a:t>e</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n</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e</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r</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g</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y</a:t>
                      </a:r>
                    </a:p>
                  </a:txBody>
                  <a:tcPr anchor="ctr"/>
                </a:tc>
                <a:extLst>
                  <a:ext uri="{0D108BD9-81ED-4DB2-BD59-A6C34878D82A}">
                    <a16:rowId xmlns:a16="http://schemas.microsoft.com/office/drawing/2014/main" val="10001"/>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4283594852"/>
              </p:ext>
            </p:extLst>
          </p:nvPr>
        </p:nvGraphicFramePr>
        <p:xfrm>
          <a:off x="3443636" y="4392593"/>
          <a:ext cx="3866870" cy="1035422"/>
        </p:xfrm>
        <a:graphic>
          <a:graphicData uri="http://schemas.openxmlformats.org/drawingml/2006/table">
            <a:tbl>
              <a:tblPr firstRow="1" bandRow="1">
                <a:tableStyleId>{5940675A-B579-460E-94D1-54222C63F5DA}</a:tableStyleId>
              </a:tblPr>
              <a:tblGrid>
                <a:gridCol w="552410">
                  <a:extLst>
                    <a:ext uri="{9D8B030D-6E8A-4147-A177-3AD203B41FA5}">
                      <a16:colId xmlns:a16="http://schemas.microsoft.com/office/drawing/2014/main" val="20000"/>
                    </a:ext>
                  </a:extLst>
                </a:gridCol>
                <a:gridCol w="552410">
                  <a:extLst>
                    <a:ext uri="{9D8B030D-6E8A-4147-A177-3AD203B41FA5}">
                      <a16:colId xmlns:a16="http://schemas.microsoft.com/office/drawing/2014/main" val="20001"/>
                    </a:ext>
                  </a:extLst>
                </a:gridCol>
                <a:gridCol w="552410">
                  <a:extLst>
                    <a:ext uri="{9D8B030D-6E8A-4147-A177-3AD203B41FA5}">
                      <a16:colId xmlns:a16="http://schemas.microsoft.com/office/drawing/2014/main" val="20002"/>
                    </a:ext>
                  </a:extLst>
                </a:gridCol>
                <a:gridCol w="552410">
                  <a:extLst>
                    <a:ext uri="{9D8B030D-6E8A-4147-A177-3AD203B41FA5}">
                      <a16:colId xmlns:a16="http://schemas.microsoft.com/office/drawing/2014/main" val="20003"/>
                    </a:ext>
                  </a:extLst>
                </a:gridCol>
                <a:gridCol w="552410">
                  <a:extLst>
                    <a:ext uri="{9D8B030D-6E8A-4147-A177-3AD203B41FA5}">
                      <a16:colId xmlns:a16="http://schemas.microsoft.com/office/drawing/2014/main" val="20004"/>
                    </a:ext>
                  </a:extLst>
                </a:gridCol>
                <a:gridCol w="552410">
                  <a:extLst>
                    <a:ext uri="{9D8B030D-6E8A-4147-A177-3AD203B41FA5}">
                      <a16:colId xmlns:a16="http://schemas.microsoft.com/office/drawing/2014/main" val="20005"/>
                    </a:ext>
                  </a:extLst>
                </a:gridCol>
                <a:gridCol w="552410">
                  <a:extLst>
                    <a:ext uri="{9D8B030D-6E8A-4147-A177-3AD203B41FA5}">
                      <a16:colId xmlns:a16="http://schemas.microsoft.com/office/drawing/2014/main" val="20006"/>
                    </a:ext>
                  </a:extLst>
                </a:gridCol>
              </a:tblGrid>
              <a:tr h="517711">
                <a:tc>
                  <a:txBody>
                    <a:bodyPr/>
                    <a:lstStyle/>
                    <a:p>
                      <a:pPr algn="ctr"/>
                      <a:r>
                        <a:rPr lang="en-GB" b="0" i="0" dirty="0">
                          <a:latin typeface="OpenDyslexicAlta" pitchFamily="2" charset="77"/>
                          <a:ea typeface="OpenDyslexic" charset="0"/>
                          <a:cs typeface="OpenDyslexic" charset="0"/>
                        </a:rPr>
                        <a:t>e</a:t>
                      </a:r>
                    </a:p>
                  </a:txBody>
                  <a:tcPr/>
                </a:tc>
                <a:tc>
                  <a:txBody>
                    <a:bodyPr/>
                    <a:lstStyle/>
                    <a:p>
                      <a:pPr algn="ctr"/>
                      <a:r>
                        <a:rPr lang="en-GB" b="0" i="0" dirty="0">
                          <a:latin typeface="OpenDyslexicAlta" pitchFamily="2" charset="77"/>
                          <a:ea typeface="OpenDyslexic" charset="0"/>
                          <a:cs typeface="OpenDyslexic" charset="0"/>
                        </a:rPr>
                        <a:t>r</a:t>
                      </a:r>
                    </a:p>
                  </a:txBody>
                  <a:tcPr/>
                </a:tc>
                <a:tc>
                  <a:txBody>
                    <a:bodyPr/>
                    <a:lstStyle/>
                    <a:p>
                      <a:pPr algn="ctr"/>
                      <a:r>
                        <a:rPr lang="en-GB" b="0" i="0" dirty="0" err="1">
                          <a:latin typeface="OpenDyslexicAlta" pitchFamily="2" charset="77"/>
                          <a:ea typeface="OpenDyslexic" charset="0"/>
                          <a:cs typeface="OpenDyslexic" charset="0"/>
                        </a:rPr>
                        <a:t>i</a:t>
                      </a:r>
                      <a:endParaRPr lang="en-GB" b="0" i="0" dirty="0">
                        <a:latin typeface="OpenDyslexicAlta" pitchFamily="2" charset="77"/>
                        <a:ea typeface="OpenDyslexic" charset="0"/>
                        <a:cs typeface="OpenDyslexic" charset="0"/>
                      </a:endParaRPr>
                    </a:p>
                  </a:txBody>
                  <a:tcPr/>
                </a:tc>
                <a:tc>
                  <a:txBody>
                    <a:bodyPr/>
                    <a:lstStyle/>
                    <a:p>
                      <a:pPr algn="ctr"/>
                      <a:r>
                        <a:rPr lang="en-GB" b="0" i="0" dirty="0">
                          <a:latin typeface="OpenDyslexicAlta" pitchFamily="2" charset="77"/>
                          <a:ea typeface="OpenDyslexic" charset="0"/>
                          <a:cs typeface="OpenDyslexic" charset="0"/>
                        </a:rPr>
                        <a:t>g</a:t>
                      </a:r>
                    </a:p>
                  </a:txBody>
                  <a:tcPr/>
                </a:tc>
                <a:tc>
                  <a:txBody>
                    <a:bodyPr/>
                    <a:lstStyle/>
                    <a:p>
                      <a:pPr algn="ctr"/>
                      <a:r>
                        <a:rPr lang="en-GB" b="0" i="0" dirty="0">
                          <a:latin typeface="OpenDyslexicAlta" pitchFamily="2" charset="77"/>
                          <a:ea typeface="OpenDyslexic" charset="0"/>
                          <a:cs typeface="OpenDyslexic" charset="0"/>
                        </a:rPr>
                        <a:t>f</a:t>
                      </a:r>
                    </a:p>
                  </a:txBody>
                  <a:tcPr/>
                </a:tc>
                <a:tc>
                  <a:txBody>
                    <a:bodyPr/>
                    <a:lstStyle/>
                    <a:p>
                      <a:pPr algn="ctr"/>
                      <a:r>
                        <a:rPr lang="en-GB" b="0" i="0" dirty="0">
                          <a:latin typeface="OpenDyslexicAlta" pitchFamily="2" charset="77"/>
                          <a:ea typeface="OpenDyslexic" charset="0"/>
                          <a:cs typeface="OpenDyslexic" charset="0"/>
                        </a:rPr>
                        <a:t>a</a:t>
                      </a:r>
                    </a:p>
                  </a:txBody>
                  <a:tcPr/>
                </a:tc>
                <a:tc>
                  <a:txBody>
                    <a:bodyPr/>
                    <a:lstStyle/>
                    <a:p>
                      <a:pPr algn="ctr"/>
                      <a:r>
                        <a:rPr lang="en-GB" b="0" i="0" dirty="0">
                          <a:latin typeface="OpenDyslexicAlta" pitchFamily="2" charset="77"/>
                          <a:ea typeface="OpenDyslexic" charset="0"/>
                          <a:cs typeface="OpenDyslexic" charset="0"/>
                        </a:rPr>
                        <a:t>f</a:t>
                      </a:r>
                    </a:p>
                  </a:txBody>
                  <a:tcPr/>
                </a:tc>
                <a:extLst>
                  <a:ext uri="{0D108BD9-81ED-4DB2-BD59-A6C34878D82A}">
                    <a16:rowId xmlns:a16="http://schemas.microsoft.com/office/drawing/2014/main" val="10000"/>
                  </a:ext>
                </a:extLst>
              </a:tr>
              <a:tr h="517711">
                <a:tc>
                  <a:txBody>
                    <a:bodyPr/>
                    <a:lstStyle/>
                    <a:p>
                      <a:pPr algn="ctr"/>
                      <a:r>
                        <a:rPr lang="en-GB" sz="2000" b="0" i="0" dirty="0">
                          <a:solidFill>
                            <a:srgbClr val="FF3860"/>
                          </a:solidFill>
                          <a:latin typeface="OpenDyslexicAlta" pitchFamily="2" charset="77"/>
                          <a:ea typeface="OpenDyslexic" charset="0"/>
                          <a:cs typeface="OpenDyslexic" charset="0"/>
                        </a:rPr>
                        <a:t>g</a:t>
                      </a:r>
                    </a:p>
                  </a:txBody>
                  <a:tcPr anchor="ctr"/>
                </a:tc>
                <a:tc>
                  <a:txBody>
                    <a:bodyPr/>
                    <a:lstStyle/>
                    <a:p>
                      <a:pPr algn="ctr"/>
                      <a:r>
                        <a:rPr lang="en-GB" sz="2000" b="0" i="0" dirty="0" err="1">
                          <a:solidFill>
                            <a:srgbClr val="FF3860"/>
                          </a:solidFill>
                          <a:latin typeface="OpenDyslexicAlta" pitchFamily="2" charset="77"/>
                          <a:ea typeface="OpenDyslexic" charset="0"/>
                          <a:cs typeface="OpenDyslexic" charset="0"/>
                        </a:rPr>
                        <a:t>i</a:t>
                      </a:r>
                      <a:endParaRPr lang="en-GB" sz="2000" b="0" i="0" dirty="0">
                        <a:solidFill>
                          <a:srgbClr val="FF3860"/>
                        </a:solidFill>
                        <a:latin typeface="OpenDyslexicAlta" pitchFamily="2" charset="77"/>
                        <a:ea typeface="OpenDyslexic" charset="0"/>
                        <a:cs typeface="OpenDyslexic" charset="0"/>
                      </a:endParaRP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r</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a</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f</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f</a:t>
                      </a:r>
                    </a:p>
                  </a:txBody>
                  <a:tcPr anchor="ctr"/>
                </a:tc>
                <a:tc>
                  <a:txBody>
                    <a:bodyPr/>
                    <a:lstStyle/>
                    <a:p>
                      <a:pPr algn="ctr"/>
                      <a:r>
                        <a:rPr lang="en-GB" sz="2000" b="0" i="0" dirty="0">
                          <a:solidFill>
                            <a:srgbClr val="FF3860"/>
                          </a:solidFill>
                          <a:latin typeface="OpenDyslexicAlta" pitchFamily="2" charset="77"/>
                          <a:ea typeface="OpenDyslexic" charset="0"/>
                          <a:cs typeface="OpenDyslexic" charset="0"/>
                        </a:rPr>
                        <a:t>e</a:t>
                      </a:r>
                    </a:p>
                  </a:txBody>
                  <a:tcPr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924720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elling Shed" id="{C4F81C86-5779-0E48-81E5-305447788964}" vid="{2F96E78E-4C51-8449-B2C6-B9B70AAE1C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16745</TotalTime>
  <Words>605</Words>
  <Application>Microsoft Office PowerPoint</Application>
  <PresentationFormat>Widescreen</PresentationFormat>
  <Paragraphs>291</Paragraphs>
  <Slides>7</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Muli</vt:lpstr>
      <vt:lpstr>OpenDyslexic</vt:lpstr>
      <vt:lpstr>OpenDyslexicAlta</vt:lpstr>
      <vt:lpstr>Office Theme</vt:lpstr>
      <vt:lpstr>PowerPoint Presentation</vt:lpstr>
      <vt:lpstr>PowerPoint Presentation</vt:lpstr>
      <vt:lpstr>Look at the words below, which ones have a /j/ sound and which ones have a /g/ sound?</vt:lpstr>
      <vt:lpstr>Look at the words below, which ones have a /j/ sound and which ones have a /g/ sound?</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Spelling Shed 🐝</dc:title>
  <dc:creator>Rob Smith</dc:creator>
  <cp:lastModifiedBy>Georgina Dallison</cp:lastModifiedBy>
  <cp:revision>360</cp:revision>
  <cp:lastPrinted>2019-04-15T12:15:01Z</cp:lastPrinted>
  <dcterms:created xsi:type="dcterms:W3CDTF">2018-08-06T08:16:18Z</dcterms:created>
  <dcterms:modified xsi:type="dcterms:W3CDTF">2021-01-05T09:21:48Z</dcterms:modified>
</cp:coreProperties>
</file>