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0"/>
  </p:notesMasterIdLst>
  <p:handoutMasterIdLst>
    <p:handoutMasterId r:id="rId11"/>
  </p:handoutMasterIdLst>
  <p:sldIdLst>
    <p:sldId id="271" r:id="rId2"/>
    <p:sldId id="301" r:id="rId3"/>
    <p:sldId id="465" r:id="rId4"/>
    <p:sldId id="582" r:id="rId5"/>
    <p:sldId id="415" r:id="rId6"/>
    <p:sldId id="264" r:id="rId7"/>
    <p:sldId id="265" r:id="rId8"/>
    <p:sldId id="583" r:id="rId9"/>
  </p:sldIdLst>
  <p:sldSz cx="12192000" cy="6858000"/>
  <p:notesSz cx="6889750" cy="10021888"/>
  <p:embeddedFontLst>
    <p:embeddedFont>
      <p:font typeface="Calibri" panose="020F0502020204030204" pitchFamily="34" charset="0"/>
      <p:regular r:id="rId12"/>
      <p:bold r:id="rId13"/>
      <p:italic r:id="rId14"/>
      <p:boldItalic r:id="rId15"/>
    </p:embeddedFont>
    <p:embeddedFont>
      <p:font typeface="Muli" panose="020B0604020202020204" charset="0"/>
      <p:regular r:id="rId16"/>
      <p:bold r:id="rId17"/>
    </p:embeddedFont>
    <p:embeddedFont>
      <p:font typeface="OpenDyslexicAlta" panose="020B060402020202020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F2CC"/>
    <a:srgbClr val="8FAADC"/>
    <a:srgbClr val="68C7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12" autoAdjust="0"/>
    <p:restoredTop sz="82514" autoAdjust="0"/>
  </p:normalViewPr>
  <p:slideViewPr>
    <p:cSldViewPr snapToGrid="0" snapToObjects="1">
      <p:cViewPr varScale="1">
        <p:scale>
          <a:sx n="77" d="100"/>
          <a:sy n="77" d="100"/>
        </p:scale>
        <p:origin x="54" y="756"/>
      </p:cViewPr>
      <p:guideLst/>
    </p:cSldViewPr>
  </p:slideViewPr>
  <p:notesTextViewPr>
    <p:cViewPr>
      <p:scale>
        <a:sx n="1" d="1"/>
        <a:sy n="1" d="1"/>
      </p:scale>
      <p:origin x="0" y="0"/>
    </p:cViewPr>
  </p:notesText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86F298-EB3E-D446-A729-C248AB8A5D7E}"/>
              </a:ext>
            </a:extLst>
          </p:cNvPr>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dirty="0">
              <a:latin typeface="Muli" pitchFamily="2" charset="77"/>
            </a:endParaRPr>
          </a:p>
        </p:txBody>
      </p:sp>
      <p:sp>
        <p:nvSpPr>
          <p:cNvPr id="3" name="Date Placeholder 2">
            <a:extLst>
              <a:ext uri="{FF2B5EF4-FFF2-40B4-BE49-F238E27FC236}">
                <a16:creationId xmlns:a16="http://schemas.microsoft.com/office/drawing/2014/main" id="{F37BEABC-4AC1-4C4F-BDDB-0B8FF7D20C2C}"/>
              </a:ext>
            </a:extLst>
          </p:cNvPr>
          <p:cNvSpPr>
            <a:spLocks noGrp="1"/>
          </p:cNvSpPr>
          <p:nvPr>
            <p:ph type="dt" sz="quarter" idx="1"/>
          </p:nvPr>
        </p:nvSpPr>
        <p:spPr>
          <a:xfrm>
            <a:off x="3902597" y="0"/>
            <a:ext cx="2985558" cy="502835"/>
          </a:xfrm>
          <a:prstGeom prst="rect">
            <a:avLst/>
          </a:prstGeom>
        </p:spPr>
        <p:txBody>
          <a:bodyPr vert="horz" lIns="96634" tIns="48317" rIns="96634" bIns="48317" rtlCol="0"/>
          <a:lstStyle>
            <a:lvl1pPr algn="r">
              <a:defRPr sz="1300"/>
            </a:lvl1pPr>
          </a:lstStyle>
          <a:p>
            <a:fld id="{C3670555-72D4-BF40-B685-8412B7FA50E9}" type="datetimeFigureOut">
              <a:rPr lang="en-GB" smtClean="0">
                <a:latin typeface="Muli" pitchFamily="2" charset="77"/>
              </a:rPr>
              <a:t>05/01/2021</a:t>
            </a:fld>
            <a:endParaRPr lang="en-GB" dirty="0">
              <a:latin typeface="Muli" pitchFamily="2" charset="77"/>
            </a:endParaRPr>
          </a:p>
        </p:txBody>
      </p:sp>
      <p:sp>
        <p:nvSpPr>
          <p:cNvPr id="4" name="Footer Placeholder 3">
            <a:extLst>
              <a:ext uri="{FF2B5EF4-FFF2-40B4-BE49-F238E27FC236}">
                <a16:creationId xmlns:a16="http://schemas.microsoft.com/office/drawing/2014/main" id="{67DF2A76-21C6-4F49-AC41-288B2976B3A3}"/>
              </a:ext>
            </a:extLst>
          </p:cNvPr>
          <p:cNvSpPr>
            <a:spLocks noGrp="1"/>
          </p:cNvSpPr>
          <p:nvPr>
            <p:ph type="ftr" sz="quarter" idx="2"/>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dirty="0">
              <a:latin typeface="Muli" pitchFamily="2" charset="77"/>
            </a:endParaRPr>
          </a:p>
        </p:txBody>
      </p:sp>
      <p:sp>
        <p:nvSpPr>
          <p:cNvPr id="5" name="Slide Number Placeholder 4">
            <a:extLst>
              <a:ext uri="{FF2B5EF4-FFF2-40B4-BE49-F238E27FC236}">
                <a16:creationId xmlns:a16="http://schemas.microsoft.com/office/drawing/2014/main" id="{B0984667-866C-EF45-A262-122686295C40}"/>
              </a:ext>
            </a:extLst>
          </p:cNvPr>
          <p:cNvSpPr>
            <a:spLocks noGrp="1"/>
          </p:cNvSpPr>
          <p:nvPr>
            <p:ph type="sldNum" sz="quarter" idx="3"/>
          </p:nvPr>
        </p:nvSpPr>
        <p:spPr>
          <a:xfrm>
            <a:off x="3902597" y="9519055"/>
            <a:ext cx="2985558" cy="502834"/>
          </a:xfrm>
          <a:prstGeom prst="rect">
            <a:avLst/>
          </a:prstGeom>
        </p:spPr>
        <p:txBody>
          <a:bodyPr vert="horz" lIns="96634" tIns="48317" rIns="96634" bIns="48317" rtlCol="0" anchor="b"/>
          <a:lstStyle>
            <a:lvl1pPr algn="r">
              <a:defRPr sz="1300"/>
            </a:lvl1pPr>
          </a:lstStyle>
          <a:p>
            <a:fld id="{8BC7A863-B317-0C4D-8D45-833380E63946}" type="slidenum">
              <a:rPr lang="en-GB" smtClean="0">
                <a:latin typeface="Muli" pitchFamily="2" charset="77"/>
              </a:rPr>
              <a:t>‹#›</a:t>
            </a:fld>
            <a:endParaRPr lang="en-GB" dirty="0">
              <a:latin typeface="Muli" pitchFamily="2" charset="77"/>
            </a:endParaRPr>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b="0" i="0">
                <a:latin typeface="Muli" pitchFamily="2" charset="77"/>
              </a:defRPr>
            </a:lvl1pPr>
          </a:lstStyle>
          <a:p>
            <a:endParaRPr lang="en-GB" dirty="0"/>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b="0" i="0">
                <a:latin typeface="Muli" pitchFamily="2" charset="77"/>
              </a:defRPr>
            </a:lvl1pPr>
          </a:lstStyle>
          <a:p>
            <a:fld id="{9C363ADC-09E6-FD4B-932E-4485A3F0108B}" type="datetimeFigureOut">
              <a:rPr lang="en-GB" smtClean="0"/>
              <a:pPr/>
              <a:t>05/01/2021</a:t>
            </a:fld>
            <a:endParaRPr lang="en-GB" dirty="0"/>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dirty="0"/>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b="0" i="0">
                <a:latin typeface="Muli" pitchFamily="2" charset="77"/>
              </a:defRPr>
            </a:lvl1pPr>
          </a:lstStyle>
          <a:p>
            <a:endParaRPr lang="en-GB" dirty="0"/>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b="0" i="0">
                <a:latin typeface="Muli" pitchFamily="2" charset="77"/>
              </a:defRPr>
            </a:lvl1pPr>
          </a:lstStyle>
          <a:p>
            <a:fld id="{5C7C66A0-413B-D942-BD25-075929779430}" type="slidenum">
              <a:rPr lang="en-GB" smtClean="0"/>
              <a:pPr/>
              <a:t>‹#›</a:t>
            </a:fld>
            <a:endParaRPr lang="en-GB" dirty="0"/>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Muli" pitchFamily="2" charset="77"/>
        <a:ea typeface="+mn-ea"/>
        <a:cs typeface="+mn-cs"/>
      </a:defRPr>
    </a:lvl1pPr>
    <a:lvl2pPr marL="457200" algn="l" defTabSz="914400" rtl="0" eaLnBrk="1" latinLnBrk="0" hangingPunct="1">
      <a:defRPr sz="1200" b="0" i="0" kern="1200">
        <a:solidFill>
          <a:schemeClr val="tx1"/>
        </a:solidFill>
        <a:latin typeface="Muli" pitchFamily="2" charset="77"/>
        <a:ea typeface="+mn-ea"/>
        <a:cs typeface="+mn-cs"/>
      </a:defRPr>
    </a:lvl2pPr>
    <a:lvl3pPr marL="914400" algn="l" defTabSz="914400" rtl="0" eaLnBrk="1" latinLnBrk="0" hangingPunct="1">
      <a:defRPr sz="1200" b="0" i="0" kern="1200">
        <a:solidFill>
          <a:schemeClr val="tx1"/>
        </a:solidFill>
        <a:latin typeface="Muli" pitchFamily="2" charset="77"/>
        <a:ea typeface="+mn-ea"/>
        <a:cs typeface="+mn-cs"/>
      </a:defRPr>
    </a:lvl3pPr>
    <a:lvl4pPr marL="1371600" algn="l" defTabSz="914400" rtl="0" eaLnBrk="1" latinLnBrk="0" hangingPunct="1">
      <a:defRPr sz="1200" b="0" i="0" kern="1200">
        <a:solidFill>
          <a:schemeClr val="tx1"/>
        </a:solidFill>
        <a:latin typeface="Muli" pitchFamily="2" charset="77"/>
        <a:ea typeface="+mn-ea"/>
        <a:cs typeface="+mn-cs"/>
      </a:defRPr>
    </a:lvl4pPr>
    <a:lvl5pPr marL="1828800" algn="l" defTabSz="914400" rtl="0" eaLnBrk="1" latinLnBrk="0" hangingPunct="1">
      <a:defRPr sz="1200" b="0" i="0" kern="1200">
        <a:solidFill>
          <a:schemeClr val="tx1"/>
        </a:solidFill>
        <a:latin typeface="Muli"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1</a:t>
            </a:fld>
            <a:endParaRPr lang="en-GB"/>
          </a:p>
        </p:txBody>
      </p:sp>
    </p:spTree>
    <p:extLst>
      <p:ext uri="{BB962C8B-B14F-4D97-AF65-F5344CB8AC3E}">
        <p14:creationId xmlns:p14="http://schemas.microsoft.com/office/powerpoint/2010/main" val="416835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106434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563857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7F4C8-7CC2-374E-B0CA-641DEDF427FD}" type="slidenum">
              <a:rPr lang="en-GB" smtClean="0"/>
              <a:t>7</a:t>
            </a:fld>
            <a:endParaRPr lang="en-GB"/>
          </a:p>
        </p:txBody>
      </p:sp>
    </p:spTree>
    <p:extLst>
      <p:ext uri="{BB962C8B-B14F-4D97-AF65-F5344CB8AC3E}">
        <p14:creationId xmlns:p14="http://schemas.microsoft.com/office/powerpoint/2010/main" val="73497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97F4C8-7CC2-374E-B0CA-641DEDF427FD}" type="slidenum">
              <a:rPr lang="en-GB" smtClean="0"/>
              <a:t>8</a:t>
            </a:fld>
            <a:endParaRPr lang="en-GB"/>
          </a:p>
        </p:txBody>
      </p:sp>
    </p:spTree>
    <p:extLst>
      <p:ext uri="{BB962C8B-B14F-4D97-AF65-F5344CB8AC3E}">
        <p14:creationId xmlns:p14="http://schemas.microsoft.com/office/powerpoint/2010/main" val="3725125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F5FFFCE-C207-2846-8718-D75C344C8C89}"/>
              </a:ext>
            </a:extLst>
          </p:cNvPr>
          <p:cNvSpPr/>
          <p:nvPr userDrawn="1"/>
        </p:nvSpPr>
        <p:spPr>
          <a:xfrm>
            <a:off x="1523999" y="4809505"/>
            <a:ext cx="9144000" cy="1428689"/>
          </a:xfrm>
          <a:prstGeom prst="rect">
            <a:avLst/>
          </a:prstGeom>
          <a:solidFill>
            <a:srgbClr val="FFFFFF">
              <a:alpha val="90196"/>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18" name="Rectangle 17">
            <a:extLst>
              <a:ext uri="{FF2B5EF4-FFF2-40B4-BE49-F238E27FC236}">
                <a16:creationId xmlns:a16="http://schemas.microsoft.com/office/drawing/2014/main" id="{32C481A8-D80A-304F-BD4D-4ACD9B3D8E7E}"/>
              </a:ext>
            </a:extLst>
          </p:cNvPr>
          <p:cNvSpPr/>
          <p:nvPr userDrawn="1"/>
        </p:nvSpPr>
        <p:spPr>
          <a:xfrm>
            <a:off x="3465322" y="2902739"/>
            <a:ext cx="5261355" cy="795646"/>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3" name="Subtitle 2"/>
          <p:cNvSpPr>
            <a:spLocks noGrp="1"/>
          </p:cNvSpPr>
          <p:nvPr>
            <p:ph type="subTitle" idx="1"/>
          </p:nvPr>
        </p:nvSpPr>
        <p:spPr>
          <a:xfrm>
            <a:off x="1523999" y="4809506"/>
            <a:ext cx="9144000" cy="1428689"/>
          </a:xfrm>
        </p:spPr>
        <p:txBody>
          <a:bodyPr anchor="ctr"/>
          <a:lstStyle>
            <a:lvl1pPr marL="0" indent="0" algn="ctr">
              <a:lnSpc>
                <a:spcPct val="15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05/01/2021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9" name="Picture 8">
            <a:extLst>
              <a:ext uri="{FF2B5EF4-FFF2-40B4-BE49-F238E27FC236}">
                <a16:creationId xmlns:a16="http://schemas.microsoft.com/office/drawing/2014/main" id="{C8310848-5352-7949-AABA-914363C424E6}"/>
              </a:ext>
            </a:extLst>
          </p:cNvPr>
          <p:cNvPicPr>
            <a:picLocks noChangeAspect="1"/>
          </p:cNvPicPr>
          <p:nvPr userDrawn="1"/>
        </p:nvPicPr>
        <p:blipFill>
          <a:blip r:embed="rId2"/>
          <a:stretch>
            <a:fillRect/>
          </a:stretch>
        </p:blipFill>
        <p:spPr>
          <a:xfrm>
            <a:off x="2990849" y="1261687"/>
            <a:ext cx="6210300" cy="1079500"/>
          </a:xfrm>
          <a:prstGeom prst="rect">
            <a:avLst/>
          </a:prstGeom>
        </p:spPr>
      </p:pic>
      <p:sp>
        <p:nvSpPr>
          <p:cNvPr id="14" name="Text Placeholder 13">
            <a:extLst>
              <a:ext uri="{FF2B5EF4-FFF2-40B4-BE49-F238E27FC236}">
                <a16:creationId xmlns:a16="http://schemas.microsoft.com/office/drawing/2014/main" id="{B2F3C88D-BF6E-6D4C-9A25-CACB03AA208B}"/>
              </a:ext>
            </a:extLst>
          </p:cNvPr>
          <p:cNvSpPr>
            <a:spLocks noGrp="1"/>
          </p:cNvSpPr>
          <p:nvPr>
            <p:ph type="body" sz="quarter" idx="13" hasCustomPrompt="1"/>
          </p:nvPr>
        </p:nvSpPr>
        <p:spPr>
          <a:xfrm>
            <a:off x="4971061"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5" name="TextBox 14">
            <a:extLst>
              <a:ext uri="{FF2B5EF4-FFF2-40B4-BE49-F238E27FC236}">
                <a16:creationId xmlns:a16="http://schemas.microsoft.com/office/drawing/2014/main" id="{A1D45BA0-7B16-364F-96FA-7CCD74809633}"/>
              </a:ext>
            </a:extLst>
          </p:cNvPr>
          <p:cNvSpPr txBox="1"/>
          <p:nvPr userDrawn="1"/>
        </p:nvSpPr>
        <p:spPr>
          <a:xfrm>
            <a:off x="4038600" y="3115896"/>
            <a:ext cx="932462" cy="369332"/>
          </a:xfrm>
          <a:prstGeom prst="rect">
            <a:avLst/>
          </a:prstGeom>
          <a:noFill/>
        </p:spPr>
        <p:txBody>
          <a:bodyPr wrap="square" rtlCol="0">
            <a:spAutoFit/>
          </a:bodyPr>
          <a:lstStyle/>
          <a:p>
            <a:r>
              <a:rPr lang="en-GB" b="0" i="0" dirty="0">
                <a:latin typeface="Muli" pitchFamily="2" charset="77"/>
              </a:rPr>
              <a:t>Stage:</a:t>
            </a:r>
          </a:p>
        </p:txBody>
      </p:sp>
      <p:sp>
        <p:nvSpPr>
          <p:cNvPr id="16" name="Text Placeholder 13">
            <a:extLst>
              <a:ext uri="{FF2B5EF4-FFF2-40B4-BE49-F238E27FC236}">
                <a16:creationId xmlns:a16="http://schemas.microsoft.com/office/drawing/2014/main" id="{204E8ED3-ED92-2F44-AA0C-C3500973984C}"/>
              </a:ext>
            </a:extLst>
          </p:cNvPr>
          <p:cNvSpPr>
            <a:spLocks noGrp="1"/>
          </p:cNvSpPr>
          <p:nvPr>
            <p:ph type="body" sz="quarter" idx="14" hasCustomPrompt="1"/>
          </p:nvPr>
        </p:nvSpPr>
        <p:spPr>
          <a:xfrm>
            <a:off x="7047550" y="3115896"/>
            <a:ext cx="641969" cy="369332"/>
          </a:xfrm>
        </p:spPr>
        <p:txBody>
          <a:bodyPr>
            <a:normAutofit/>
          </a:bodyPr>
          <a:lstStyle>
            <a:lvl1pPr marL="0" indent="0">
              <a:buNone/>
              <a:defRPr sz="1800" b="0" i="0">
                <a:latin typeface="Muli" pitchFamily="2" charset="77"/>
              </a:defRPr>
            </a:lvl1pPr>
          </a:lstStyle>
          <a:p>
            <a:pPr lvl="0"/>
            <a:r>
              <a:rPr lang="en-US" dirty="0"/>
              <a:t>#</a:t>
            </a:r>
            <a:endParaRPr lang="en-GB" dirty="0"/>
          </a:p>
        </p:txBody>
      </p:sp>
      <p:sp>
        <p:nvSpPr>
          <p:cNvPr id="17" name="TextBox 16">
            <a:extLst>
              <a:ext uri="{FF2B5EF4-FFF2-40B4-BE49-F238E27FC236}">
                <a16:creationId xmlns:a16="http://schemas.microsoft.com/office/drawing/2014/main" id="{543EE4B3-C0E4-AE42-921D-72A75F2D0332}"/>
              </a:ext>
            </a:extLst>
          </p:cNvPr>
          <p:cNvSpPr txBox="1"/>
          <p:nvPr userDrawn="1"/>
        </p:nvSpPr>
        <p:spPr>
          <a:xfrm>
            <a:off x="6285633" y="3115896"/>
            <a:ext cx="761917" cy="369332"/>
          </a:xfrm>
          <a:prstGeom prst="rect">
            <a:avLst/>
          </a:prstGeom>
          <a:noFill/>
        </p:spPr>
        <p:txBody>
          <a:bodyPr wrap="square" rtlCol="0">
            <a:spAutoFit/>
          </a:bodyPr>
          <a:lstStyle/>
          <a:p>
            <a:r>
              <a:rPr lang="en-GB" b="0" i="0" dirty="0">
                <a:latin typeface="Muli" pitchFamily="2" charset="77"/>
              </a:rPr>
              <a:t>List:</a:t>
            </a:r>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05/01/2021</a:t>
            </a:fld>
            <a:endParaRPr lang="en-GB"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689809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05/01/2021</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514044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05/01/2021</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0077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05/01/2021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8444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05/01/2021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68736134"/>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graphicFrame>
        <p:nvGraphicFramePr>
          <p:cNvPr id="12" name="Table 11">
            <a:extLst>
              <a:ext uri="{FF2B5EF4-FFF2-40B4-BE49-F238E27FC236}">
                <a16:creationId xmlns:a16="http://schemas.microsoft.com/office/drawing/2014/main" id="{9C5803DD-6F71-4F43-8676-686F6A0B910E}"/>
              </a:ext>
            </a:extLst>
          </p:cNvPr>
          <p:cNvGraphicFramePr>
            <a:graphicFrameLocks noGrp="1"/>
          </p:cNvGraphicFramePr>
          <p:nvPr userDrawn="1">
            <p:extLst>
              <p:ext uri="{D42A27DB-BD31-4B8C-83A1-F6EECF244321}">
                <p14:modId xmlns:p14="http://schemas.microsoft.com/office/powerpoint/2010/main" val="2534132394"/>
              </p:ext>
            </p:extLst>
          </p:nvPr>
        </p:nvGraphicFramePr>
        <p:xfrm>
          <a:off x="508000" y="1550668"/>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4129481148"/>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extLst>
                  <a:ext uri="{0D108BD9-81ED-4DB2-BD59-A6C34878D82A}">
                    <a16:rowId xmlns:a16="http://schemas.microsoft.com/office/drawing/2014/main" val="3322346361"/>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158844199"/>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8310354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8598218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04163868"/>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582151694"/>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2428086707"/>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49618164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887969453"/>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773784806"/>
                  </a:ext>
                </a:extLst>
              </a:tr>
              <a:tr h="457200">
                <a:tc>
                  <a:txBody>
                    <a:bodyPr/>
                    <a:lstStyle/>
                    <a:p>
                      <a:endParaRPr lang="en-GB" sz="1600"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3659827967"/>
                  </a:ext>
                </a:extLst>
              </a:tr>
            </a:tbl>
          </a:graphicData>
        </a:graphic>
      </p:graphicFrame>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sp>
        <p:nvSpPr>
          <p:cNvPr id="21" name="Content Placeholder 20">
            <a:extLst>
              <a:ext uri="{FF2B5EF4-FFF2-40B4-BE49-F238E27FC236}">
                <a16:creationId xmlns:a16="http://schemas.microsoft.com/office/drawing/2014/main" id="{DDF07794-DDE5-1748-AA98-177CF77DDF88}"/>
              </a:ext>
            </a:extLst>
          </p:cNvPr>
          <p:cNvSpPr>
            <a:spLocks noGrp="1"/>
          </p:cNvSpPr>
          <p:nvPr>
            <p:ph sz="quarter" idx="18"/>
          </p:nvPr>
        </p:nvSpPr>
        <p:spPr>
          <a:xfrm>
            <a:off x="3425190" y="1354611"/>
            <a:ext cx="8382000" cy="5268914"/>
          </a:xfrm>
        </p:spPr>
        <p:txBody>
          <a:bodyPr>
            <a:normAutofit/>
          </a:bodyPr>
          <a:lstStyle>
            <a:lvl1pPr>
              <a:defRPr lang="en-GB" sz="1800" b="0" i="0" kern="1200" dirty="0">
                <a:solidFill>
                  <a:prstClr val="black"/>
                </a:solidFill>
                <a:latin typeface="OpenDyslexicAlta" pitchFamily="2" charset="77"/>
                <a:ea typeface="OpenDyslexicAlta" pitchFamily="2" charset="77"/>
                <a:cs typeface="OpenDyslexicAlta" pitchFamily="2" charset="77"/>
              </a:defRPr>
            </a:lvl1pPr>
            <a:lvl2pPr>
              <a:defRPr/>
            </a:lvl2pPr>
            <a:lvl3pPr>
              <a:defRPr/>
            </a:lvl3pPr>
            <a:lvl4pPr>
              <a:defRPr/>
            </a:lvl4pPr>
            <a:lvl5pPr>
              <a:defRPr/>
            </a:lvl5pPr>
          </a:lstStyle>
          <a:p>
            <a:pPr marL="0" lvl="0" indent="0" algn="l" defTabSz="914400" rtl="0" eaLnBrk="1" latinLnBrk="0" hangingPunct="1">
              <a:lnSpc>
                <a:spcPct val="100000"/>
              </a:lnSpc>
              <a:spcBef>
                <a:spcPts val="0"/>
              </a:spcBef>
              <a:buFont typeface="Arial"/>
              <a:buNone/>
            </a:pPr>
            <a:r>
              <a:rPr lang="en-US" dirty="0"/>
              <a:t>Edit Master text styles</a:t>
            </a:r>
          </a:p>
          <a:p>
            <a:pPr marL="0" lvl="0" indent="0" algn="l" defTabSz="914400" rtl="0" eaLnBrk="1" latinLnBrk="0" hangingPunct="1">
              <a:lnSpc>
                <a:spcPct val="100000"/>
              </a:lnSpc>
              <a:spcBef>
                <a:spcPts val="0"/>
              </a:spcBef>
              <a:buFont typeface="Arial"/>
              <a:buNone/>
            </a:pPr>
            <a:r>
              <a:rPr lang="en-US" dirty="0"/>
              <a:t>Second level</a:t>
            </a:r>
          </a:p>
          <a:p>
            <a:pPr marL="0" lvl="0" indent="0" algn="l" defTabSz="914400" rtl="0" eaLnBrk="1" latinLnBrk="0" hangingPunct="1">
              <a:lnSpc>
                <a:spcPct val="100000"/>
              </a:lnSpc>
              <a:spcBef>
                <a:spcPts val="0"/>
              </a:spcBef>
              <a:buFont typeface="Arial"/>
              <a:buNone/>
            </a:pPr>
            <a:r>
              <a:rPr lang="en-US" dirty="0"/>
              <a:t>Third level</a:t>
            </a:r>
          </a:p>
          <a:p>
            <a:pPr marL="0" lvl="0" indent="0" algn="l" defTabSz="914400" rtl="0" eaLnBrk="1" latinLnBrk="0" hangingPunct="1">
              <a:lnSpc>
                <a:spcPct val="100000"/>
              </a:lnSpc>
              <a:spcBef>
                <a:spcPts val="0"/>
              </a:spcBef>
              <a:buFont typeface="Arial"/>
              <a:buNone/>
            </a:pPr>
            <a:r>
              <a:rPr lang="en-US" dirty="0"/>
              <a:t>Fourth level</a:t>
            </a:r>
          </a:p>
          <a:p>
            <a:pPr marL="0" lvl="0" indent="0" algn="l" defTabSz="914400" rtl="0" eaLnBrk="1" latinLnBrk="0" hangingPunct="1">
              <a:lnSpc>
                <a:spcPct val="100000"/>
              </a:lnSpc>
              <a:spcBef>
                <a:spcPts val="0"/>
              </a:spcBef>
              <a:buFont typeface="Arial"/>
              <a:buNone/>
            </a:pPr>
            <a:r>
              <a:rPr lang="en-US" dirty="0"/>
              <a:t>Fifth level</a:t>
            </a:r>
            <a:endParaRPr lang="en-GB" dirty="0"/>
          </a:p>
        </p:txBody>
      </p:sp>
      <p:pic>
        <p:nvPicPr>
          <p:cNvPr id="22" name="Picture 21">
            <a:extLst>
              <a:ext uri="{FF2B5EF4-FFF2-40B4-BE49-F238E27FC236}">
                <a16:creationId xmlns:a16="http://schemas.microsoft.com/office/drawing/2014/main" id="{1DD0F53D-1FF4-844C-9CFA-9D8546D49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ok cover write check">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633CE64-A964-3E46-A3DD-F645847941CD}"/>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graphicFrame>
        <p:nvGraphicFramePr>
          <p:cNvPr id="13" name="Table 12">
            <a:extLst>
              <a:ext uri="{FF2B5EF4-FFF2-40B4-BE49-F238E27FC236}">
                <a16:creationId xmlns:a16="http://schemas.microsoft.com/office/drawing/2014/main" id="{EDA57134-93E0-C141-B390-3DFCA82BCCD7}"/>
              </a:ext>
            </a:extLst>
          </p:cNvPr>
          <p:cNvGraphicFramePr>
            <a:graphicFrameLocks noGrp="1"/>
          </p:cNvGraphicFramePr>
          <p:nvPr userDrawn="1">
            <p:extLst>
              <p:ext uri="{D42A27DB-BD31-4B8C-83A1-F6EECF244321}">
                <p14:modId xmlns:p14="http://schemas.microsoft.com/office/powerpoint/2010/main" val="1613596015"/>
              </p:ext>
            </p:extLst>
          </p:nvPr>
        </p:nvGraphicFramePr>
        <p:xfrm>
          <a:off x="508000" y="1600196"/>
          <a:ext cx="1115060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gridCol w="2787650">
                  <a:extLst>
                    <a:ext uri="{9D8B030D-6E8A-4147-A177-3AD203B41FA5}">
                      <a16:colId xmlns:a16="http://schemas.microsoft.com/office/drawing/2014/main" val="20001"/>
                    </a:ext>
                  </a:extLst>
                </a:gridCol>
                <a:gridCol w="2787650">
                  <a:extLst>
                    <a:ext uri="{9D8B030D-6E8A-4147-A177-3AD203B41FA5}">
                      <a16:colId xmlns:a16="http://schemas.microsoft.com/office/drawing/2014/main" val="20002"/>
                    </a:ext>
                  </a:extLst>
                </a:gridCol>
                <a:gridCol w="2787650">
                  <a:extLst>
                    <a:ext uri="{9D8B030D-6E8A-4147-A177-3AD203B41FA5}">
                      <a16:colId xmlns:a16="http://schemas.microsoft.com/office/drawing/2014/main" val="20003"/>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rgbClr val="FF7E79"/>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rgbClr val="FF7E79"/>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rgbClr val="FF7E79"/>
                    </a:solidFill>
                  </a:tcPr>
                </a:tc>
                <a:extLst>
                  <a:ext uri="{0D108BD9-81ED-4DB2-BD59-A6C34878D82A}">
                    <a16:rowId xmlns:a16="http://schemas.microsoft.com/office/drawing/2014/main" val="10000"/>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7" name="Table 6">
            <a:extLst>
              <a:ext uri="{FF2B5EF4-FFF2-40B4-BE49-F238E27FC236}">
                <a16:creationId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995043656"/>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9" name="Text Placeholder 8">
            <a:extLst>
              <a:ext uri="{FF2B5EF4-FFF2-40B4-BE49-F238E27FC236}">
                <a16:creationId xmlns:a16="http://schemas.microsoft.com/office/drawing/2014/main" id="{7CCCC1F5-259E-4B4B-BD71-985F50066023}"/>
              </a:ext>
            </a:extLst>
          </p:cNvPr>
          <p:cNvSpPr>
            <a:spLocks noGrp="1"/>
          </p:cNvSpPr>
          <p:nvPr>
            <p:ph type="body" sz="quarter" idx="13" hasCustomPrompt="1"/>
          </p:nvPr>
        </p:nvSpPr>
        <p:spPr>
          <a:xfrm>
            <a:off x="1116013" y="349716"/>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0" name="Text Placeholder 8">
            <a:extLst>
              <a:ext uri="{FF2B5EF4-FFF2-40B4-BE49-F238E27FC236}">
                <a16:creationId xmlns:a16="http://schemas.microsoft.com/office/drawing/2014/main" id="{D89521DD-EB1B-DB4F-AF92-E0AA49E4BF8E}"/>
              </a:ext>
            </a:extLst>
          </p:cNvPr>
          <p:cNvSpPr>
            <a:spLocks noGrp="1"/>
          </p:cNvSpPr>
          <p:nvPr>
            <p:ph type="body" sz="quarter" idx="14" hasCustomPrompt="1"/>
          </p:nvPr>
        </p:nvSpPr>
        <p:spPr>
          <a:xfrm>
            <a:off x="1116012" y="788047"/>
            <a:ext cx="427037" cy="362803"/>
          </a:xfrm>
        </p:spPr>
        <p:txBody>
          <a:bodyPr>
            <a:normAutofit/>
          </a:bodyPr>
          <a:lstStyle>
            <a:lvl1pPr marL="0" indent="0">
              <a:buNone/>
              <a:defRPr sz="1400" b="0" i="0">
                <a:latin typeface="Muli" pitchFamily="2" charset="77"/>
              </a:defRPr>
            </a:lvl1pPr>
          </a:lstStyle>
          <a:p>
            <a:pPr lvl="0"/>
            <a:r>
              <a:rPr lang="en-GB" dirty="0"/>
              <a:t>1</a:t>
            </a:r>
          </a:p>
        </p:txBody>
      </p:sp>
      <p:sp>
        <p:nvSpPr>
          <p:cNvPr id="11" name="Text Placeholder 8">
            <a:extLst>
              <a:ext uri="{FF2B5EF4-FFF2-40B4-BE49-F238E27FC236}">
                <a16:creationId xmlns:a16="http://schemas.microsoft.com/office/drawing/2014/main" id="{2B829687-5986-4D4A-9EAC-01CD129F7C40}"/>
              </a:ext>
            </a:extLst>
          </p:cNvPr>
          <p:cNvSpPr>
            <a:spLocks noGrp="1"/>
          </p:cNvSpPr>
          <p:nvPr>
            <p:ph type="body" sz="quarter" idx="15"/>
          </p:nvPr>
        </p:nvSpPr>
        <p:spPr>
          <a:xfrm>
            <a:off x="1662545" y="325967"/>
            <a:ext cx="7900555" cy="867834"/>
          </a:xfrm>
        </p:spPr>
        <p:txBody>
          <a:bodyPr>
            <a:normAutofit/>
          </a:bodyPr>
          <a:lstStyle>
            <a:lvl1pPr marL="0" indent="0">
              <a:buNone/>
              <a:defRPr sz="1400" b="0" i="0">
                <a:latin typeface="Muli" pitchFamily="2" charset="77"/>
              </a:defRPr>
            </a:lvl1pPr>
          </a:lstStyle>
          <a:p>
            <a:pPr lvl="0"/>
            <a:endParaRPr lang="en-GB" dirty="0"/>
          </a:p>
        </p:txBody>
      </p:sp>
      <p:sp>
        <p:nvSpPr>
          <p:cNvPr id="16" name="Text Placeholder 15">
            <a:extLst>
              <a:ext uri="{FF2B5EF4-FFF2-40B4-BE49-F238E27FC236}">
                <a16:creationId xmlns:a16="http://schemas.microsoft.com/office/drawing/2014/main" id="{4A42A733-05A7-7244-8430-E2765D4C50FD}"/>
              </a:ext>
            </a:extLst>
          </p:cNvPr>
          <p:cNvSpPr>
            <a:spLocks noGrp="1"/>
          </p:cNvSpPr>
          <p:nvPr>
            <p:ph type="body" sz="quarter" idx="16"/>
          </p:nvPr>
        </p:nvSpPr>
        <p:spPr>
          <a:xfrm>
            <a:off x="508000" y="1995168"/>
            <a:ext cx="2787650" cy="4584700"/>
          </a:xfrm>
        </p:spPr>
        <p:txBody>
          <a:bodyPr>
            <a:normAutofit/>
          </a:bodyPr>
          <a:lstStyle>
            <a:lvl1pPr marL="0" indent="0">
              <a:buNone/>
              <a:defRPr sz="2400"/>
            </a:lvl1pPr>
          </a:lstStyle>
          <a:p>
            <a:pPr lvl="0"/>
            <a:endParaRPr lang="en-GB" dirty="0"/>
          </a:p>
          <a:p>
            <a:pPr lvl="0"/>
            <a:endParaRPr lang="en-GB" dirty="0"/>
          </a:p>
        </p:txBody>
      </p:sp>
      <p:pic>
        <p:nvPicPr>
          <p:cNvPr id="14" name="Picture 13">
            <a:extLst>
              <a:ext uri="{FF2B5EF4-FFF2-40B4-BE49-F238E27FC236}">
                <a16:creationId xmlns:a16="http://schemas.microsoft.com/office/drawing/2014/main" id="{160B6E23-2996-D04A-9DCA-7750F487B5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1383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05/01/2021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pic>
        <p:nvPicPr>
          <p:cNvPr id="8" name="Picture 7">
            <a:extLst>
              <a:ext uri="{FF2B5EF4-FFF2-40B4-BE49-F238E27FC236}">
                <a16:creationId xmlns:a16="http://schemas.microsoft.com/office/drawing/2014/main" id="{49137CCF-D866-694A-979D-58389EC37E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b="0" i="0" dirty="0">
              <a:latin typeface="Muli" pitchFamily="2" charset="77"/>
            </a:endParaRPr>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7" name="Picture 6">
            <a:extLst>
              <a:ext uri="{FF2B5EF4-FFF2-40B4-BE49-F238E27FC236}">
                <a16:creationId xmlns:a16="http://schemas.microsoft.com/office/drawing/2014/main" id="{250FF983-7FE9-084E-894E-ADB137A67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50186" y="-18580"/>
            <a:ext cx="2296886" cy="1399665"/>
          </a:xfrm>
          <a:prstGeom prst="rect">
            <a:avLst/>
          </a:prstGeom>
        </p:spPr>
      </p:pic>
    </p:spTree>
    <p:extLst>
      <p:ext uri="{BB962C8B-B14F-4D97-AF65-F5344CB8AC3E}">
        <p14:creationId xmlns:p14="http://schemas.microsoft.com/office/powerpoint/2010/main" val="2739744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05/01/2021</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05/01/2021</a:t>
            </a:fld>
            <a:endParaRPr lang="en-GB"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68353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05/01/2021</a:t>
            </a:fld>
            <a:endParaRPr lang="en-GB"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211233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uli" pitchFamily="2" charset="77"/>
              </a:defRPr>
            </a:lvl1pPr>
          </a:lstStyle>
          <a:p>
            <a:fld id="{5847DFD5-B20C-0843-B9F3-D331800CC2B1}" type="datetimeFigureOut">
              <a:rPr lang="en-GB" smtClean="0"/>
              <a:pPr/>
              <a:t>05/01/2021</a:t>
            </a:fld>
            <a:endParaRPr lang="en-GB"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b="0" i="0">
                <a:latin typeface="Muli" pitchFamily="2" charset="77"/>
              </a:defRPr>
            </a:lvl1pPr>
          </a:lstStyle>
          <a:p>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lvl1pPr>
              <a:defRPr b="0" i="0">
                <a:latin typeface="Muli" pitchFamily="2" charset="77"/>
              </a:defRPr>
            </a:lvl1pPr>
          </a:lstStyle>
          <a:p>
            <a:fld id="{29D7F810-DEEF-074C-B140-2A2C318EAFDC}" type="slidenum">
              <a:rPr lang="en-GB" smtClean="0"/>
              <a:pPr/>
              <a:t>‹#›</a:t>
            </a:fld>
            <a:endParaRPr lang="en-GB" dirty="0"/>
          </a:p>
        </p:txBody>
      </p:sp>
    </p:spTree>
    <p:extLst>
      <p:ext uri="{BB962C8B-B14F-4D97-AF65-F5344CB8AC3E}">
        <p14:creationId xmlns:p14="http://schemas.microsoft.com/office/powerpoint/2010/main" val="196276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12" Type="http://schemas.openxmlformats.org/officeDocument/2006/relationships/image" Target="../media/image13.tif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tiff"/><Relationship Id="rId11" Type="http://schemas.openxmlformats.org/officeDocument/2006/relationships/image" Target="../media/image12.tiff"/><Relationship Id="rId5" Type="http://schemas.openxmlformats.org/officeDocument/2006/relationships/image" Target="../media/image6.tiff"/><Relationship Id="rId10" Type="http://schemas.openxmlformats.org/officeDocument/2006/relationships/image" Target="../media/image11.tiff"/><Relationship Id="rId4" Type="http://schemas.openxmlformats.org/officeDocument/2006/relationships/image" Target="../media/image5.tiff"/><Relationship Id="rId9" Type="http://schemas.openxmlformats.org/officeDocument/2006/relationships/image" Target="../media/image10.tiff"/></Relationships>
</file>

<file path=ppt/slides/_rels/slide8.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tiff"/><Relationship Id="rId7" Type="http://schemas.openxmlformats.org/officeDocument/2006/relationships/image" Target="../media/image8.tiff"/><Relationship Id="rId12" Type="http://schemas.openxmlformats.org/officeDocument/2006/relationships/image" Target="../media/image13.tif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tiff"/><Relationship Id="rId11" Type="http://schemas.openxmlformats.org/officeDocument/2006/relationships/image" Target="../media/image12.tiff"/><Relationship Id="rId5" Type="http://schemas.openxmlformats.org/officeDocument/2006/relationships/image" Target="../media/image6.tiff"/><Relationship Id="rId10" Type="http://schemas.openxmlformats.org/officeDocument/2006/relationships/image" Target="../media/image11.tiff"/><Relationship Id="rId4" Type="http://schemas.openxmlformats.org/officeDocument/2006/relationships/image" Target="../media/image5.tiff"/><Relationship Id="rId9"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EC3230C-370C-4B41-B9ED-BCB463F0FE0D}"/>
              </a:ext>
            </a:extLst>
          </p:cNvPr>
          <p:cNvSpPr>
            <a:spLocks noGrp="1"/>
          </p:cNvSpPr>
          <p:nvPr>
            <p:ph type="subTitle" idx="1"/>
          </p:nvPr>
        </p:nvSpPr>
        <p:spPr/>
        <p:txBody>
          <a:bodyPr anchor="ctr"/>
          <a:lstStyle/>
          <a:p>
            <a:r>
              <a:rPr lang="en-GB" dirty="0"/>
              <a:t>The /s/ sound spelt c before e, </a:t>
            </a:r>
            <a:r>
              <a:rPr lang="en-GB" dirty="0" err="1"/>
              <a:t>i</a:t>
            </a:r>
            <a:r>
              <a:rPr lang="en-GB" dirty="0"/>
              <a:t> and y</a:t>
            </a:r>
          </a:p>
        </p:txBody>
      </p:sp>
      <p:sp>
        <p:nvSpPr>
          <p:cNvPr id="3" name="Text Placeholder 2">
            <a:extLst>
              <a:ext uri="{FF2B5EF4-FFF2-40B4-BE49-F238E27FC236}">
                <a16:creationId xmlns:a16="http://schemas.microsoft.com/office/drawing/2014/main" id="{538DAE2D-5C07-104D-8EF6-27195B5740D4}"/>
              </a:ext>
            </a:extLst>
          </p:cNvPr>
          <p:cNvSpPr>
            <a:spLocks noGrp="1"/>
          </p:cNvSpPr>
          <p:nvPr>
            <p:ph type="body" sz="quarter" idx="13"/>
          </p:nvPr>
        </p:nvSpPr>
        <p:spPr/>
        <p:txBody>
          <a:bodyPr/>
          <a:lstStyle/>
          <a:p>
            <a:r>
              <a:rPr lang="en-GB" dirty="0"/>
              <a:t>2</a:t>
            </a:r>
          </a:p>
        </p:txBody>
      </p:sp>
      <p:sp>
        <p:nvSpPr>
          <p:cNvPr id="4" name="Text Placeholder 3">
            <a:extLst>
              <a:ext uri="{FF2B5EF4-FFF2-40B4-BE49-F238E27FC236}">
                <a16:creationId xmlns:a16="http://schemas.microsoft.com/office/drawing/2014/main" id="{37D95D58-D54B-3346-AC15-07D342AE762F}"/>
              </a:ext>
            </a:extLst>
          </p:cNvPr>
          <p:cNvSpPr>
            <a:spLocks noGrp="1"/>
          </p:cNvSpPr>
          <p:nvPr>
            <p:ph type="body" sz="quarter" idx="14"/>
          </p:nvPr>
        </p:nvSpPr>
        <p:spPr/>
        <p:txBody>
          <a:bodyPr/>
          <a:lstStyle/>
          <a:p>
            <a:r>
              <a:rPr lang="en-GB" dirty="0"/>
              <a:t>4</a:t>
            </a:r>
          </a:p>
        </p:txBody>
      </p:sp>
    </p:spTree>
    <p:extLst>
      <p:ext uri="{BB962C8B-B14F-4D97-AF65-F5344CB8AC3E}">
        <p14:creationId xmlns:p14="http://schemas.microsoft.com/office/powerpoint/2010/main" val="341464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DBE228-6D41-A748-9592-1AE43A5B939D}"/>
              </a:ext>
            </a:extLst>
          </p:cNvPr>
          <p:cNvSpPr>
            <a:spLocks noGrp="1"/>
          </p:cNvSpPr>
          <p:nvPr>
            <p:ph type="body" sz="quarter" idx="13"/>
          </p:nvPr>
        </p:nvSpPr>
        <p:spPr/>
        <p:txBody>
          <a:bodyPr/>
          <a:lstStyle/>
          <a:p>
            <a:r>
              <a:rPr lang="en-GB" dirty="0"/>
              <a:t>2</a:t>
            </a:r>
          </a:p>
        </p:txBody>
      </p:sp>
      <p:sp>
        <p:nvSpPr>
          <p:cNvPr id="3" name="Text Placeholder 2">
            <a:extLst>
              <a:ext uri="{FF2B5EF4-FFF2-40B4-BE49-F238E27FC236}">
                <a16:creationId xmlns:a16="http://schemas.microsoft.com/office/drawing/2014/main" id="{65C2B884-3FE8-CF4F-BAE3-4C745B9084D3}"/>
              </a:ext>
            </a:extLst>
          </p:cNvPr>
          <p:cNvSpPr>
            <a:spLocks noGrp="1"/>
          </p:cNvSpPr>
          <p:nvPr>
            <p:ph type="body" sz="quarter" idx="14"/>
          </p:nvPr>
        </p:nvSpPr>
        <p:spPr/>
        <p:txBody>
          <a:bodyPr/>
          <a:lstStyle/>
          <a:p>
            <a:r>
              <a:rPr lang="en-GB" dirty="0"/>
              <a:t>4</a:t>
            </a:r>
          </a:p>
        </p:txBody>
      </p:sp>
      <p:sp>
        <p:nvSpPr>
          <p:cNvPr id="4" name="Text Placeholder 3">
            <a:extLst>
              <a:ext uri="{FF2B5EF4-FFF2-40B4-BE49-F238E27FC236}">
                <a16:creationId xmlns:a16="http://schemas.microsoft.com/office/drawing/2014/main" id="{47B32AF4-9343-2540-89B6-82250EA03E00}"/>
              </a:ext>
            </a:extLst>
          </p:cNvPr>
          <p:cNvSpPr>
            <a:spLocks noGrp="1"/>
          </p:cNvSpPr>
          <p:nvPr>
            <p:ph type="body" sz="quarter" idx="15"/>
          </p:nvPr>
        </p:nvSpPr>
        <p:spPr/>
        <p:txBody>
          <a:bodyPr/>
          <a:lstStyle/>
          <a:p>
            <a:r>
              <a:rPr lang="en-GB" dirty="0"/>
              <a:t> The /s/ sound spelt c before e, </a:t>
            </a:r>
            <a:r>
              <a:rPr lang="en-GB" dirty="0" err="1"/>
              <a:t>i</a:t>
            </a:r>
            <a:r>
              <a:rPr lang="en-GB" dirty="0"/>
              <a:t> and y. </a:t>
            </a:r>
          </a:p>
          <a:p>
            <a:endParaRPr lang="en-GB" dirty="0"/>
          </a:p>
        </p:txBody>
      </p:sp>
      <p:graphicFrame>
        <p:nvGraphicFramePr>
          <p:cNvPr id="7" name="Table Placeholder 6">
            <a:extLst>
              <a:ext uri="{FF2B5EF4-FFF2-40B4-BE49-F238E27FC236}">
                <a16:creationId xmlns:a16="http://schemas.microsoft.com/office/drawing/2014/main" id="{D4514438-BDEC-AA4B-BC27-4CCE78A121F0}"/>
              </a:ext>
            </a:extLst>
          </p:cNvPr>
          <p:cNvGraphicFramePr>
            <a:graphicFrameLocks noGrp="1"/>
          </p:cNvGraphicFramePr>
          <p:nvPr>
            <p:ph type="tbl" sz="quarter" idx="4294967295"/>
            <p:extLst>
              <p:ext uri="{D42A27DB-BD31-4B8C-83A1-F6EECF244321}">
                <p14:modId xmlns:p14="http://schemas.microsoft.com/office/powerpoint/2010/main" val="3520993398"/>
              </p:ext>
            </p:extLst>
          </p:nvPr>
        </p:nvGraphicFramePr>
        <p:xfrm>
          <a:off x="3429000" y="1311275"/>
          <a:ext cx="8363607" cy="5268593"/>
        </p:xfrm>
        <a:graphic>
          <a:graphicData uri="http://schemas.openxmlformats.org/drawingml/2006/table">
            <a:tbl>
              <a:tblPr firstRow="1" bandRow="1">
                <a:tableStyleId>{5940675A-B579-460E-94D1-54222C63F5DA}</a:tableStyleId>
              </a:tblPr>
              <a:tblGrid>
                <a:gridCol w="1573679">
                  <a:extLst>
                    <a:ext uri="{9D8B030D-6E8A-4147-A177-3AD203B41FA5}">
                      <a16:colId xmlns:a16="http://schemas.microsoft.com/office/drawing/2014/main" val="20000"/>
                    </a:ext>
                  </a:extLst>
                </a:gridCol>
                <a:gridCol w="6789928">
                  <a:extLst>
                    <a:ext uri="{9D8B030D-6E8A-4147-A177-3AD203B41FA5}">
                      <a16:colId xmlns:a16="http://schemas.microsoft.com/office/drawing/2014/main" val="20001"/>
                    </a:ext>
                  </a:extLst>
                </a:gridCol>
              </a:tblGrid>
              <a:tr h="1180763">
                <a:tc>
                  <a:txBody>
                    <a:bodyPr/>
                    <a:lstStyle/>
                    <a:p>
                      <a:r>
                        <a:rPr lang="en-GB" sz="1700" b="0" i="0" dirty="0">
                          <a:latin typeface="Muli" pitchFamily="2" charset="77"/>
                        </a:rPr>
                        <a:t>Introduction</a:t>
                      </a:r>
                    </a:p>
                  </a:txBody>
                  <a:tcPr/>
                </a:tc>
                <a:tc>
                  <a:txBody>
                    <a:bodyPr/>
                    <a:lstStyle/>
                    <a:p>
                      <a:r>
                        <a:rPr lang="en-GB" sz="1700" b="0" i="0" dirty="0">
                          <a:latin typeface="Muli" pitchFamily="2" charset="77"/>
                        </a:rPr>
                        <a:t>Words that have an /s/ sound spelled with a ‘c’, have an ‘e’, ‘</a:t>
                      </a:r>
                      <a:r>
                        <a:rPr lang="en-GB" sz="1700" b="0" i="0" dirty="0" err="1">
                          <a:latin typeface="Muli" pitchFamily="2" charset="77"/>
                        </a:rPr>
                        <a:t>i</a:t>
                      </a:r>
                      <a:r>
                        <a:rPr lang="en-GB" sz="1700" b="0" i="0" dirty="0">
                          <a:latin typeface="Muli" pitchFamily="2" charset="77"/>
                        </a:rPr>
                        <a:t>’ or ‘y’ after the /s/ sound. </a:t>
                      </a:r>
                    </a:p>
                  </a:txBody>
                  <a:tcPr/>
                </a:tc>
                <a:extLst>
                  <a:ext uri="{0D108BD9-81ED-4DB2-BD59-A6C34878D82A}">
                    <a16:rowId xmlns:a16="http://schemas.microsoft.com/office/drawing/2014/main" val="10000"/>
                  </a:ext>
                </a:extLst>
              </a:tr>
              <a:tr h="2141030">
                <a:tc>
                  <a:txBody>
                    <a:bodyPr/>
                    <a:lstStyle/>
                    <a:p>
                      <a:r>
                        <a:rPr lang="en-GB" sz="1700" b="0" i="0" dirty="0">
                          <a:latin typeface="Muli" pitchFamily="2" charset="77"/>
                        </a:rPr>
                        <a:t>Main Teaching Activity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uli" pitchFamily="2" charset="77"/>
                          <a:ea typeface="+mn-ea"/>
                          <a:cs typeface="+mn-cs"/>
                        </a:rPr>
                        <a:t>Show children the power point slide with the mixed up beginnings and endings. Click the mouse to hide the spelling list and see if children can copy down the correct beginning and end to create the spelling 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Muli"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Muli" pitchFamily="2" charset="77"/>
                          <a:ea typeface="+mn-ea"/>
                          <a:cs typeface="+mn-cs"/>
                        </a:rPr>
                        <a:t>Share the words created and discuss any errors or misconceptions.</a:t>
                      </a:r>
                    </a:p>
                    <a:p>
                      <a:endParaRPr lang="en-GB" sz="1700" b="0" i="0" baseline="0" dirty="0">
                        <a:latin typeface="Muli" pitchFamily="2" charset="77"/>
                      </a:endParaRPr>
                    </a:p>
                  </a:txBody>
                  <a:tcPr/>
                </a:tc>
                <a:extLst>
                  <a:ext uri="{0D108BD9-81ED-4DB2-BD59-A6C34878D82A}">
                    <a16:rowId xmlns:a16="http://schemas.microsoft.com/office/drawing/2014/main" val="10001"/>
                  </a:ext>
                </a:extLst>
              </a:tr>
              <a:tr h="1946800">
                <a:tc>
                  <a:txBody>
                    <a:bodyPr/>
                    <a:lstStyle/>
                    <a:p>
                      <a:r>
                        <a:rPr lang="en-GB" sz="1700" b="0" i="0" dirty="0">
                          <a:latin typeface="Muli" pitchFamily="2" charset="77"/>
                        </a:rPr>
                        <a:t>Independent Activity</a:t>
                      </a:r>
                    </a:p>
                  </a:txBody>
                  <a:tcPr/>
                </a:tc>
                <a:tc>
                  <a:txBody>
                    <a:bodyPr/>
                    <a:lstStyle/>
                    <a:p>
                      <a:r>
                        <a:rPr lang="en-GB" sz="1700" b="0" i="0" dirty="0">
                          <a:latin typeface="Muli" pitchFamily="2" charset="77"/>
                        </a:rPr>
                        <a:t>Ask the children to copy down 5 of their spellings and write a simple sentence using the word. If they want to stretch themselves then they can try and use two, or more, of the words in a sentence.</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D79174B1-3AFA-4074-87A3-640D8F68B2F2}"/>
              </a:ext>
            </a:extLst>
          </p:cNvPr>
          <p:cNvGraphicFramePr>
            <a:graphicFrameLocks noGrp="1"/>
          </p:cNvGraphicFramePr>
          <p:nvPr>
            <p:extLst>
              <p:ext uri="{D42A27DB-BD31-4B8C-83A1-F6EECF244321}">
                <p14:modId xmlns:p14="http://schemas.microsoft.com/office/powerpoint/2010/main" val="3454236982"/>
              </p:ext>
            </p:extLst>
          </p:nvPr>
        </p:nvGraphicFramePr>
        <p:xfrm>
          <a:off x="516652" y="155436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1990358411"/>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2CC"/>
                    </a:solidFill>
                  </a:tcPr>
                </a:tc>
                <a:extLst>
                  <a:ext uri="{0D108BD9-81ED-4DB2-BD59-A6C34878D82A}">
                    <a16:rowId xmlns:a16="http://schemas.microsoft.com/office/drawing/2014/main" val="903598268"/>
                  </a:ext>
                </a:extLst>
              </a:tr>
              <a:tr h="457200">
                <a:tc>
                  <a:txBody>
                    <a:bodyPr/>
                    <a:lstStyle/>
                    <a:p>
                      <a:r>
                        <a:rPr lang="en-GB" b="0" i="0" dirty="0">
                          <a:latin typeface="OpenDyslexicAlta" pitchFamily="2" charset="77"/>
                          <a:ea typeface="OpenDyslexic" charset="0"/>
                          <a:cs typeface="OpenDyslexic" charset="0"/>
                        </a:rPr>
                        <a:t>race</a:t>
                      </a:r>
                    </a:p>
                  </a:txBody>
                  <a:tcPr/>
                </a:tc>
                <a:extLst>
                  <a:ext uri="{0D108BD9-81ED-4DB2-BD59-A6C34878D82A}">
                    <a16:rowId xmlns:a16="http://schemas.microsoft.com/office/drawing/2014/main" val="2347286984"/>
                  </a:ext>
                </a:extLst>
              </a:tr>
              <a:tr h="457200">
                <a:tc>
                  <a:txBody>
                    <a:bodyPr/>
                    <a:lstStyle/>
                    <a:p>
                      <a:r>
                        <a:rPr lang="en-GB" b="0" i="0" dirty="0">
                          <a:latin typeface="OpenDyslexicAlta" pitchFamily="2" charset="77"/>
                          <a:ea typeface="OpenDyslexic" charset="0"/>
                          <a:cs typeface="OpenDyslexic" charset="0"/>
                        </a:rPr>
                        <a:t>ice</a:t>
                      </a:r>
                    </a:p>
                  </a:txBody>
                  <a:tcPr/>
                </a:tc>
                <a:extLst>
                  <a:ext uri="{0D108BD9-81ED-4DB2-BD59-A6C34878D82A}">
                    <a16:rowId xmlns:a16="http://schemas.microsoft.com/office/drawing/2014/main" val="3918063391"/>
                  </a:ext>
                </a:extLst>
              </a:tr>
              <a:tr h="457200">
                <a:tc>
                  <a:txBody>
                    <a:bodyPr/>
                    <a:lstStyle/>
                    <a:p>
                      <a:r>
                        <a:rPr lang="en-GB" b="0" i="0" dirty="0">
                          <a:latin typeface="OpenDyslexicAlta" pitchFamily="2" charset="77"/>
                          <a:ea typeface="OpenDyslexic" charset="0"/>
                          <a:cs typeface="OpenDyslexic" charset="0"/>
                        </a:rPr>
                        <a:t>cell</a:t>
                      </a:r>
                    </a:p>
                  </a:txBody>
                  <a:tcPr/>
                </a:tc>
                <a:extLst>
                  <a:ext uri="{0D108BD9-81ED-4DB2-BD59-A6C34878D82A}">
                    <a16:rowId xmlns:a16="http://schemas.microsoft.com/office/drawing/2014/main" val="3898942181"/>
                  </a:ext>
                </a:extLst>
              </a:tr>
              <a:tr h="457200">
                <a:tc>
                  <a:txBody>
                    <a:bodyPr/>
                    <a:lstStyle/>
                    <a:p>
                      <a:r>
                        <a:rPr lang="en-GB" b="0" i="0" dirty="0">
                          <a:latin typeface="OpenDyslexicAlta" pitchFamily="2" charset="77"/>
                          <a:ea typeface="OpenDyslexic" charset="0"/>
                          <a:cs typeface="OpenDyslexic" charset="0"/>
                        </a:rPr>
                        <a:t>city</a:t>
                      </a:r>
                    </a:p>
                  </a:txBody>
                  <a:tcPr/>
                </a:tc>
                <a:extLst>
                  <a:ext uri="{0D108BD9-81ED-4DB2-BD59-A6C34878D82A}">
                    <a16:rowId xmlns:a16="http://schemas.microsoft.com/office/drawing/2014/main" val="3950875640"/>
                  </a:ext>
                </a:extLst>
              </a:tr>
              <a:tr h="457200">
                <a:tc>
                  <a:txBody>
                    <a:bodyPr/>
                    <a:lstStyle/>
                    <a:p>
                      <a:r>
                        <a:rPr lang="en-GB" b="0" i="0" dirty="0">
                          <a:latin typeface="OpenDyslexicAlta" pitchFamily="2" charset="77"/>
                          <a:ea typeface="OpenDyslexic" charset="0"/>
                          <a:cs typeface="OpenDyslexic" charset="0"/>
                        </a:rPr>
                        <a:t>fancy</a:t>
                      </a:r>
                    </a:p>
                  </a:txBody>
                  <a:tcPr/>
                </a:tc>
                <a:extLst>
                  <a:ext uri="{0D108BD9-81ED-4DB2-BD59-A6C34878D82A}">
                    <a16:rowId xmlns:a16="http://schemas.microsoft.com/office/drawing/2014/main" val="3767402431"/>
                  </a:ext>
                </a:extLst>
              </a:tr>
              <a:tr h="457200">
                <a:tc>
                  <a:txBody>
                    <a:bodyPr/>
                    <a:lstStyle/>
                    <a:p>
                      <a:r>
                        <a:rPr lang="en-GB" b="0" i="0" dirty="0">
                          <a:latin typeface="OpenDyslexicAlta" pitchFamily="2" charset="77"/>
                          <a:ea typeface="OpenDyslexic" charset="0"/>
                          <a:cs typeface="OpenDyslexic" charset="0"/>
                        </a:rPr>
                        <a:t>lace</a:t>
                      </a:r>
                    </a:p>
                  </a:txBody>
                  <a:tcPr/>
                </a:tc>
                <a:extLst>
                  <a:ext uri="{0D108BD9-81ED-4DB2-BD59-A6C34878D82A}">
                    <a16:rowId xmlns:a16="http://schemas.microsoft.com/office/drawing/2014/main" val="2809935397"/>
                  </a:ext>
                </a:extLst>
              </a:tr>
              <a:tr h="457200">
                <a:tc>
                  <a:txBody>
                    <a:bodyPr/>
                    <a:lstStyle/>
                    <a:p>
                      <a:r>
                        <a:rPr lang="en-GB" b="0" i="0" dirty="0">
                          <a:latin typeface="OpenDyslexicAlta" pitchFamily="2" charset="77"/>
                          <a:ea typeface="OpenDyslexic" charset="0"/>
                          <a:cs typeface="OpenDyslexic" charset="0"/>
                        </a:rPr>
                        <a:t>space</a:t>
                      </a:r>
                    </a:p>
                  </a:txBody>
                  <a:tcPr/>
                </a:tc>
                <a:extLst>
                  <a:ext uri="{0D108BD9-81ED-4DB2-BD59-A6C34878D82A}">
                    <a16:rowId xmlns:a16="http://schemas.microsoft.com/office/drawing/2014/main" val="112119554"/>
                  </a:ext>
                </a:extLst>
              </a:tr>
              <a:tr h="457200">
                <a:tc>
                  <a:txBody>
                    <a:bodyPr/>
                    <a:lstStyle/>
                    <a:p>
                      <a:r>
                        <a:rPr lang="en-GB" b="0" i="0" dirty="0">
                          <a:latin typeface="OpenDyslexicAlta" pitchFamily="2" charset="77"/>
                          <a:ea typeface="OpenDyslexic" charset="0"/>
                          <a:cs typeface="OpenDyslexic" charset="0"/>
                        </a:rPr>
                        <a:t>circle</a:t>
                      </a:r>
                    </a:p>
                  </a:txBody>
                  <a:tcPr/>
                </a:tc>
                <a:extLst>
                  <a:ext uri="{0D108BD9-81ED-4DB2-BD59-A6C34878D82A}">
                    <a16:rowId xmlns:a16="http://schemas.microsoft.com/office/drawing/2014/main" val="2209898552"/>
                  </a:ext>
                </a:extLst>
              </a:tr>
              <a:tr h="457200">
                <a:tc>
                  <a:txBody>
                    <a:bodyPr/>
                    <a:lstStyle/>
                    <a:p>
                      <a:r>
                        <a:rPr lang="en-GB" b="0" i="0" dirty="0">
                          <a:latin typeface="OpenDyslexicAlta" pitchFamily="2" charset="77"/>
                          <a:ea typeface="OpenDyslexic" charset="0"/>
                          <a:cs typeface="OpenDyslexic" charset="0"/>
                        </a:rPr>
                        <a:t>circus</a:t>
                      </a:r>
                    </a:p>
                  </a:txBody>
                  <a:tcPr/>
                </a:tc>
                <a:extLst>
                  <a:ext uri="{0D108BD9-81ED-4DB2-BD59-A6C34878D82A}">
                    <a16:rowId xmlns:a16="http://schemas.microsoft.com/office/drawing/2014/main" val="98554686"/>
                  </a:ext>
                </a:extLst>
              </a:tr>
              <a:tr h="457200">
                <a:tc>
                  <a:txBody>
                    <a:bodyPr/>
                    <a:lstStyle/>
                    <a:p>
                      <a:r>
                        <a:rPr lang="en-GB" b="0" i="0" dirty="0">
                          <a:latin typeface="OpenDyslexicAlta" pitchFamily="2" charset="77"/>
                          <a:ea typeface="OpenDyslexic" charset="0"/>
                          <a:cs typeface="OpenDyslexic" charset="0"/>
                        </a:rPr>
                        <a:t>rice</a:t>
                      </a:r>
                    </a:p>
                  </a:txBody>
                  <a:tcPr/>
                </a:tc>
                <a:extLst>
                  <a:ext uri="{0D108BD9-81ED-4DB2-BD59-A6C34878D82A}">
                    <a16:rowId xmlns:a16="http://schemas.microsoft.com/office/drawing/2014/main" val="615534220"/>
                  </a:ext>
                </a:extLst>
              </a:tr>
            </a:tbl>
          </a:graphicData>
        </a:graphic>
      </p:graphicFrame>
    </p:spTree>
    <p:extLst>
      <p:ext uri="{BB962C8B-B14F-4D97-AF65-F5344CB8AC3E}">
        <p14:creationId xmlns:p14="http://schemas.microsoft.com/office/powerpoint/2010/main" val="388492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19023800"/>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2CC"/>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race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ice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city</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fancy</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lace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space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circle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circus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rice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76171680"/>
              </p:ext>
            </p:extLst>
          </p:nvPr>
        </p:nvGraphicFramePr>
        <p:xfrm>
          <a:off x="508000" y="482321"/>
          <a:ext cx="9055100" cy="73871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277562">
                <a:tc>
                  <a:txBody>
                    <a:bodyPr/>
                    <a:lstStyle/>
                    <a:p>
                      <a:r>
                        <a:rPr lang="en-GB" sz="1400" b="0" i="0" dirty="0">
                          <a:latin typeface="Muli" pitchFamily="2" charset="77"/>
                        </a:rPr>
                        <a:t>Stage: 2</a:t>
                      </a:r>
                    </a:p>
                  </a:txBody>
                  <a:tcPr/>
                </a:tc>
                <a:tc rowSpan="2">
                  <a:txBody>
                    <a:bodyPr/>
                    <a:lstStyle/>
                    <a:p>
                      <a:r>
                        <a:rPr lang="en-GB" sz="1400" b="0" i="0" dirty="0">
                          <a:latin typeface="Muli" pitchFamily="2" charset="77"/>
                        </a:rPr>
                        <a:t>The /s/ sound spelt c before e, </a:t>
                      </a:r>
                      <a:r>
                        <a:rPr lang="en-GB" sz="1400" dirty="0" err="1">
                          <a:latin typeface="Muli" pitchFamily="2" charset="77"/>
                        </a:rPr>
                        <a:t>i</a:t>
                      </a:r>
                      <a:r>
                        <a:rPr lang="en-GB" sz="1400" dirty="0">
                          <a:latin typeface="Muli" pitchFamily="2" charset="77"/>
                        </a:rPr>
                        <a:t> and 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151786737"/>
              </p:ext>
            </p:extLst>
          </p:nvPr>
        </p:nvGraphicFramePr>
        <p:xfrm>
          <a:off x="4214447" y="1828796"/>
          <a:ext cx="1201615" cy="4572000"/>
        </p:xfrm>
        <a:graphic>
          <a:graphicData uri="http://schemas.openxmlformats.org/drawingml/2006/table">
            <a:tbl>
              <a:tblPr firstRow="1" bandRow="1">
                <a:tableStyleId>{5940675A-B579-460E-94D1-54222C63F5DA}</a:tableStyleId>
              </a:tblPr>
              <a:tblGrid>
                <a:gridCol w="1201615">
                  <a:extLst>
                    <a:ext uri="{9D8B030D-6E8A-4147-A177-3AD203B41FA5}">
                      <a16:colId xmlns:a16="http://schemas.microsoft.com/office/drawing/2014/main" val="20000"/>
                    </a:ext>
                  </a:extLst>
                </a:gridCol>
              </a:tblGrid>
              <a:tr h="457200">
                <a:tc>
                  <a:txBody>
                    <a:bodyPr/>
                    <a:lstStyle/>
                    <a:p>
                      <a:r>
                        <a:rPr lang="en-GB" b="0" i="0" dirty="0" err="1">
                          <a:latin typeface="OpenDyslexicAlta" pitchFamily="2" charset="77"/>
                          <a:ea typeface="OpenDyslexic" charset="0"/>
                          <a:cs typeface="OpenDyslexic" charset="0"/>
                        </a:rPr>
                        <a:t>ra</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r>
                        <a:rPr lang="en-GB" b="0" i="0" dirty="0" err="1">
                          <a:latin typeface="OpenDyslexicAlta" pitchFamily="2" charset="77"/>
                          <a:ea typeface="OpenDyslexic" charset="0"/>
                          <a:cs typeface="OpenDyslexic" charset="0"/>
                        </a:rPr>
                        <a:t>ic</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c</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ci</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fan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l</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spa</a:t>
                      </a:r>
                    </a:p>
                  </a:txBody>
                  <a:tcPr/>
                </a:tc>
                <a:extLst>
                  <a:ext uri="{0D108BD9-81ED-4DB2-BD59-A6C34878D82A}">
                    <a16:rowId xmlns:a16="http://schemas.microsoft.com/office/drawing/2014/main" val="10006"/>
                  </a:ext>
                </a:extLst>
              </a:tr>
              <a:tr h="457200">
                <a:tc>
                  <a:txBody>
                    <a:bodyPr/>
                    <a:lstStyle/>
                    <a:p>
                      <a:r>
                        <a:rPr lang="en-GB" b="0" i="0" dirty="0" err="1">
                          <a:latin typeface="OpenDyslexicAlta" pitchFamily="2" charset="77"/>
                          <a:ea typeface="OpenDyslexic" charset="0"/>
                          <a:cs typeface="OpenDyslexic" charset="0"/>
                        </a:rPr>
                        <a:t>cir</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err="1">
                          <a:latin typeface="OpenDyslexicAlta" pitchFamily="2" charset="77"/>
                          <a:ea typeface="OpenDyslexic" charset="0"/>
                          <a:cs typeface="OpenDyslexic" charset="0"/>
                        </a:rPr>
                        <a:t>cir</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a:t>
                      </a:r>
                    </a:p>
                  </a:txBody>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55958340"/>
              </p:ext>
            </p:extLst>
          </p:nvPr>
        </p:nvGraphicFramePr>
        <p:xfrm>
          <a:off x="7819293" y="1920236"/>
          <a:ext cx="1236784" cy="4480560"/>
        </p:xfrm>
        <a:graphic>
          <a:graphicData uri="http://schemas.openxmlformats.org/drawingml/2006/table">
            <a:tbl>
              <a:tblPr firstRow="1" bandRow="1">
                <a:tableStyleId>{5940675A-B579-460E-94D1-54222C63F5DA}</a:tableStyleId>
              </a:tblPr>
              <a:tblGrid>
                <a:gridCol w="1236784">
                  <a:extLst>
                    <a:ext uri="{9D8B030D-6E8A-4147-A177-3AD203B41FA5}">
                      <a16:colId xmlns:a16="http://schemas.microsoft.com/office/drawing/2014/main" val="20000"/>
                    </a:ext>
                  </a:extLst>
                </a:gridCol>
              </a:tblGrid>
              <a:tr h="193427">
                <a:tc>
                  <a:txBody>
                    <a:bodyPr/>
                    <a:lstStyle/>
                    <a:p>
                      <a:r>
                        <a:rPr lang="en-GB" b="0" i="0" dirty="0">
                          <a:latin typeface="OpenDyslexicAlta" pitchFamily="2" charset="77"/>
                          <a:ea typeface="OpenDyslexic" charset="0"/>
                          <a:cs typeface="OpenDyslexic" charset="0"/>
                        </a:rPr>
                        <a:t>e</a:t>
                      </a:r>
                    </a:p>
                  </a:txBody>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ell</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ace</a:t>
                      </a:r>
                    </a:p>
                  </a:txBody>
                  <a:tcPr/>
                </a:tc>
                <a:extLst>
                  <a:ext uri="{0D108BD9-81ED-4DB2-BD59-A6C34878D82A}">
                    <a16:rowId xmlns:a16="http://schemas.microsoft.com/office/drawing/2014/main" val="10002"/>
                  </a:ext>
                </a:extLst>
              </a:tr>
              <a:tr h="457200">
                <a:tc>
                  <a:txBody>
                    <a:bodyPr/>
                    <a:lstStyle/>
                    <a:p>
                      <a:r>
                        <a:rPr lang="en-GB" b="0" i="0" dirty="0" err="1">
                          <a:latin typeface="OpenDyslexicAlta" pitchFamily="2" charset="77"/>
                          <a:ea typeface="OpenDyslexic" charset="0"/>
                          <a:cs typeface="OpenDyslexic" charset="0"/>
                        </a:rPr>
                        <a:t>ce</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err="1">
                          <a:latin typeface="OpenDyslexicAlta" pitchFamily="2" charset="77"/>
                          <a:ea typeface="OpenDyslexic" charset="0"/>
                          <a:cs typeface="OpenDyslexic" charset="0"/>
                        </a:rPr>
                        <a:t>cus</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ice</a:t>
                      </a:r>
                    </a:p>
                  </a:txBody>
                  <a:tcPr/>
                </a:tc>
                <a:extLst>
                  <a:ext uri="{0D108BD9-81ED-4DB2-BD59-A6C34878D82A}">
                    <a16:rowId xmlns:a16="http://schemas.microsoft.com/office/drawing/2014/main" val="10005"/>
                  </a:ext>
                </a:extLst>
              </a:tr>
              <a:tr h="457200">
                <a:tc>
                  <a:txBody>
                    <a:bodyPr/>
                    <a:lstStyle/>
                    <a:p>
                      <a:r>
                        <a:rPr lang="en-GB" b="0" i="0" dirty="0" err="1">
                          <a:latin typeface="OpenDyslexicAlta" pitchFamily="2" charset="77"/>
                          <a:ea typeface="OpenDyslexic" charset="0"/>
                          <a:cs typeface="OpenDyslexic" charset="0"/>
                        </a:rPr>
                        <a:t>ce</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err="1">
                          <a:latin typeface="OpenDyslexicAlta" pitchFamily="2" charset="77"/>
                          <a:ea typeface="OpenDyslexic" charset="0"/>
                          <a:cs typeface="OpenDyslexic" charset="0"/>
                        </a:rPr>
                        <a:t>cle</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cy</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ty</a:t>
                      </a: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9481457" y="1920236"/>
            <a:ext cx="2373086" cy="584775"/>
          </a:xfrm>
          <a:prstGeom prst="rect">
            <a:avLst/>
          </a:prstGeom>
          <a:solidFill>
            <a:srgbClr val="FFF2CC"/>
          </a:solidFill>
        </p:spPr>
        <p:txBody>
          <a:bodyPr wrap="square" rtlCol="0">
            <a:spAutoFit/>
          </a:bodyPr>
          <a:lstStyle/>
          <a:p>
            <a:pPr algn="ctr"/>
            <a:r>
              <a:rPr lang="en-GB" sz="1600" dirty="0">
                <a:latin typeface="OpenDyslexicAlta" pitchFamily="2" charset="77"/>
              </a:rPr>
              <a:t>Match the beginning sound to its ending.</a:t>
            </a:r>
          </a:p>
        </p:txBody>
      </p:sp>
      <p:sp>
        <p:nvSpPr>
          <p:cNvPr id="8" name="Rectangle: Rounded Corners 7">
            <a:extLst>
              <a:ext uri="{FF2B5EF4-FFF2-40B4-BE49-F238E27FC236}">
                <a16:creationId xmlns:a16="http://schemas.microsoft.com/office/drawing/2014/main" id="{79A9F152-33B6-4318-B2C5-1F03D249D6D0}"/>
              </a:ext>
            </a:extLst>
          </p:cNvPr>
          <p:cNvSpPr/>
          <p:nvPr/>
        </p:nvSpPr>
        <p:spPr>
          <a:xfrm>
            <a:off x="337457" y="1470990"/>
            <a:ext cx="3169418" cy="5236283"/>
          </a:xfrm>
          <a:prstGeom prst="roundRect">
            <a:avLst>
              <a:gd name="adj" fmla="val 3287"/>
            </a:avLst>
          </a:prstGeom>
          <a:solidFill>
            <a:srgbClr val="FFF2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9" name="TextBox 8">
            <a:extLst>
              <a:ext uri="{FF2B5EF4-FFF2-40B4-BE49-F238E27FC236}">
                <a16:creationId xmlns:a16="http://schemas.microsoft.com/office/drawing/2014/main" id="{F7C42282-E98D-4B68-9396-F7AF1C492101}"/>
              </a:ext>
            </a:extLst>
          </p:cNvPr>
          <p:cNvSpPr txBox="1"/>
          <p:nvPr/>
        </p:nvSpPr>
        <p:spPr>
          <a:xfrm>
            <a:off x="5497613" y="1314826"/>
            <a:ext cx="2240128" cy="646331"/>
          </a:xfrm>
          <a:prstGeom prst="rect">
            <a:avLst/>
          </a:prstGeom>
          <a:noFill/>
        </p:spPr>
        <p:txBody>
          <a:bodyPr wrap="square" rtlCol="0">
            <a:spAutoFit/>
          </a:bodyPr>
          <a:lstStyle/>
          <a:p>
            <a:pPr algn="ctr"/>
            <a:r>
              <a:rPr lang="en-GB" dirty="0">
                <a:latin typeface="OpenDyslexicAlta" pitchFamily="2" charset="77"/>
              </a:rPr>
              <a:t>Click to hide the spelling list!</a:t>
            </a:r>
          </a:p>
        </p:txBody>
      </p:sp>
    </p:spTree>
    <p:extLst>
      <p:ext uri="{BB962C8B-B14F-4D97-AF65-F5344CB8AC3E}">
        <p14:creationId xmlns:p14="http://schemas.microsoft.com/office/powerpoint/2010/main" val="109814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2CC"/>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race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ice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city</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fancy</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lace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space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circle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circus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rice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19291794"/>
              </p:ext>
            </p:extLst>
          </p:nvPr>
        </p:nvGraphicFramePr>
        <p:xfrm>
          <a:off x="508000" y="482321"/>
          <a:ext cx="9055100" cy="73871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277562">
                <a:tc>
                  <a:txBody>
                    <a:bodyPr/>
                    <a:lstStyle/>
                    <a:p>
                      <a:r>
                        <a:rPr lang="en-GB" sz="1400" b="0" i="0" dirty="0">
                          <a:latin typeface="Muli" pitchFamily="2" charset="77"/>
                        </a:rPr>
                        <a:t>Stage: 2</a:t>
                      </a:r>
                    </a:p>
                  </a:txBody>
                  <a:tcPr/>
                </a:tc>
                <a:tc rowSpan="2">
                  <a:txBody>
                    <a:bodyPr/>
                    <a:lstStyle/>
                    <a:p>
                      <a:r>
                        <a:rPr lang="en-GB" sz="1400" b="0" i="0" dirty="0">
                          <a:latin typeface="Muli" pitchFamily="2" charset="77"/>
                        </a:rPr>
                        <a:t>The /s/ sound spelt c before e, </a:t>
                      </a:r>
                      <a:r>
                        <a:rPr lang="en-GB" sz="1400" dirty="0" err="1">
                          <a:latin typeface="Muli" pitchFamily="2" charset="77"/>
                        </a:rPr>
                        <a:t>i</a:t>
                      </a:r>
                      <a:r>
                        <a:rPr lang="en-GB" sz="1400" dirty="0">
                          <a:latin typeface="Muli" pitchFamily="2" charset="77"/>
                        </a:rPr>
                        <a:t> and 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solidFill>
                          <a:srgbClr val="FF3860"/>
                        </a:solidFill>
                        <a:latin typeface="Muli" pitchFamily="2" charset="77"/>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solidFill>
                            <a:srgbClr val="FF3860"/>
                          </a:solidFill>
                          <a:latin typeface="Muli" pitchFamily="2" charset="77"/>
                        </a:rPr>
                        <a:t>Answers: </a:t>
                      </a: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32890129"/>
              </p:ext>
            </p:extLst>
          </p:nvPr>
        </p:nvGraphicFramePr>
        <p:xfrm>
          <a:off x="4214447" y="1828796"/>
          <a:ext cx="1201615" cy="4572000"/>
        </p:xfrm>
        <a:graphic>
          <a:graphicData uri="http://schemas.openxmlformats.org/drawingml/2006/table">
            <a:tbl>
              <a:tblPr firstRow="1" bandRow="1">
                <a:tableStyleId>{5940675A-B579-460E-94D1-54222C63F5DA}</a:tableStyleId>
              </a:tblPr>
              <a:tblGrid>
                <a:gridCol w="1201615">
                  <a:extLst>
                    <a:ext uri="{9D8B030D-6E8A-4147-A177-3AD203B41FA5}">
                      <a16:colId xmlns:a16="http://schemas.microsoft.com/office/drawing/2014/main" val="20000"/>
                    </a:ext>
                  </a:extLst>
                </a:gridCol>
              </a:tblGrid>
              <a:tr h="457200">
                <a:tc>
                  <a:txBody>
                    <a:bodyPr/>
                    <a:lstStyle/>
                    <a:p>
                      <a:r>
                        <a:rPr lang="en-GB" b="0" i="0" dirty="0" err="1">
                          <a:latin typeface="OpenDyslexicAlta" pitchFamily="2" charset="77"/>
                          <a:ea typeface="OpenDyslexic" charset="0"/>
                          <a:cs typeface="OpenDyslexic" charset="0"/>
                        </a:rPr>
                        <a:t>ra</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0"/>
                  </a:ext>
                </a:extLst>
              </a:tr>
              <a:tr h="457200">
                <a:tc>
                  <a:txBody>
                    <a:bodyPr/>
                    <a:lstStyle/>
                    <a:p>
                      <a:r>
                        <a:rPr lang="en-GB" b="0" i="0" dirty="0" err="1">
                          <a:latin typeface="OpenDyslexicAlta" pitchFamily="2" charset="77"/>
                          <a:ea typeface="OpenDyslexic" charset="0"/>
                          <a:cs typeface="OpenDyslexic" charset="0"/>
                        </a:rPr>
                        <a:t>ic</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c</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ci</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fan</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l</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spa</a:t>
                      </a:r>
                    </a:p>
                  </a:txBody>
                  <a:tcPr/>
                </a:tc>
                <a:extLst>
                  <a:ext uri="{0D108BD9-81ED-4DB2-BD59-A6C34878D82A}">
                    <a16:rowId xmlns:a16="http://schemas.microsoft.com/office/drawing/2014/main" val="10006"/>
                  </a:ext>
                </a:extLst>
              </a:tr>
              <a:tr h="457200">
                <a:tc>
                  <a:txBody>
                    <a:bodyPr/>
                    <a:lstStyle/>
                    <a:p>
                      <a:r>
                        <a:rPr lang="en-GB" b="0" i="0" dirty="0" err="1">
                          <a:latin typeface="OpenDyslexicAlta" pitchFamily="2" charset="77"/>
                          <a:ea typeface="OpenDyslexic" charset="0"/>
                          <a:cs typeface="OpenDyslexic" charset="0"/>
                        </a:rPr>
                        <a:t>cir</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err="1">
                          <a:latin typeface="OpenDyslexicAlta" pitchFamily="2" charset="77"/>
                          <a:ea typeface="OpenDyslexic" charset="0"/>
                          <a:cs typeface="OpenDyslexic" charset="0"/>
                        </a:rPr>
                        <a:t>cir</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r</a:t>
                      </a:r>
                    </a:p>
                  </a:txBody>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nvGraphicFramePr>
        <p:xfrm>
          <a:off x="7819293" y="1920236"/>
          <a:ext cx="1236784" cy="4480560"/>
        </p:xfrm>
        <a:graphic>
          <a:graphicData uri="http://schemas.openxmlformats.org/drawingml/2006/table">
            <a:tbl>
              <a:tblPr firstRow="1" bandRow="1">
                <a:tableStyleId>{5940675A-B579-460E-94D1-54222C63F5DA}</a:tableStyleId>
              </a:tblPr>
              <a:tblGrid>
                <a:gridCol w="1236784">
                  <a:extLst>
                    <a:ext uri="{9D8B030D-6E8A-4147-A177-3AD203B41FA5}">
                      <a16:colId xmlns:a16="http://schemas.microsoft.com/office/drawing/2014/main" val="20000"/>
                    </a:ext>
                  </a:extLst>
                </a:gridCol>
              </a:tblGrid>
              <a:tr h="193427">
                <a:tc>
                  <a:txBody>
                    <a:bodyPr/>
                    <a:lstStyle/>
                    <a:p>
                      <a:r>
                        <a:rPr lang="en-GB" b="0" i="0" dirty="0">
                          <a:latin typeface="OpenDyslexicAlta" pitchFamily="2" charset="77"/>
                          <a:ea typeface="OpenDyslexic" charset="0"/>
                          <a:cs typeface="OpenDyslexic" charset="0"/>
                        </a:rPr>
                        <a:t>e</a:t>
                      </a:r>
                    </a:p>
                  </a:txBody>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ell</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ace</a:t>
                      </a:r>
                    </a:p>
                  </a:txBody>
                  <a:tcPr/>
                </a:tc>
                <a:extLst>
                  <a:ext uri="{0D108BD9-81ED-4DB2-BD59-A6C34878D82A}">
                    <a16:rowId xmlns:a16="http://schemas.microsoft.com/office/drawing/2014/main" val="10002"/>
                  </a:ext>
                </a:extLst>
              </a:tr>
              <a:tr h="457200">
                <a:tc>
                  <a:txBody>
                    <a:bodyPr/>
                    <a:lstStyle/>
                    <a:p>
                      <a:r>
                        <a:rPr lang="en-GB" b="0" i="0" dirty="0" err="1">
                          <a:latin typeface="OpenDyslexicAlta" pitchFamily="2" charset="77"/>
                          <a:ea typeface="OpenDyslexic" charset="0"/>
                          <a:cs typeface="OpenDyslexic" charset="0"/>
                        </a:rPr>
                        <a:t>ce</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err="1">
                          <a:latin typeface="OpenDyslexicAlta" pitchFamily="2" charset="77"/>
                          <a:ea typeface="OpenDyslexic" charset="0"/>
                          <a:cs typeface="OpenDyslexic" charset="0"/>
                        </a:rPr>
                        <a:t>cus</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ice</a:t>
                      </a:r>
                    </a:p>
                  </a:txBody>
                  <a:tcPr/>
                </a:tc>
                <a:extLst>
                  <a:ext uri="{0D108BD9-81ED-4DB2-BD59-A6C34878D82A}">
                    <a16:rowId xmlns:a16="http://schemas.microsoft.com/office/drawing/2014/main" val="10005"/>
                  </a:ext>
                </a:extLst>
              </a:tr>
              <a:tr h="457200">
                <a:tc>
                  <a:txBody>
                    <a:bodyPr/>
                    <a:lstStyle/>
                    <a:p>
                      <a:r>
                        <a:rPr lang="en-GB" b="0" i="0" dirty="0" err="1">
                          <a:latin typeface="OpenDyslexicAlta" pitchFamily="2" charset="77"/>
                          <a:ea typeface="OpenDyslexic" charset="0"/>
                          <a:cs typeface="OpenDyslexic" charset="0"/>
                        </a:rPr>
                        <a:t>ce</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err="1">
                          <a:latin typeface="OpenDyslexicAlta" pitchFamily="2" charset="77"/>
                          <a:ea typeface="OpenDyslexic" charset="0"/>
                          <a:cs typeface="OpenDyslexic" charset="0"/>
                        </a:rPr>
                        <a:t>cle</a:t>
                      </a:r>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cy</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ty</a:t>
                      </a:r>
                    </a:p>
                  </a:txBody>
                  <a:tcPr/>
                </a:tc>
                <a:extLst>
                  <a:ext uri="{0D108BD9-81ED-4DB2-BD59-A6C34878D82A}">
                    <a16:rowId xmlns:a16="http://schemas.microsoft.com/office/drawing/2014/main" val="10009"/>
                  </a:ext>
                </a:extLst>
              </a:tr>
            </a:tbl>
          </a:graphicData>
        </a:graphic>
      </p:graphicFrame>
      <p:sp>
        <p:nvSpPr>
          <p:cNvPr id="7" name="TextBox 6"/>
          <p:cNvSpPr txBox="1"/>
          <p:nvPr/>
        </p:nvSpPr>
        <p:spPr>
          <a:xfrm>
            <a:off x="9481457" y="1920236"/>
            <a:ext cx="2373086" cy="584775"/>
          </a:xfrm>
          <a:prstGeom prst="rect">
            <a:avLst/>
          </a:prstGeom>
          <a:solidFill>
            <a:srgbClr val="FFF2CC"/>
          </a:solidFill>
        </p:spPr>
        <p:txBody>
          <a:bodyPr wrap="square" rtlCol="0">
            <a:spAutoFit/>
          </a:bodyPr>
          <a:lstStyle/>
          <a:p>
            <a:pPr algn="ctr"/>
            <a:r>
              <a:rPr lang="en-GB" sz="1600" dirty="0">
                <a:latin typeface="OpenDyslexicAlta" pitchFamily="2" charset="77"/>
              </a:rPr>
              <a:t>Match the beginning sound to its ending.</a:t>
            </a:r>
          </a:p>
        </p:txBody>
      </p:sp>
      <p:sp>
        <p:nvSpPr>
          <p:cNvPr id="9" name="TextBox 8">
            <a:extLst>
              <a:ext uri="{FF2B5EF4-FFF2-40B4-BE49-F238E27FC236}">
                <a16:creationId xmlns:a16="http://schemas.microsoft.com/office/drawing/2014/main" id="{F7C42282-E98D-4B68-9396-F7AF1C492101}"/>
              </a:ext>
            </a:extLst>
          </p:cNvPr>
          <p:cNvSpPr txBox="1"/>
          <p:nvPr/>
        </p:nvSpPr>
        <p:spPr>
          <a:xfrm>
            <a:off x="5497613" y="1314826"/>
            <a:ext cx="2240128" cy="646331"/>
          </a:xfrm>
          <a:prstGeom prst="rect">
            <a:avLst/>
          </a:prstGeom>
          <a:noFill/>
        </p:spPr>
        <p:txBody>
          <a:bodyPr wrap="square" rtlCol="0">
            <a:spAutoFit/>
          </a:bodyPr>
          <a:lstStyle/>
          <a:p>
            <a:pPr algn="ctr"/>
            <a:r>
              <a:rPr lang="en-GB" dirty="0">
                <a:latin typeface="OpenDyslexicAlta" pitchFamily="2" charset="77"/>
              </a:rPr>
              <a:t>Click to hide the spelling list!</a:t>
            </a:r>
          </a:p>
        </p:txBody>
      </p:sp>
      <p:cxnSp>
        <p:nvCxnSpPr>
          <p:cNvPr id="11" name="Straight Arrow Connector 10">
            <a:extLst>
              <a:ext uri="{FF2B5EF4-FFF2-40B4-BE49-F238E27FC236}">
                <a16:creationId xmlns:a16="http://schemas.microsoft.com/office/drawing/2014/main" id="{BDFA42B5-14A7-4CBC-A65D-D99E0B6025AE}"/>
              </a:ext>
            </a:extLst>
          </p:cNvPr>
          <p:cNvCxnSpPr>
            <a:cxnSpLocks/>
          </p:cNvCxnSpPr>
          <p:nvPr/>
        </p:nvCxnSpPr>
        <p:spPr>
          <a:xfrm>
            <a:off x="5416062" y="2075622"/>
            <a:ext cx="2403231" cy="1353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C57CA82-F9B8-45FA-AA2A-144A5021F798}"/>
              </a:ext>
            </a:extLst>
          </p:cNvPr>
          <p:cNvCxnSpPr>
            <a:cxnSpLocks/>
          </p:cNvCxnSpPr>
          <p:nvPr/>
        </p:nvCxnSpPr>
        <p:spPr>
          <a:xfrm flipV="1">
            <a:off x="5416062" y="2199861"/>
            <a:ext cx="2403231" cy="305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BB5730D-03EA-4C82-89B5-A4E0E70D4154}"/>
              </a:ext>
            </a:extLst>
          </p:cNvPr>
          <p:cNvCxnSpPr>
            <a:cxnSpLocks/>
          </p:cNvCxnSpPr>
          <p:nvPr/>
        </p:nvCxnSpPr>
        <p:spPr>
          <a:xfrm flipV="1">
            <a:off x="5416062" y="2505012"/>
            <a:ext cx="2403231" cy="466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DDCC71D-2ADA-4688-A29F-A5B51294E284}"/>
              </a:ext>
            </a:extLst>
          </p:cNvPr>
          <p:cNvCxnSpPr>
            <a:cxnSpLocks/>
          </p:cNvCxnSpPr>
          <p:nvPr/>
        </p:nvCxnSpPr>
        <p:spPr>
          <a:xfrm>
            <a:off x="5416062" y="3429000"/>
            <a:ext cx="2403231" cy="2706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DC43760-D3E6-431A-9F2E-6E294F7D6461}"/>
              </a:ext>
            </a:extLst>
          </p:cNvPr>
          <p:cNvCxnSpPr>
            <a:cxnSpLocks/>
          </p:cNvCxnSpPr>
          <p:nvPr/>
        </p:nvCxnSpPr>
        <p:spPr>
          <a:xfrm>
            <a:off x="5416062" y="3882888"/>
            <a:ext cx="2403231" cy="1854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CD53280-F6F9-498C-AA1C-64ED27622CF0}"/>
              </a:ext>
            </a:extLst>
          </p:cNvPr>
          <p:cNvCxnSpPr>
            <a:cxnSpLocks/>
          </p:cNvCxnSpPr>
          <p:nvPr/>
        </p:nvCxnSpPr>
        <p:spPr>
          <a:xfrm flipV="1">
            <a:off x="5416062" y="3048001"/>
            <a:ext cx="2403231" cy="1298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9EEB850-B1BD-40C3-B379-F675FE24E48E}"/>
              </a:ext>
            </a:extLst>
          </p:cNvPr>
          <p:cNvCxnSpPr>
            <a:cxnSpLocks/>
          </p:cNvCxnSpPr>
          <p:nvPr/>
        </p:nvCxnSpPr>
        <p:spPr>
          <a:xfrm>
            <a:off x="5416062" y="4782378"/>
            <a:ext cx="2403231" cy="26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9D64CFE-4220-4FBF-83F5-4EA361290501}"/>
              </a:ext>
            </a:extLst>
          </p:cNvPr>
          <p:cNvCxnSpPr>
            <a:cxnSpLocks/>
          </p:cNvCxnSpPr>
          <p:nvPr/>
        </p:nvCxnSpPr>
        <p:spPr>
          <a:xfrm flipV="1">
            <a:off x="5416062" y="3882888"/>
            <a:ext cx="2403231" cy="1378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2DEDD83-96C7-4A7C-A6BC-F28796AB58AB}"/>
              </a:ext>
            </a:extLst>
          </p:cNvPr>
          <p:cNvCxnSpPr>
            <a:cxnSpLocks/>
          </p:cNvCxnSpPr>
          <p:nvPr/>
        </p:nvCxnSpPr>
        <p:spPr>
          <a:xfrm flipV="1">
            <a:off x="5416062" y="5261114"/>
            <a:ext cx="2403231" cy="476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81AB62E-7D00-4F0C-99C3-77DB55E5DAB1}"/>
              </a:ext>
            </a:extLst>
          </p:cNvPr>
          <p:cNvCxnSpPr>
            <a:cxnSpLocks/>
          </p:cNvCxnSpPr>
          <p:nvPr/>
        </p:nvCxnSpPr>
        <p:spPr>
          <a:xfrm flipV="1">
            <a:off x="5416062" y="4346713"/>
            <a:ext cx="2403231" cy="17890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726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28807322"/>
              </p:ext>
            </p:extLst>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rgbClr val="FFF2CC"/>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race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ice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city</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fancy</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lace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space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circle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circus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rice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50525129"/>
              </p:ext>
            </p:extLst>
          </p:nvPr>
        </p:nvGraphicFramePr>
        <p:xfrm>
          <a:off x="508000" y="325966"/>
          <a:ext cx="9055100" cy="952077"/>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r>
                        <a:rPr lang="en-GB" sz="1400" b="0" i="0" dirty="0">
                          <a:latin typeface="Muli" pitchFamily="2" charset="77"/>
                        </a:rPr>
                        <a:t>Spelling rule: The /i/ sound spelled with a ‘y.’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4</a:t>
                      </a:r>
                    </a:p>
                    <a:p>
                      <a:endParaRPr lang="en-GB" sz="1400" dirty="0"/>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
        <p:nvSpPr>
          <p:cNvPr id="3" name="Rounded Rectangle 2"/>
          <p:cNvSpPr/>
          <p:nvPr/>
        </p:nvSpPr>
        <p:spPr>
          <a:xfrm>
            <a:off x="3477295" y="2076689"/>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6" name="Rounded Rectangle 5"/>
          <p:cNvSpPr/>
          <p:nvPr/>
        </p:nvSpPr>
        <p:spPr>
          <a:xfrm>
            <a:off x="5149400" y="2122510"/>
            <a:ext cx="6673403" cy="8210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7" name="Rounded Rectangle 6"/>
          <p:cNvSpPr/>
          <p:nvPr/>
        </p:nvSpPr>
        <p:spPr>
          <a:xfrm>
            <a:off x="3477295" y="3016047"/>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8" name="Rounded Rectangle 7"/>
          <p:cNvSpPr/>
          <p:nvPr/>
        </p:nvSpPr>
        <p:spPr>
          <a:xfrm>
            <a:off x="5149401" y="3063425"/>
            <a:ext cx="6673403" cy="8210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9" name="Rounded Rectangle 8"/>
          <p:cNvSpPr/>
          <p:nvPr/>
        </p:nvSpPr>
        <p:spPr>
          <a:xfrm>
            <a:off x="3477296" y="3955405"/>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0" name="Rounded Rectangle 9"/>
          <p:cNvSpPr/>
          <p:nvPr/>
        </p:nvSpPr>
        <p:spPr>
          <a:xfrm>
            <a:off x="5149403" y="4005897"/>
            <a:ext cx="6673403" cy="8210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1" name="Rounded Rectangle 10"/>
          <p:cNvSpPr/>
          <p:nvPr/>
        </p:nvSpPr>
        <p:spPr>
          <a:xfrm>
            <a:off x="3477296" y="4894763"/>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2" name="Rounded Rectangle 11"/>
          <p:cNvSpPr/>
          <p:nvPr/>
        </p:nvSpPr>
        <p:spPr>
          <a:xfrm>
            <a:off x="5149403" y="4894763"/>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3" name="Rounded Rectangle 12"/>
          <p:cNvSpPr/>
          <p:nvPr/>
        </p:nvSpPr>
        <p:spPr>
          <a:xfrm>
            <a:off x="3477296" y="5808364"/>
            <a:ext cx="1378039"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14" name="Rounded Rectangle 13"/>
          <p:cNvSpPr/>
          <p:nvPr/>
        </p:nvSpPr>
        <p:spPr>
          <a:xfrm>
            <a:off x="5149403" y="5808364"/>
            <a:ext cx="6673403" cy="821032"/>
          </a:xfrm>
          <a:prstGeom prst="round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cxnSp>
        <p:nvCxnSpPr>
          <p:cNvPr id="16" name="Straight Connector 15"/>
          <p:cNvCxnSpPr>
            <a:stCxn id="3" idx="3"/>
            <a:endCxn id="6" idx="1"/>
          </p:cNvCxnSpPr>
          <p:nvPr/>
        </p:nvCxnSpPr>
        <p:spPr>
          <a:xfrm>
            <a:off x="4855334" y="2487205"/>
            <a:ext cx="294066" cy="45821"/>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a:endCxn id="8" idx="1"/>
          </p:cNvCxnSpPr>
          <p:nvPr/>
        </p:nvCxnSpPr>
        <p:spPr>
          <a:xfrm>
            <a:off x="4855334" y="3426563"/>
            <a:ext cx="294067" cy="47378"/>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3"/>
            <a:endCxn id="10" idx="1"/>
          </p:cNvCxnSpPr>
          <p:nvPr/>
        </p:nvCxnSpPr>
        <p:spPr>
          <a:xfrm>
            <a:off x="4855335" y="4365921"/>
            <a:ext cx="294068" cy="50492"/>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3"/>
            <a:endCxn id="12" idx="1"/>
          </p:cNvCxnSpPr>
          <p:nvPr/>
        </p:nvCxnSpPr>
        <p:spPr>
          <a:xfrm>
            <a:off x="4855335" y="5305279"/>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4" idx="1"/>
          </p:cNvCxnSpPr>
          <p:nvPr/>
        </p:nvCxnSpPr>
        <p:spPr>
          <a:xfrm>
            <a:off x="4855335" y="6218880"/>
            <a:ext cx="294068" cy="0"/>
          </a:xfrm>
          <a:prstGeom prst="line">
            <a:avLst/>
          </a:prstGeom>
          <a:ln>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566912" y="1841027"/>
            <a:ext cx="1181734"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word</a:t>
            </a:r>
          </a:p>
        </p:txBody>
      </p:sp>
      <p:sp>
        <p:nvSpPr>
          <p:cNvPr id="44" name="TextBox 43"/>
          <p:cNvSpPr txBox="1"/>
          <p:nvPr/>
        </p:nvSpPr>
        <p:spPr>
          <a:xfrm>
            <a:off x="7687644" y="1825560"/>
            <a:ext cx="1548757" cy="307777"/>
          </a:xfrm>
          <a:prstGeom prst="rect">
            <a:avLst/>
          </a:prstGeom>
          <a:noFill/>
        </p:spPr>
        <p:txBody>
          <a:bodyPr wrap="none" rtlCol="0">
            <a:spAutoFit/>
          </a:bodyPr>
          <a:lstStyle/>
          <a:p>
            <a:r>
              <a:rPr lang="en-GB" sz="1400" dirty="0">
                <a:latin typeface="OpenDyslexicAlta" pitchFamily="2" charset="77"/>
                <a:ea typeface="OpenDyslexic" charset="0"/>
                <a:cs typeface="OpenDyslexic" charset="0"/>
              </a:rPr>
              <a:t>Your sentence</a:t>
            </a:r>
          </a:p>
        </p:txBody>
      </p:sp>
      <p:sp>
        <p:nvSpPr>
          <p:cNvPr id="45" name="TextBox 44"/>
          <p:cNvSpPr txBox="1"/>
          <p:nvPr/>
        </p:nvSpPr>
        <p:spPr>
          <a:xfrm>
            <a:off x="5149403" y="1431514"/>
            <a:ext cx="6298336" cy="523220"/>
          </a:xfrm>
          <a:prstGeom prst="rect">
            <a:avLst/>
          </a:prstGeom>
          <a:noFill/>
        </p:spPr>
        <p:txBody>
          <a:bodyPr wrap="square" rtlCol="0">
            <a:spAutoFit/>
          </a:bodyPr>
          <a:lstStyle/>
          <a:p>
            <a:pPr algn="ctr"/>
            <a:r>
              <a:rPr lang="en-GB" sz="1400" dirty="0">
                <a:latin typeface="OpenDyslexicAlta" pitchFamily="2" charset="77"/>
                <a:ea typeface="OpenDyslexic" charset="0"/>
                <a:cs typeface="OpenDyslexic" charset="0"/>
              </a:rPr>
              <a:t>Copy down five of the words in your spelling list and write a sentence containing it.</a:t>
            </a:r>
          </a:p>
        </p:txBody>
      </p:sp>
      <p:sp>
        <p:nvSpPr>
          <p:cNvPr id="28" name="Rounded Rectangle 2">
            <a:extLst>
              <a:ext uri="{FF2B5EF4-FFF2-40B4-BE49-F238E27FC236}">
                <a16:creationId xmlns:a16="http://schemas.microsoft.com/office/drawing/2014/main" id="{CD1F09DE-8253-4D88-AD5D-350F74295A78}"/>
              </a:ext>
            </a:extLst>
          </p:cNvPr>
          <p:cNvSpPr/>
          <p:nvPr/>
        </p:nvSpPr>
        <p:spPr>
          <a:xfrm>
            <a:off x="3477297" y="2076689"/>
            <a:ext cx="1378039" cy="8210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29" name="Rounded Rectangle 6">
            <a:extLst>
              <a:ext uri="{FF2B5EF4-FFF2-40B4-BE49-F238E27FC236}">
                <a16:creationId xmlns:a16="http://schemas.microsoft.com/office/drawing/2014/main" id="{72BC1723-2B05-4506-911A-D8A39AD53413}"/>
              </a:ext>
            </a:extLst>
          </p:cNvPr>
          <p:cNvSpPr/>
          <p:nvPr/>
        </p:nvSpPr>
        <p:spPr>
          <a:xfrm>
            <a:off x="3477297" y="3016047"/>
            <a:ext cx="1378039" cy="8210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0" name="Rounded Rectangle 8">
            <a:extLst>
              <a:ext uri="{FF2B5EF4-FFF2-40B4-BE49-F238E27FC236}">
                <a16:creationId xmlns:a16="http://schemas.microsoft.com/office/drawing/2014/main" id="{65EDFAB4-2518-4DE6-B444-5171DF206FE1}"/>
              </a:ext>
            </a:extLst>
          </p:cNvPr>
          <p:cNvSpPr/>
          <p:nvPr/>
        </p:nvSpPr>
        <p:spPr>
          <a:xfrm>
            <a:off x="3477298" y="3955405"/>
            <a:ext cx="1378039" cy="8210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1" name="Rounded Rectangle 10">
            <a:extLst>
              <a:ext uri="{FF2B5EF4-FFF2-40B4-BE49-F238E27FC236}">
                <a16:creationId xmlns:a16="http://schemas.microsoft.com/office/drawing/2014/main" id="{BC2DC895-C477-48A9-9E58-176D75B49B17}"/>
              </a:ext>
            </a:extLst>
          </p:cNvPr>
          <p:cNvSpPr/>
          <p:nvPr/>
        </p:nvSpPr>
        <p:spPr>
          <a:xfrm>
            <a:off x="3477298" y="4894763"/>
            <a:ext cx="1378039" cy="8210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2" name="Rounded Rectangle 11">
            <a:extLst>
              <a:ext uri="{FF2B5EF4-FFF2-40B4-BE49-F238E27FC236}">
                <a16:creationId xmlns:a16="http://schemas.microsoft.com/office/drawing/2014/main" id="{A54BFAA6-C6AA-445C-A5B9-C0D63EA11C46}"/>
              </a:ext>
            </a:extLst>
          </p:cNvPr>
          <p:cNvSpPr/>
          <p:nvPr/>
        </p:nvSpPr>
        <p:spPr>
          <a:xfrm>
            <a:off x="5149405" y="4894763"/>
            <a:ext cx="6673403" cy="8210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3" name="Rounded Rectangle 12">
            <a:extLst>
              <a:ext uri="{FF2B5EF4-FFF2-40B4-BE49-F238E27FC236}">
                <a16:creationId xmlns:a16="http://schemas.microsoft.com/office/drawing/2014/main" id="{826360B9-EE3B-4345-8317-17F0C72FA491}"/>
              </a:ext>
            </a:extLst>
          </p:cNvPr>
          <p:cNvSpPr/>
          <p:nvPr/>
        </p:nvSpPr>
        <p:spPr>
          <a:xfrm>
            <a:off x="3477298" y="5808364"/>
            <a:ext cx="1378039" cy="8210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4" name="Rounded Rectangle 13">
            <a:extLst>
              <a:ext uri="{FF2B5EF4-FFF2-40B4-BE49-F238E27FC236}">
                <a16:creationId xmlns:a16="http://schemas.microsoft.com/office/drawing/2014/main" id="{0965B4D5-3A62-4A0C-83B5-0511B8DB2CF4}"/>
              </a:ext>
            </a:extLst>
          </p:cNvPr>
          <p:cNvSpPr/>
          <p:nvPr/>
        </p:nvSpPr>
        <p:spPr>
          <a:xfrm>
            <a:off x="5149410" y="5808364"/>
            <a:ext cx="6673403" cy="821032"/>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5" name="Rounded Rectangle 5">
            <a:extLst>
              <a:ext uri="{FF2B5EF4-FFF2-40B4-BE49-F238E27FC236}">
                <a16:creationId xmlns:a16="http://schemas.microsoft.com/office/drawing/2014/main" id="{4AF64E31-500A-4073-860E-7E1E91527B36}"/>
              </a:ext>
            </a:extLst>
          </p:cNvPr>
          <p:cNvSpPr/>
          <p:nvPr/>
        </p:nvSpPr>
        <p:spPr>
          <a:xfrm>
            <a:off x="5149405" y="2122510"/>
            <a:ext cx="6673403" cy="821032"/>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6" name="Rounded Rectangle 7">
            <a:extLst>
              <a:ext uri="{FF2B5EF4-FFF2-40B4-BE49-F238E27FC236}">
                <a16:creationId xmlns:a16="http://schemas.microsoft.com/office/drawing/2014/main" id="{DF18B44F-8A06-41D1-80A8-1B586138C069}"/>
              </a:ext>
            </a:extLst>
          </p:cNvPr>
          <p:cNvSpPr/>
          <p:nvPr/>
        </p:nvSpPr>
        <p:spPr>
          <a:xfrm>
            <a:off x="5149406" y="3063425"/>
            <a:ext cx="6673403" cy="821032"/>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7" name="Rounded Rectangle 9">
            <a:extLst>
              <a:ext uri="{FF2B5EF4-FFF2-40B4-BE49-F238E27FC236}">
                <a16:creationId xmlns:a16="http://schemas.microsoft.com/office/drawing/2014/main" id="{4AD18F83-51A9-4D22-915C-0828E5A94AF3}"/>
              </a:ext>
            </a:extLst>
          </p:cNvPr>
          <p:cNvSpPr/>
          <p:nvPr/>
        </p:nvSpPr>
        <p:spPr>
          <a:xfrm>
            <a:off x="5149408" y="4005897"/>
            <a:ext cx="6673403" cy="821032"/>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8" name="Rounded Rectangle 2">
            <a:extLst>
              <a:ext uri="{FF2B5EF4-FFF2-40B4-BE49-F238E27FC236}">
                <a16:creationId xmlns:a16="http://schemas.microsoft.com/office/drawing/2014/main" id="{5E1E0634-B8CA-45E8-BF9C-8D43E6D60A06}"/>
              </a:ext>
            </a:extLst>
          </p:cNvPr>
          <p:cNvSpPr/>
          <p:nvPr/>
        </p:nvSpPr>
        <p:spPr>
          <a:xfrm>
            <a:off x="3477302" y="2076689"/>
            <a:ext cx="1378039" cy="821032"/>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39" name="Rounded Rectangle 6">
            <a:extLst>
              <a:ext uri="{FF2B5EF4-FFF2-40B4-BE49-F238E27FC236}">
                <a16:creationId xmlns:a16="http://schemas.microsoft.com/office/drawing/2014/main" id="{334D9080-ADC4-478B-A697-91C9D988745D}"/>
              </a:ext>
            </a:extLst>
          </p:cNvPr>
          <p:cNvSpPr/>
          <p:nvPr/>
        </p:nvSpPr>
        <p:spPr>
          <a:xfrm>
            <a:off x="3477302" y="3016047"/>
            <a:ext cx="1378039" cy="821032"/>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40" name="Rounded Rectangle 8">
            <a:extLst>
              <a:ext uri="{FF2B5EF4-FFF2-40B4-BE49-F238E27FC236}">
                <a16:creationId xmlns:a16="http://schemas.microsoft.com/office/drawing/2014/main" id="{9ABE01F8-9183-453D-8FBA-F886C4FCEDB0}"/>
              </a:ext>
            </a:extLst>
          </p:cNvPr>
          <p:cNvSpPr/>
          <p:nvPr/>
        </p:nvSpPr>
        <p:spPr>
          <a:xfrm>
            <a:off x="3477303" y="3955405"/>
            <a:ext cx="1378039" cy="821032"/>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41" name="Rounded Rectangle 10">
            <a:extLst>
              <a:ext uri="{FF2B5EF4-FFF2-40B4-BE49-F238E27FC236}">
                <a16:creationId xmlns:a16="http://schemas.microsoft.com/office/drawing/2014/main" id="{71452B78-6172-4B25-A4A6-0A683A027588}"/>
              </a:ext>
            </a:extLst>
          </p:cNvPr>
          <p:cNvSpPr/>
          <p:nvPr/>
        </p:nvSpPr>
        <p:spPr>
          <a:xfrm>
            <a:off x="3477303" y="4894763"/>
            <a:ext cx="1378039" cy="821032"/>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43" name="Rounded Rectangle 11">
            <a:extLst>
              <a:ext uri="{FF2B5EF4-FFF2-40B4-BE49-F238E27FC236}">
                <a16:creationId xmlns:a16="http://schemas.microsoft.com/office/drawing/2014/main" id="{AC90103B-9111-47E5-9516-926C1047B797}"/>
              </a:ext>
            </a:extLst>
          </p:cNvPr>
          <p:cNvSpPr/>
          <p:nvPr/>
        </p:nvSpPr>
        <p:spPr>
          <a:xfrm>
            <a:off x="5149410" y="4894763"/>
            <a:ext cx="6673403" cy="821032"/>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
        <p:nvSpPr>
          <p:cNvPr id="46" name="Rounded Rectangle 12">
            <a:extLst>
              <a:ext uri="{FF2B5EF4-FFF2-40B4-BE49-F238E27FC236}">
                <a16:creationId xmlns:a16="http://schemas.microsoft.com/office/drawing/2014/main" id="{2878A79A-A0E3-4793-BDBA-DB1A1F75EFF0}"/>
              </a:ext>
            </a:extLst>
          </p:cNvPr>
          <p:cNvSpPr/>
          <p:nvPr/>
        </p:nvSpPr>
        <p:spPr>
          <a:xfrm>
            <a:off x="3477303" y="5808364"/>
            <a:ext cx="1378039" cy="821032"/>
          </a:xfrm>
          <a:prstGeom prst="roundRect">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Muli" pitchFamily="2" charset="77"/>
            </a:endParaRPr>
          </a:p>
        </p:txBody>
      </p:sp>
    </p:spTree>
    <p:extLst>
      <p:ext uri="{BB962C8B-B14F-4D97-AF65-F5344CB8AC3E}">
        <p14:creationId xmlns:p14="http://schemas.microsoft.com/office/powerpoint/2010/main" val="115012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886292"/>
              </p:ext>
            </p:extLst>
          </p:nvPr>
        </p:nvGraphicFramePr>
        <p:xfrm>
          <a:off x="508000" y="1600196"/>
          <a:ext cx="11150598" cy="5029200"/>
        </p:xfrm>
        <a:graphic>
          <a:graphicData uri="http://schemas.openxmlformats.org/drawingml/2006/table">
            <a:tbl>
              <a:tblPr firstRow="1" bandRow="1">
                <a:tableStyleId>{5940675A-B579-460E-94D1-54222C63F5DA}</a:tableStyleId>
              </a:tblPr>
              <a:tblGrid>
                <a:gridCol w="1858433">
                  <a:extLst>
                    <a:ext uri="{9D8B030D-6E8A-4147-A177-3AD203B41FA5}">
                      <a16:colId xmlns:a16="http://schemas.microsoft.com/office/drawing/2014/main" val="20000"/>
                    </a:ext>
                  </a:extLst>
                </a:gridCol>
                <a:gridCol w="1858433">
                  <a:extLst>
                    <a:ext uri="{9D8B030D-6E8A-4147-A177-3AD203B41FA5}">
                      <a16:colId xmlns:a16="http://schemas.microsoft.com/office/drawing/2014/main" val="20001"/>
                    </a:ext>
                  </a:extLst>
                </a:gridCol>
                <a:gridCol w="1858433">
                  <a:extLst>
                    <a:ext uri="{9D8B030D-6E8A-4147-A177-3AD203B41FA5}">
                      <a16:colId xmlns:a16="http://schemas.microsoft.com/office/drawing/2014/main" val="20002"/>
                    </a:ext>
                  </a:extLst>
                </a:gridCol>
                <a:gridCol w="1858433">
                  <a:extLst>
                    <a:ext uri="{9D8B030D-6E8A-4147-A177-3AD203B41FA5}">
                      <a16:colId xmlns:a16="http://schemas.microsoft.com/office/drawing/2014/main" val="20003"/>
                    </a:ext>
                  </a:extLst>
                </a:gridCol>
                <a:gridCol w="1858433">
                  <a:extLst>
                    <a:ext uri="{9D8B030D-6E8A-4147-A177-3AD203B41FA5}">
                      <a16:colId xmlns:a16="http://schemas.microsoft.com/office/drawing/2014/main" val="1599091595"/>
                    </a:ext>
                  </a:extLst>
                </a:gridCol>
                <a:gridCol w="1858433">
                  <a:extLst>
                    <a:ext uri="{9D8B030D-6E8A-4147-A177-3AD203B41FA5}">
                      <a16:colId xmlns:a16="http://schemas.microsoft.com/office/drawing/2014/main" val="583516597"/>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1</a:t>
                      </a:r>
                      <a:r>
                        <a:rPr lang="en-GB" b="0" i="0" baseline="30000" dirty="0">
                          <a:latin typeface="OpenDyslexicAlta" pitchFamily="2" charset="77"/>
                          <a:ea typeface="OpenDyslexic" charset="0"/>
                          <a:cs typeface="OpenDyslexic" charset="0"/>
                        </a:rPr>
                        <a:t>st</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2</a:t>
                      </a:r>
                      <a:r>
                        <a:rPr lang="en-GB" b="0" i="0" baseline="30000" dirty="0">
                          <a:latin typeface="OpenDyslexicAlta" pitchFamily="2" charset="77"/>
                          <a:ea typeface="OpenDyslexic" charset="0"/>
                          <a:cs typeface="OpenDyslexic" charset="0"/>
                        </a:rPr>
                        <a:t>nd</a:t>
                      </a:r>
                      <a:r>
                        <a:rPr lang="en-GB" b="0" i="0" baseline="0" dirty="0">
                          <a:latin typeface="OpenDyslexicAlta" pitchFamily="2" charset="77"/>
                          <a:ea typeface="OpenDyslexic" charset="0"/>
                          <a:cs typeface="OpenDyslexic" charset="0"/>
                        </a:rPr>
                        <a:t> Attempt</a:t>
                      </a:r>
                      <a:endParaRPr lang="en-GB" b="0" i="0" dirty="0">
                        <a:latin typeface="OpenDyslexicAlta" pitchFamily="2" charset="77"/>
                        <a:ea typeface="OpenDyslexic" charset="0"/>
                        <a:cs typeface="OpenDyslexic" charset="0"/>
                      </a:endParaRP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3</a:t>
                      </a:r>
                      <a:r>
                        <a:rPr lang="en-GB" b="0" i="0" baseline="30000" dirty="0">
                          <a:latin typeface="OpenDyslexicAlta" pitchFamily="2" charset="77"/>
                          <a:ea typeface="OpenDyslexic" charset="0"/>
                          <a:cs typeface="OpenDyslexic" charset="0"/>
                        </a:rPr>
                        <a:t>rd</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4</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tc>
                  <a:txBody>
                    <a:bodyPr/>
                    <a:lstStyle/>
                    <a:p>
                      <a:pPr algn="ctr"/>
                      <a:r>
                        <a:rPr lang="en-GB" b="0" i="0" dirty="0">
                          <a:latin typeface="OpenDyslexicAlta" pitchFamily="2" charset="77"/>
                          <a:ea typeface="OpenDyslexic" charset="0"/>
                          <a:cs typeface="OpenDyslexic" charset="0"/>
                        </a:rPr>
                        <a:t>5</a:t>
                      </a:r>
                      <a:r>
                        <a:rPr lang="en-GB" b="0" i="0" baseline="30000" dirty="0">
                          <a:latin typeface="OpenDyslexicAlta" pitchFamily="2" charset="77"/>
                          <a:ea typeface="OpenDyslexic" charset="0"/>
                          <a:cs typeface="OpenDyslexic" charset="0"/>
                        </a:rPr>
                        <a:t>th</a:t>
                      </a:r>
                      <a:r>
                        <a:rPr lang="en-GB" b="0" i="0" dirty="0">
                          <a:latin typeface="OpenDyslexicAlta" pitchFamily="2" charset="77"/>
                          <a:ea typeface="OpenDyslexic" charset="0"/>
                          <a:cs typeface="OpenDyslexic" charset="0"/>
                        </a:rPr>
                        <a:t> Attempt</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race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cell</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city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fancy</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lace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space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circle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circus</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rice</a:t>
                      </a: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tc>
                  <a:txBody>
                    <a:bodyPr/>
                    <a:lstStyle/>
                    <a:p>
                      <a:endParaRPr lang="en-GB" b="0" i="0" dirty="0">
                        <a:latin typeface="OpenDyslexicAlta" pitchFamily="2" charset="77"/>
                        <a:ea typeface="OpenDyslexic" charset="0"/>
                        <a:cs typeface="OpenDyslexic" charset="0"/>
                      </a:endParaRP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4363751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 sound spelt c before e, </a:t>
                      </a:r>
                      <a:r>
                        <a:rPr lang="en-GB" sz="1400" baseline="0" dirty="0" err="1">
                          <a:latin typeface="Muli" pitchFamily="2" charset="77"/>
                        </a:rPr>
                        <a:t>i</a:t>
                      </a:r>
                      <a:r>
                        <a:rPr lang="en-GB" sz="1400" baseline="0" dirty="0">
                          <a:latin typeface="Muli" pitchFamily="2" charset="77"/>
                        </a:rPr>
                        <a:t> and 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484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race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ice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city</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fancy</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lace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space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circle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circus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rice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83337941"/>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 sound spelt c before e, </a:t>
                      </a:r>
                      <a:r>
                        <a:rPr lang="en-GB" sz="1400" baseline="0" dirty="0" err="1">
                          <a:latin typeface="Muli" pitchFamily="2" charset="77"/>
                        </a:rPr>
                        <a:t>i</a:t>
                      </a:r>
                      <a:r>
                        <a:rPr lang="en-GB" sz="1400" baseline="0" dirty="0">
                          <a:latin typeface="Muli" pitchFamily="2" charset="77"/>
                        </a:rPr>
                        <a:t> and 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latin typeface="Muli" pitchFamily="2" charset="77"/>
                        </a:rPr>
                        <a:t>Name:</a:t>
                      </a:r>
                      <a:endParaRPr lang="en-GB" sz="1400" dirty="0">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5716" y="3053095"/>
            <a:ext cx="1693323" cy="143097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308271" y="3487477"/>
            <a:ext cx="1080229" cy="1038404"/>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64634" y="3569355"/>
            <a:ext cx="1599098" cy="1236681"/>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5786" y="4916384"/>
            <a:ext cx="2123704" cy="1061852"/>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95053" y="2414916"/>
            <a:ext cx="1473052" cy="2191318"/>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33135" y="5093626"/>
            <a:ext cx="2314438" cy="1345267"/>
          </a:xfrm>
          <a:prstGeom prst="rect">
            <a:avLst/>
          </a:prstGeom>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08917" y="4916384"/>
            <a:ext cx="1258776" cy="1258776"/>
          </a:xfrm>
          <a:prstGeom prst="rect">
            <a:avLst/>
          </a:prstGeom>
        </p:spPr>
      </p:pic>
      <p:pic>
        <p:nvPicPr>
          <p:cNvPr id="13" name="Picture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768608" y="3569355"/>
            <a:ext cx="1090882" cy="1090882"/>
          </a:xfrm>
          <a:prstGeom prst="rect">
            <a:avLst/>
          </a:prstGeom>
        </p:spPr>
      </p:pic>
      <p:pic>
        <p:nvPicPr>
          <p:cNvPr id="14" name="Picture 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30511" y="4806036"/>
            <a:ext cx="1290411" cy="1632857"/>
          </a:xfrm>
          <a:prstGeom prst="rect">
            <a:avLst/>
          </a:prstGeom>
        </p:spPr>
      </p:pic>
      <p:pic>
        <p:nvPicPr>
          <p:cNvPr id="15" name="Picture 1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509175" y="2360598"/>
            <a:ext cx="1479690" cy="1009402"/>
          </a:xfrm>
          <a:prstGeom prst="rect">
            <a:avLst/>
          </a:prstGeom>
        </p:spPr>
      </p:pic>
      <p:sp>
        <p:nvSpPr>
          <p:cNvPr id="16" name="TextBox 15"/>
          <p:cNvSpPr txBox="1"/>
          <p:nvPr/>
        </p:nvSpPr>
        <p:spPr>
          <a:xfrm>
            <a:off x="3594971" y="1302763"/>
            <a:ext cx="8393894" cy="1754326"/>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match your spelling with the correct image?</a:t>
            </a: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race      ice       cell        city          fancy        lace       space          </a:t>
            </a:r>
          </a:p>
          <a:p>
            <a:endParaRPr lang="en-GB" dirty="0">
              <a:latin typeface="OpenDyslexicAlta" pitchFamily="2" charset="77"/>
              <a:ea typeface="OpenDyslexic" charset="0"/>
              <a:cs typeface="OpenDyslexic" charset="0"/>
            </a:endParaRPr>
          </a:p>
          <a:p>
            <a:endParaRPr lang="en-GB" dirty="0">
              <a:latin typeface="OpenDyslexicAlta" pitchFamily="2" charset="77"/>
              <a:ea typeface="OpenDyslexic" charset="0"/>
              <a:cs typeface="OpenDyslexic" charset="0"/>
            </a:endParaRPr>
          </a:p>
          <a:p>
            <a:r>
              <a:rPr lang="en-GB" dirty="0">
                <a:latin typeface="OpenDyslexicAlta" pitchFamily="2" charset="77"/>
                <a:ea typeface="OpenDyslexic" charset="0"/>
                <a:cs typeface="OpenDyslexic" charset="0"/>
              </a:rPr>
              <a:t>                   circle       circus       rice  </a:t>
            </a:r>
          </a:p>
        </p:txBody>
      </p:sp>
      <p:cxnSp>
        <p:nvCxnSpPr>
          <p:cNvPr id="18" name="Straight Arrow Connector 17"/>
          <p:cNvCxnSpPr/>
          <p:nvPr/>
        </p:nvCxnSpPr>
        <p:spPr>
          <a:xfrm flipH="1" flipV="1">
            <a:off x="6431414" y="5622464"/>
            <a:ext cx="1006981" cy="552696"/>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05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8000" y="1600196"/>
          <a:ext cx="2787650" cy="5029200"/>
        </p:xfrm>
        <a:graphic>
          <a:graphicData uri="http://schemas.openxmlformats.org/drawingml/2006/table">
            <a:tbl>
              <a:tblPr firstRow="1" bandRow="1">
                <a:tableStyleId>{5940675A-B579-460E-94D1-54222C63F5DA}</a:tableStyleId>
              </a:tblPr>
              <a:tblGrid>
                <a:gridCol w="2787650">
                  <a:extLst>
                    <a:ext uri="{9D8B030D-6E8A-4147-A177-3AD203B41FA5}">
                      <a16:colId xmlns:a16="http://schemas.microsoft.com/office/drawing/2014/main" val="20000"/>
                    </a:ext>
                  </a:extLst>
                </a:gridCol>
              </a:tblGrid>
              <a:tr h="457200">
                <a:tc>
                  <a:txBody>
                    <a:bodyPr/>
                    <a:lstStyle/>
                    <a:p>
                      <a:r>
                        <a:rPr lang="en-GB" b="0" i="0" dirty="0">
                          <a:latin typeface="OpenDyslexicAlta" pitchFamily="2" charset="77"/>
                          <a:ea typeface="OpenDyslexic" charset="0"/>
                          <a:cs typeface="OpenDyslexic" charset="0"/>
                        </a:rPr>
                        <a:t>Spellings</a:t>
                      </a:r>
                    </a:p>
                  </a:txBody>
                  <a:tcPr>
                    <a:solidFill>
                      <a:schemeClr val="accent4">
                        <a:lumMod val="20000"/>
                        <a:lumOff val="80000"/>
                      </a:schemeClr>
                    </a:solidFill>
                  </a:tcPr>
                </a:tc>
                <a:extLst>
                  <a:ext uri="{0D108BD9-81ED-4DB2-BD59-A6C34878D82A}">
                    <a16:rowId xmlns:a16="http://schemas.microsoft.com/office/drawing/2014/main" val="10000"/>
                  </a:ext>
                </a:extLst>
              </a:tr>
              <a:tr h="457200">
                <a:tc>
                  <a:txBody>
                    <a:bodyPr/>
                    <a:lstStyle/>
                    <a:p>
                      <a:r>
                        <a:rPr lang="en-GB" b="0" i="0" dirty="0">
                          <a:latin typeface="OpenDyslexicAlta" pitchFamily="2" charset="77"/>
                          <a:ea typeface="OpenDyslexic" charset="0"/>
                          <a:cs typeface="OpenDyslexic" charset="0"/>
                        </a:rPr>
                        <a:t>race</a:t>
                      </a:r>
                    </a:p>
                  </a:txBody>
                  <a:tcPr/>
                </a:tc>
                <a:extLst>
                  <a:ext uri="{0D108BD9-81ED-4DB2-BD59-A6C34878D82A}">
                    <a16:rowId xmlns:a16="http://schemas.microsoft.com/office/drawing/2014/main" val="10001"/>
                  </a:ext>
                </a:extLst>
              </a:tr>
              <a:tr h="457200">
                <a:tc>
                  <a:txBody>
                    <a:bodyPr/>
                    <a:lstStyle/>
                    <a:p>
                      <a:r>
                        <a:rPr lang="en-GB" b="0" i="0" dirty="0">
                          <a:latin typeface="OpenDyslexicAlta" pitchFamily="2" charset="77"/>
                          <a:ea typeface="OpenDyslexic" charset="0"/>
                          <a:cs typeface="OpenDyslexic" charset="0"/>
                        </a:rPr>
                        <a:t>ice</a:t>
                      </a:r>
                    </a:p>
                  </a:txBody>
                  <a:tcPr/>
                </a:tc>
                <a:extLst>
                  <a:ext uri="{0D108BD9-81ED-4DB2-BD59-A6C34878D82A}">
                    <a16:rowId xmlns:a16="http://schemas.microsoft.com/office/drawing/2014/main" val="10002"/>
                  </a:ext>
                </a:extLst>
              </a:tr>
              <a:tr h="457200">
                <a:tc>
                  <a:txBody>
                    <a:bodyPr/>
                    <a:lstStyle/>
                    <a:p>
                      <a:r>
                        <a:rPr lang="en-GB" b="0" i="0" dirty="0">
                          <a:latin typeface="OpenDyslexicAlta" pitchFamily="2" charset="77"/>
                          <a:ea typeface="OpenDyslexic" charset="0"/>
                          <a:cs typeface="OpenDyslexic" charset="0"/>
                        </a:rPr>
                        <a:t>cell</a:t>
                      </a:r>
                    </a:p>
                  </a:txBody>
                  <a:tcPr/>
                </a:tc>
                <a:extLst>
                  <a:ext uri="{0D108BD9-81ED-4DB2-BD59-A6C34878D82A}">
                    <a16:rowId xmlns:a16="http://schemas.microsoft.com/office/drawing/2014/main" val="10003"/>
                  </a:ext>
                </a:extLst>
              </a:tr>
              <a:tr h="457200">
                <a:tc>
                  <a:txBody>
                    <a:bodyPr/>
                    <a:lstStyle/>
                    <a:p>
                      <a:r>
                        <a:rPr lang="en-GB" b="0" i="0" dirty="0">
                          <a:latin typeface="OpenDyslexicAlta" pitchFamily="2" charset="77"/>
                          <a:ea typeface="OpenDyslexic" charset="0"/>
                          <a:cs typeface="OpenDyslexic" charset="0"/>
                        </a:rPr>
                        <a:t>city</a:t>
                      </a:r>
                    </a:p>
                  </a:txBody>
                  <a:tcPr/>
                </a:tc>
                <a:extLst>
                  <a:ext uri="{0D108BD9-81ED-4DB2-BD59-A6C34878D82A}">
                    <a16:rowId xmlns:a16="http://schemas.microsoft.com/office/drawing/2014/main" val="10004"/>
                  </a:ext>
                </a:extLst>
              </a:tr>
              <a:tr h="457200">
                <a:tc>
                  <a:txBody>
                    <a:bodyPr/>
                    <a:lstStyle/>
                    <a:p>
                      <a:r>
                        <a:rPr lang="en-GB" b="0" i="0" dirty="0">
                          <a:latin typeface="OpenDyslexicAlta" pitchFamily="2" charset="77"/>
                          <a:ea typeface="OpenDyslexic" charset="0"/>
                          <a:cs typeface="OpenDyslexic" charset="0"/>
                        </a:rPr>
                        <a:t>fancy</a:t>
                      </a:r>
                    </a:p>
                  </a:txBody>
                  <a:tcPr/>
                </a:tc>
                <a:extLst>
                  <a:ext uri="{0D108BD9-81ED-4DB2-BD59-A6C34878D82A}">
                    <a16:rowId xmlns:a16="http://schemas.microsoft.com/office/drawing/2014/main" val="10005"/>
                  </a:ext>
                </a:extLst>
              </a:tr>
              <a:tr h="457200">
                <a:tc>
                  <a:txBody>
                    <a:bodyPr/>
                    <a:lstStyle/>
                    <a:p>
                      <a:r>
                        <a:rPr lang="en-GB" b="0" i="0" dirty="0">
                          <a:latin typeface="OpenDyslexicAlta" pitchFamily="2" charset="77"/>
                          <a:ea typeface="OpenDyslexic" charset="0"/>
                          <a:cs typeface="OpenDyslexic" charset="0"/>
                        </a:rPr>
                        <a:t>lace</a:t>
                      </a:r>
                    </a:p>
                  </a:txBody>
                  <a:tcPr/>
                </a:tc>
                <a:extLst>
                  <a:ext uri="{0D108BD9-81ED-4DB2-BD59-A6C34878D82A}">
                    <a16:rowId xmlns:a16="http://schemas.microsoft.com/office/drawing/2014/main" val="10006"/>
                  </a:ext>
                </a:extLst>
              </a:tr>
              <a:tr h="457200">
                <a:tc>
                  <a:txBody>
                    <a:bodyPr/>
                    <a:lstStyle/>
                    <a:p>
                      <a:r>
                        <a:rPr lang="en-GB" b="0" i="0" dirty="0">
                          <a:latin typeface="OpenDyslexicAlta" pitchFamily="2" charset="77"/>
                          <a:ea typeface="OpenDyslexic" charset="0"/>
                          <a:cs typeface="OpenDyslexic" charset="0"/>
                        </a:rPr>
                        <a:t>space</a:t>
                      </a:r>
                    </a:p>
                  </a:txBody>
                  <a:tcPr/>
                </a:tc>
                <a:extLst>
                  <a:ext uri="{0D108BD9-81ED-4DB2-BD59-A6C34878D82A}">
                    <a16:rowId xmlns:a16="http://schemas.microsoft.com/office/drawing/2014/main" val="10007"/>
                  </a:ext>
                </a:extLst>
              </a:tr>
              <a:tr h="457200">
                <a:tc>
                  <a:txBody>
                    <a:bodyPr/>
                    <a:lstStyle/>
                    <a:p>
                      <a:r>
                        <a:rPr lang="en-GB" b="0" i="0" dirty="0">
                          <a:latin typeface="OpenDyslexicAlta" pitchFamily="2" charset="77"/>
                          <a:ea typeface="OpenDyslexic" charset="0"/>
                          <a:cs typeface="OpenDyslexic" charset="0"/>
                        </a:rPr>
                        <a:t>circle</a:t>
                      </a:r>
                    </a:p>
                  </a:txBody>
                  <a:tcPr/>
                </a:tc>
                <a:extLst>
                  <a:ext uri="{0D108BD9-81ED-4DB2-BD59-A6C34878D82A}">
                    <a16:rowId xmlns:a16="http://schemas.microsoft.com/office/drawing/2014/main" val="10008"/>
                  </a:ext>
                </a:extLst>
              </a:tr>
              <a:tr h="457200">
                <a:tc>
                  <a:txBody>
                    <a:bodyPr/>
                    <a:lstStyle/>
                    <a:p>
                      <a:r>
                        <a:rPr lang="en-GB" b="0" i="0" dirty="0">
                          <a:latin typeface="OpenDyslexicAlta" pitchFamily="2" charset="77"/>
                          <a:ea typeface="OpenDyslexic" charset="0"/>
                          <a:cs typeface="OpenDyslexic" charset="0"/>
                        </a:rPr>
                        <a:t>circus</a:t>
                      </a:r>
                    </a:p>
                  </a:txBody>
                  <a:tcPr/>
                </a:tc>
                <a:extLst>
                  <a:ext uri="{0D108BD9-81ED-4DB2-BD59-A6C34878D82A}">
                    <a16:rowId xmlns:a16="http://schemas.microsoft.com/office/drawing/2014/main" val="10009"/>
                  </a:ext>
                </a:extLst>
              </a:tr>
              <a:tr h="457200">
                <a:tc>
                  <a:txBody>
                    <a:bodyPr/>
                    <a:lstStyle/>
                    <a:p>
                      <a:r>
                        <a:rPr lang="en-GB" b="0" i="0" dirty="0">
                          <a:latin typeface="OpenDyslexicAlta" pitchFamily="2" charset="77"/>
                          <a:ea typeface="OpenDyslexic" charset="0"/>
                          <a:cs typeface="OpenDyslexic" charset="0"/>
                        </a:rPr>
                        <a:t>rice</a:t>
                      </a:r>
                    </a:p>
                  </a:txBody>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44006912"/>
              </p:ext>
            </p:extLst>
          </p:nvPr>
        </p:nvGraphicFramePr>
        <p:xfrm>
          <a:off x="508000" y="325966"/>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val="20000"/>
                    </a:ext>
                  </a:extLst>
                </a:gridCol>
                <a:gridCol w="7890066">
                  <a:extLst>
                    <a:ext uri="{9D8B030D-6E8A-4147-A177-3AD203B41FA5}">
                      <a16:colId xmlns:a16="http://schemas.microsoft.com/office/drawing/2014/main" val="20001"/>
                    </a:ext>
                  </a:extLst>
                </a:gridCol>
              </a:tblGrid>
              <a:tr h="433917">
                <a:tc>
                  <a:txBody>
                    <a:bodyPr/>
                    <a:lstStyle/>
                    <a:p>
                      <a:r>
                        <a:rPr lang="en-GB" sz="1400" b="0" i="0" dirty="0">
                          <a:latin typeface="Muli" pitchFamily="2" charset="77"/>
                        </a:rPr>
                        <a:t>Stage: 2</a:t>
                      </a: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Muli" pitchFamily="2" charset="77"/>
                        </a:rPr>
                        <a:t>The /s/ sound spelt c before e, </a:t>
                      </a:r>
                      <a:r>
                        <a:rPr lang="en-GB" sz="1400" baseline="0" dirty="0" err="1">
                          <a:latin typeface="Muli" pitchFamily="2" charset="77"/>
                        </a:rPr>
                        <a:t>i</a:t>
                      </a:r>
                      <a:r>
                        <a:rPr lang="en-GB" sz="1400" baseline="0" dirty="0">
                          <a:latin typeface="Muli" pitchFamily="2" charset="77"/>
                        </a:rPr>
                        <a:t> and 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aseline="0" dirty="0">
                        <a:latin typeface="Muli" pitchFamily="2" charset="77"/>
                      </a:endParaRPr>
                    </a:p>
                    <a:p>
                      <a:r>
                        <a:rPr lang="en-GB" sz="1400" baseline="0" dirty="0">
                          <a:solidFill>
                            <a:srgbClr val="FF3860"/>
                          </a:solidFill>
                          <a:latin typeface="Muli" pitchFamily="2" charset="77"/>
                        </a:rPr>
                        <a:t>Answers: </a:t>
                      </a:r>
                      <a:endParaRPr lang="en-GB" sz="1400" dirty="0">
                        <a:solidFill>
                          <a:srgbClr val="FF3860"/>
                        </a:solidFill>
                        <a:latin typeface="Muli" pitchFamily="2" charset="77"/>
                      </a:endParaRPr>
                    </a:p>
                  </a:txBody>
                  <a:tcPr/>
                </a:tc>
                <a:extLst>
                  <a:ext uri="{0D108BD9-81ED-4DB2-BD59-A6C34878D82A}">
                    <a16:rowId xmlns:a16="http://schemas.microsoft.com/office/drawing/2014/main" val="10000"/>
                  </a:ext>
                </a:extLst>
              </a:tr>
              <a:tr h="433917">
                <a:tc>
                  <a:txBody>
                    <a:bodyPr/>
                    <a:lstStyle/>
                    <a:p>
                      <a:r>
                        <a:rPr lang="en-GB" sz="1400" b="0" i="0" dirty="0">
                          <a:latin typeface="Muli" pitchFamily="2" charset="77"/>
                        </a:rPr>
                        <a:t>List: 4</a:t>
                      </a:r>
                    </a:p>
                  </a:txBody>
                  <a:tcPr/>
                </a:tc>
                <a:tc vMerge="1">
                  <a:txBody>
                    <a:bodyPr/>
                    <a:lstStyle/>
                    <a:p>
                      <a:endParaRPr lang="en-GB" dirty="0"/>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5716" y="3053095"/>
            <a:ext cx="1693323" cy="143097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308271" y="3487477"/>
            <a:ext cx="1080229" cy="1038404"/>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64634" y="3569355"/>
            <a:ext cx="1599098" cy="1236681"/>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35786" y="4916384"/>
            <a:ext cx="2123704" cy="1061852"/>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95053" y="2414916"/>
            <a:ext cx="1473052" cy="2191318"/>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33135" y="5093626"/>
            <a:ext cx="2314438" cy="1345267"/>
          </a:xfrm>
          <a:prstGeom prst="rect">
            <a:avLst/>
          </a:prstGeom>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08917" y="4916384"/>
            <a:ext cx="1258776" cy="1258776"/>
          </a:xfrm>
          <a:prstGeom prst="rect">
            <a:avLst/>
          </a:prstGeom>
        </p:spPr>
      </p:pic>
      <p:pic>
        <p:nvPicPr>
          <p:cNvPr id="13" name="Picture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768608" y="3569355"/>
            <a:ext cx="1090882" cy="1090882"/>
          </a:xfrm>
          <a:prstGeom prst="rect">
            <a:avLst/>
          </a:prstGeom>
        </p:spPr>
      </p:pic>
      <p:pic>
        <p:nvPicPr>
          <p:cNvPr id="14" name="Picture 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30511" y="4806036"/>
            <a:ext cx="1290411" cy="1632857"/>
          </a:xfrm>
          <a:prstGeom prst="rect">
            <a:avLst/>
          </a:prstGeom>
        </p:spPr>
      </p:pic>
      <p:pic>
        <p:nvPicPr>
          <p:cNvPr id="15" name="Picture 14"/>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509175" y="2360598"/>
            <a:ext cx="1479690" cy="1009402"/>
          </a:xfrm>
          <a:prstGeom prst="rect">
            <a:avLst/>
          </a:prstGeom>
        </p:spPr>
      </p:pic>
      <p:sp>
        <p:nvSpPr>
          <p:cNvPr id="16" name="TextBox 15"/>
          <p:cNvSpPr txBox="1"/>
          <p:nvPr/>
        </p:nvSpPr>
        <p:spPr>
          <a:xfrm>
            <a:off x="3594971" y="1302763"/>
            <a:ext cx="8393894" cy="369332"/>
          </a:xfrm>
          <a:prstGeom prst="rect">
            <a:avLst/>
          </a:prstGeom>
          <a:noFill/>
        </p:spPr>
        <p:txBody>
          <a:bodyPr wrap="square" rtlCol="0">
            <a:spAutoFit/>
          </a:bodyPr>
          <a:lstStyle/>
          <a:p>
            <a:r>
              <a:rPr lang="en-GB" dirty="0">
                <a:latin typeface="OpenDyslexicAlta" pitchFamily="2" charset="77"/>
                <a:ea typeface="OpenDyslexic" charset="0"/>
                <a:cs typeface="OpenDyslexic" charset="0"/>
              </a:rPr>
              <a:t>Can you match your spelling with the correct image?</a:t>
            </a:r>
          </a:p>
        </p:txBody>
      </p:sp>
      <p:cxnSp>
        <p:nvCxnSpPr>
          <p:cNvPr id="18" name="Straight Arrow Connector 17"/>
          <p:cNvCxnSpPr/>
          <p:nvPr/>
        </p:nvCxnSpPr>
        <p:spPr>
          <a:xfrm flipH="1" flipV="1">
            <a:off x="6431414" y="5622464"/>
            <a:ext cx="1006981" cy="552696"/>
          </a:xfrm>
          <a:prstGeom prst="straightConnector1">
            <a:avLst/>
          </a:prstGeom>
          <a:ln w="1111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7F6C07-CAB5-AF4D-86DB-FB00442D709B}"/>
              </a:ext>
            </a:extLst>
          </p:cNvPr>
          <p:cNvSpPr txBox="1"/>
          <p:nvPr/>
        </p:nvSpPr>
        <p:spPr>
          <a:xfrm>
            <a:off x="8939866" y="4190655"/>
            <a:ext cx="696473" cy="369332"/>
          </a:xfrm>
          <a:prstGeom prst="rect">
            <a:avLst/>
          </a:prstGeom>
          <a:noFill/>
        </p:spPr>
        <p:txBody>
          <a:bodyPr wrap="none" rtlCol="0">
            <a:spAutoFit/>
          </a:bodyPr>
          <a:lstStyle/>
          <a:p>
            <a:r>
              <a:rPr lang="en-GB" dirty="0">
                <a:solidFill>
                  <a:srgbClr val="FF3860"/>
                </a:solidFill>
                <a:latin typeface="OpenDyslexicAlta" pitchFamily="2" charset="77"/>
                <a:ea typeface="OpenDyslexic" charset="0"/>
                <a:cs typeface="OpenDyslexic" charset="0"/>
              </a:rPr>
              <a:t>race</a:t>
            </a:r>
            <a:endParaRPr lang="en-GB" dirty="0">
              <a:solidFill>
                <a:srgbClr val="FF3860"/>
              </a:solidFill>
            </a:endParaRPr>
          </a:p>
        </p:txBody>
      </p:sp>
      <p:sp>
        <p:nvSpPr>
          <p:cNvPr id="30" name="TextBox 29">
            <a:extLst>
              <a:ext uri="{FF2B5EF4-FFF2-40B4-BE49-F238E27FC236}">
                <a16:creationId xmlns:a16="http://schemas.microsoft.com/office/drawing/2014/main" id="{174A6C3D-A745-7E46-995E-0CF65CF6F727}"/>
              </a:ext>
            </a:extLst>
          </p:cNvPr>
          <p:cNvSpPr txBox="1"/>
          <p:nvPr/>
        </p:nvSpPr>
        <p:spPr>
          <a:xfrm>
            <a:off x="5717948" y="4436704"/>
            <a:ext cx="519822" cy="369332"/>
          </a:xfrm>
          <a:prstGeom prst="rect">
            <a:avLst/>
          </a:prstGeom>
          <a:noFill/>
        </p:spPr>
        <p:txBody>
          <a:bodyPr wrap="none" rtlCol="0">
            <a:spAutoFit/>
          </a:bodyPr>
          <a:lstStyle/>
          <a:p>
            <a:r>
              <a:rPr lang="en-GB" dirty="0">
                <a:solidFill>
                  <a:srgbClr val="FF3860"/>
                </a:solidFill>
                <a:latin typeface="OpenDyslexicAlta" pitchFamily="2" charset="77"/>
                <a:ea typeface="OpenDyslexic" charset="0"/>
                <a:cs typeface="OpenDyslexic" charset="0"/>
              </a:rPr>
              <a:t>ice</a:t>
            </a:r>
            <a:endParaRPr lang="en-GB" dirty="0">
              <a:solidFill>
                <a:srgbClr val="FF3860"/>
              </a:solidFill>
            </a:endParaRPr>
          </a:p>
        </p:txBody>
      </p:sp>
      <p:sp>
        <p:nvSpPr>
          <p:cNvPr id="32" name="TextBox 31">
            <a:extLst>
              <a:ext uri="{FF2B5EF4-FFF2-40B4-BE49-F238E27FC236}">
                <a16:creationId xmlns:a16="http://schemas.microsoft.com/office/drawing/2014/main" id="{8DDE6D29-91A6-E641-A7E1-D58AEDC374CA}"/>
              </a:ext>
            </a:extLst>
          </p:cNvPr>
          <p:cNvSpPr txBox="1"/>
          <p:nvPr/>
        </p:nvSpPr>
        <p:spPr>
          <a:xfrm>
            <a:off x="7223897" y="3200023"/>
            <a:ext cx="616002" cy="369332"/>
          </a:xfrm>
          <a:prstGeom prst="rect">
            <a:avLst/>
          </a:prstGeom>
          <a:noFill/>
        </p:spPr>
        <p:txBody>
          <a:bodyPr wrap="none" rtlCol="0">
            <a:spAutoFit/>
          </a:bodyPr>
          <a:lstStyle/>
          <a:p>
            <a:r>
              <a:rPr lang="en-GB" dirty="0">
                <a:solidFill>
                  <a:srgbClr val="FF3860"/>
                </a:solidFill>
                <a:latin typeface="OpenDyslexicAlta" pitchFamily="2" charset="77"/>
                <a:ea typeface="OpenDyslexic" charset="0"/>
                <a:cs typeface="OpenDyslexic" charset="0"/>
              </a:rPr>
              <a:t>cell</a:t>
            </a:r>
            <a:endParaRPr lang="en-GB" dirty="0">
              <a:solidFill>
                <a:srgbClr val="FF3860"/>
              </a:solidFill>
            </a:endParaRPr>
          </a:p>
        </p:txBody>
      </p:sp>
      <p:sp>
        <p:nvSpPr>
          <p:cNvPr id="34" name="TextBox 33">
            <a:extLst>
              <a:ext uri="{FF2B5EF4-FFF2-40B4-BE49-F238E27FC236}">
                <a16:creationId xmlns:a16="http://schemas.microsoft.com/office/drawing/2014/main" id="{50EAA555-B2A3-0C4D-9BBD-725E35F44609}"/>
              </a:ext>
            </a:extLst>
          </p:cNvPr>
          <p:cNvSpPr txBox="1"/>
          <p:nvPr/>
        </p:nvSpPr>
        <p:spPr>
          <a:xfrm>
            <a:off x="10900783" y="5978236"/>
            <a:ext cx="647934" cy="369332"/>
          </a:xfrm>
          <a:prstGeom prst="rect">
            <a:avLst/>
          </a:prstGeom>
          <a:noFill/>
        </p:spPr>
        <p:txBody>
          <a:bodyPr wrap="none" rtlCol="0">
            <a:spAutoFit/>
          </a:bodyPr>
          <a:lstStyle/>
          <a:p>
            <a:r>
              <a:rPr lang="en-GB" dirty="0">
                <a:solidFill>
                  <a:srgbClr val="FF3860"/>
                </a:solidFill>
                <a:latin typeface="OpenDyslexicAlta" pitchFamily="2" charset="77"/>
                <a:ea typeface="OpenDyslexic" charset="0"/>
                <a:cs typeface="OpenDyslexic" charset="0"/>
              </a:rPr>
              <a:t>city</a:t>
            </a:r>
            <a:endParaRPr lang="en-GB" dirty="0">
              <a:solidFill>
                <a:srgbClr val="FF3860"/>
              </a:solidFill>
            </a:endParaRPr>
          </a:p>
        </p:txBody>
      </p:sp>
      <p:sp>
        <p:nvSpPr>
          <p:cNvPr id="36" name="TextBox 35">
            <a:extLst>
              <a:ext uri="{FF2B5EF4-FFF2-40B4-BE49-F238E27FC236}">
                <a16:creationId xmlns:a16="http://schemas.microsoft.com/office/drawing/2014/main" id="{90B66025-BFAF-FA4B-9B1D-88078B908E80}"/>
              </a:ext>
            </a:extLst>
          </p:cNvPr>
          <p:cNvSpPr txBox="1"/>
          <p:nvPr/>
        </p:nvSpPr>
        <p:spPr>
          <a:xfrm>
            <a:off x="6967710" y="6201428"/>
            <a:ext cx="696473" cy="369332"/>
          </a:xfrm>
          <a:prstGeom prst="rect">
            <a:avLst/>
          </a:prstGeom>
          <a:noFill/>
        </p:spPr>
        <p:txBody>
          <a:bodyPr wrap="none" rtlCol="0">
            <a:spAutoFit/>
          </a:bodyPr>
          <a:lstStyle/>
          <a:p>
            <a:r>
              <a:rPr lang="en-GB" dirty="0">
                <a:solidFill>
                  <a:srgbClr val="FF3860"/>
                </a:solidFill>
                <a:latin typeface="OpenDyslexicAlta" pitchFamily="2" charset="77"/>
                <a:ea typeface="OpenDyslexic" charset="0"/>
                <a:cs typeface="OpenDyslexic" charset="0"/>
              </a:rPr>
              <a:t>lace</a:t>
            </a:r>
            <a:endParaRPr lang="en-GB" dirty="0">
              <a:solidFill>
                <a:srgbClr val="FF3860"/>
              </a:solidFill>
            </a:endParaRPr>
          </a:p>
        </p:txBody>
      </p:sp>
      <p:sp>
        <p:nvSpPr>
          <p:cNvPr id="37" name="TextBox 36">
            <a:extLst>
              <a:ext uri="{FF2B5EF4-FFF2-40B4-BE49-F238E27FC236}">
                <a16:creationId xmlns:a16="http://schemas.microsoft.com/office/drawing/2014/main" id="{2DEB762D-ED2F-914D-96BB-6D7404CDD8CE}"/>
              </a:ext>
            </a:extLst>
          </p:cNvPr>
          <p:cNvSpPr txBox="1"/>
          <p:nvPr/>
        </p:nvSpPr>
        <p:spPr>
          <a:xfrm>
            <a:off x="3990068" y="6132585"/>
            <a:ext cx="878061" cy="369332"/>
          </a:xfrm>
          <a:prstGeom prst="rect">
            <a:avLst/>
          </a:prstGeom>
          <a:noFill/>
        </p:spPr>
        <p:txBody>
          <a:bodyPr wrap="none" rtlCol="0">
            <a:spAutoFit/>
          </a:bodyPr>
          <a:lstStyle/>
          <a:p>
            <a:r>
              <a:rPr lang="en-GB" dirty="0">
                <a:solidFill>
                  <a:srgbClr val="FF3860"/>
                </a:solidFill>
                <a:latin typeface="OpenDyslexicAlta" pitchFamily="2" charset="77"/>
                <a:ea typeface="OpenDyslexic" charset="0"/>
                <a:cs typeface="OpenDyslexic" charset="0"/>
              </a:rPr>
              <a:t>space</a:t>
            </a:r>
            <a:endParaRPr lang="en-GB" dirty="0">
              <a:solidFill>
                <a:srgbClr val="FF3860"/>
              </a:solidFill>
            </a:endParaRPr>
          </a:p>
        </p:txBody>
      </p:sp>
      <p:sp>
        <p:nvSpPr>
          <p:cNvPr id="38" name="TextBox 37">
            <a:extLst>
              <a:ext uri="{FF2B5EF4-FFF2-40B4-BE49-F238E27FC236}">
                <a16:creationId xmlns:a16="http://schemas.microsoft.com/office/drawing/2014/main" id="{D7826076-7A00-5F41-AAEF-1FE7E3CF0870}"/>
              </a:ext>
            </a:extLst>
          </p:cNvPr>
          <p:cNvSpPr txBox="1"/>
          <p:nvPr/>
        </p:nvSpPr>
        <p:spPr>
          <a:xfrm>
            <a:off x="4449894" y="2381602"/>
            <a:ext cx="858377" cy="369332"/>
          </a:xfrm>
          <a:prstGeom prst="rect">
            <a:avLst/>
          </a:prstGeom>
          <a:noFill/>
        </p:spPr>
        <p:txBody>
          <a:bodyPr wrap="none" rtlCol="0">
            <a:spAutoFit/>
          </a:bodyPr>
          <a:lstStyle/>
          <a:p>
            <a:r>
              <a:rPr lang="en-GB" dirty="0">
                <a:solidFill>
                  <a:srgbClr val="FF3860"/>
                </a:solidFill>
                <a:latin typeface="OpenDyslexicAlta" pitchFamily="2" charset="77"/>
              </a:rPr>
              <a:t>fancy</a:t>
            </a:r>
            <a:endParaRPr lang="en-GB" dirty="0">
              <a:solidFill>
                <a:srgbClr val="FF3860"/>
              </a:solidFill>
            </a:endParaRPr>
          </a:p>
        </p:txBody>
      </p:sp>
      <p:sp>
        <p:nvSpPr>
          <p:cNvPr id="39" name="TextBox 38">
            <a:extLst>
              <a:ext uri="{FF2B5EF4-FFF2-40B4-BE49-F238E27FC236}">
                <a16:creationId xmlns:a16="http://schemas.microsoft.com/office/drawing/2014/main" id="{557A3079-A257-1D4D-8F99-F0895E482DFA}"/>
              </a:ext>
            </a:extLst>
          </p:cNvPr>
          <p:cNvSpPr txBox="1"/>
          <p:nvPr/>
        </p:nvSpPr>
        <p:spPr>
          <a:xfrm>
            <a:off x="10309351" y="4460388"/>
            <a:ext cx="835806" cy="369332"/>
          </a:xfrm>
          <a:prstGeom prst="rect">
            <a:avLst/>
          </a:prstGeom>
          <a:noFill/>
        </p:spPr>
        <p:txBody>
          <a:bodyPr wrap="none" rtlCol="0">
            <a:spAutoFit/>
          </a:bodyPr>
          <a:lstStyle/>
          <a:p>
            <a:r>
              <a:rPr lang="en-GB" dirty="0">
                <a:solidFill>
                  <a:srgbClr val="FF3860"/>
                </a:solidFill>
                <a:latin typeface="OpenDyslexicAlta" pitchFamily="2" charset="77"/>
                <a:ea typeface="OpenDyslexic" charset="0"/>
                <a:cs typeface="OpenDyslexic" charset="0"/>
              </a:rPr>
              <a:t>circle</a:t>
            </a:r>
            <a:endParaRPr lang="en-GB" dirty="0">
              <a:solidFill>
                <a:srgbClr val="FF3860"/>
              </a:solidFill>
            </a:endParaRPr>
          </a:p>
        </p:txBody>
      </p:sp>
      <p:sp>
        <p:nvSpPr>
          <p:cNvPr id="40" name="TextBox 39">
            <a:extLst>
              <a:ext uri="{FF2B5EF4-FFF2-40B4-BE49-F238E27FC236}">
                <a16:creationId xmlns:a16="http://schemas.microsoft.com/office/drawing/2014/main" id="{9542EDEE-6D3A-E144-9731-0B91F9428849}"/>
              </a:ext>
            </a:extLst>
          </p:cNvPr>
          <p:cNvSpPr txBox="1"/>
          <p:nvPr/>
        </p:nvSpPr>
        <p:spPr>
          <a:xfrm>
            <a:off x="9826175" y="2302787"/>
            <a:ext cx="630429" cy="369332"/>
          </a:xfrm>
          <a:prstGeom prst="rect">
            <a:avLst/>
          </a:prstGeom>
          <a:noFill/>
        </p:spPr>
        <p:txBody>
          <a:bodyPr wrap="none" rtlCol="0">
            <a:spAutoFit/>
          </a:bodyPr>
          <a:lstStyle/>
          <a:p>
            <a:r>
              <a:rPr lang="en-GB" dirty="0">
                <a:solidFill>
                  <a:srgbClr val="FF3860"/>
                </a:solidFill>
                <a:latin typeface="OpenDyslexicAlta" pitchFamily="2" charset="77"/>
                <a:ea typeface="OpenDyslexic" charset="0"/>
                <a:cs typeface="OpenDyslexic" charset="0"/>
              </a:rPr>
              <a:t>rice</a:t>
            </a:r>
            <a:endParaRPr lang="en-GB" dirty="0">
              <a:solidFill>
                <a:srgbClr val="FF3860"/>
              </a:solidFill>
            </a:endParaRPr>
          </a:p>
        </p:txBody>
      </p:sp>
      <p:sp>
        <p:nvSpPr>
          <p:cNvPr id="41" name="TextBox 40">
            <a:extLst>
              <a:ext uri="{FF2B5EF4-FFF2-40B4-BE49-F238E27FC236}">
                <a16:creationId xmlns:a16="http://schemas.microsoft.com/office/drawing/2014/main" id="{5C6B3072-4C1B-3342-8374-06759DEF98E0}"/>
              </a:ext>
            </a:extLst>
          </p:cNvPr>
          <p:cNvSpPr txBox="1"/>
          <p:nvPr/>
        </p:nvSpPr>
        <p:spPr>
          <a:xfrm>
            <a:off x="9027434" y="6315610"/>
            <a:ext cx="879087" cy="369332"/>
          </a:xfrm>
          <a:prstGeom prst="rect">
            <a:avLst/>
          </a:prstGeom>
          <a:noFill/>
        </p:spPr>
        <p:txBody>
          <a:bodyPr wrap="none" rtlCol="0">
            <a:spAutoFit/>
          </a:bodyPr>
          <a:lstStyle/>
          <a:p>
            <a:r>
              <a:rPr lang="en-GB" dirty="0">
                <a:solidFill>
                  <a:srgbClr val="FF3860"/>
                </a:solidFill>
                <a:latin typeface="OpenDyslexicAlta" pitchFamily="2" charset="77"/>
                <a:ea typeface="OpenDyslexic" charset="0"/>
                <a:cs typeface="OpenDyslexic" charset="0"/>
              </a:rPr>
              <a:t>circus</a:t>
            </a:r>
            <a:endParaRPr lang="en-GB" dirty="0">
              <a:solidFill>
                <a:srgbClr val="FF3860"/>
              </a:solidFill>
            </a:endParaRPr>
          </a:p>
        </p:txBody>
      </p:sp>
    </p:spTree>
    <p:extLst>
      <p:ext uri="{BB962C8B-B14F-4D97-AF65-F5344CB8AC3E}">
        <p14:creationId xmlns:p14="http://schemas.microsoft.com/office/powerpoint/2010/main" val="313895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lling Shed" id="{C4F81C86-5779-0E48-81E5-305447788964}" vid="{2F96E78E-4C51-8449-B2C6-B9B70AAE1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16744</TotalTime>
  <Words>517</Words>
  <Application>Microsoft Office PowerPoint</Application>
  <PresentationFormat>Widescreen</PresentationFormat>
  <Paragraphs>191</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OpenDyslexic</vt:lpstr>
      <vt:lpstr>OpenDyslexicAlta</vt:lpstr>
      <vt:lpstr>Muli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Georgina Dallison</cp:lastModifiedBy>
  <cp:revision>360</cp:revision>
  <cp:lastPrinted>2019-04-15T12:15:01Z</cp:lastPrinted>
  <dcterms:created xsi:type="dcterms:W3CDTF">2018-08-06T08:16:18Z</dcterms:created>
  <dcterms:modified xsi:type="dcterms:W3CDTF">2021-01-05T09:14:32Z</dcterms:modified>
</cp:coreProperties>
</file>