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99" r:id="rId2"/>
    <p:sldId id="400" r:id="rId3"/>
    <p:sldId id="480" r:id="rId4"/>
    <p:sldId id="602" r:id="rId5"/>
    <p:sldId id="481" r:id="rId6"/>
    <p:sldId id="603" r:id="rId7"/>
    <p:sldId id="320" r:id="rId8"/>
    <p:sldId id="321" r:id="rId9"/>
    <p:sldId id="604" r:id="rId10"/>
  </p:sldIdLst>
  <p:sldSz cx="12192000" cy="6858000"/>
  <p:notesSz cx="6858000" cy="9144000"/>
  <p:embeddedFontLst>
    <p:embeddedFont>
      <p:font typeface="Mangal" panose="02040503050203030202" pitchFamily="18" charset="0"/>
      <p:regular r:id="rId13"/>
      <p:bold r:id="rId14"/>
    </p:embeddedFont>
    <p:embeddedFont>
      <p:font typeface="Muli" panose="020B0604020202020204" charset="0"/>
      <p:regular r:id="rId15"/>
      <p:bold r:id="rId16"/>
    </p:embeddedFont>
    <p:embeddedFont>
      <p:font typeface="OpenDyslexicAlta" panose="020B0604020202020204" charset="0"/>
      <p:regular r:id="rId17"/>
      <p:bold r:id="rId18"/>
      <p:italic r:id="rId19"/>
      <p:boldItalic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gela Corrigan" initials="AC" lastIdx="2" clrIdx="0">
    <p:extLst>
      <p:ext uri="{19B8F6BF-5375-455C-9EA6-DF929625EA0E}">
        <p15:presenceInfo xmlns:p15="http://schemas.microsoft.com/office/powerpoint/2012/main" userId="605f0122161ea95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860"/>
    <a:srgbClr val="FFCCCC"/>
    <a:srgbClr val="FFF2CC"/>
    <a:srgbClr val="C5E0B4"/>
    <a:srgbClr val="8FAADC"/>
    <a:srgbClr val="68C7D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439" autoAdjust="0"/>
    <p:restoredTop sz="90884" autoAdjust="0"/>
  </p:normalViewPr>
  <p:slideViewPr>
    <p:cSldViewPr snapToGrid="0" snapToObjects="1">
      <p:cViewPr varScale="1">
        <p:scale>
          <a:sx n="66" d="100"/>
          <a:sy n="66" d="100"/>
        </p:scale>
        <p:origin x="90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0" d="100"/>
          <a:sy n="90" d="100"/>
        </p:scale>
        <p:origin x="384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font" Target="fonts/font5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C86F298-EB3E-D446-A729-C248AB8A5D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Muli" pitchFamily="2" charset="77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7BEABC-4AC1-4C4F-BDDB-0B8FF7D20C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70555-72D4-BF40-B685-8412B7FA50E9}" type="datetimeFigureOut">
              <a:rPr lang="en-GB" smtClean="0">
                <a:latin typeface="Muli" pitchFamily="2" charset="77"/>
              </a:rPr>
              <a:t>07/01/2021</a:t>
            </a:fld>
            <a:endParaRPr lang="en-GB" dirty="0">
              <a:latin typeface="Muli" pitchFamily="2" charset="77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DF2A76-21C6-4F49-AC41-288B2976B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Muli" pitchFamily="2" charset="77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984667-866C-EF45-A262-122686295C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C7A863-B317-0C4D-8D45-833380E63946}" type="slidenum">
              <a:rPr lang="en-GB" smtClean="0">
                <a:latin typeface="Muli" pitchFamily="2" charset="77"/>
              </a:rPr>
              <a:t>‹#›</a:t>
            </a:fld>
            <a:endParaRPr lang="en-GB" dirty="0">
              <a:latin typeface="Muli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03359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Muli" pitchFamily="2" charset="77"/>
              </a:defRPr>
            </a:lvl1pPr>
          </a:lstStyle>
          <a:p>
            <a:fld id="{9C363ADC-09E6-FD4B-932E-4485A3F0108B}" type="datetimeFigureOut">
              <a:rPr lang="en-GB" smtClean="0"/>
              <a:pPr/>
              <a:t>07/01/2021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Muli" pitchFamily="2" charset="77"/>
              </a:defRPr>
            </a:lvl1pPr>
          </a:lstStyle>
          <a:p>
            <a:fld id="{5C7C66A0-413B-D942-BD25-07592977943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5309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228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607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F5FFFCE-C207-2846-8718-D75C344C8C89}"/>
              </a:ext>
            </a:extLst>
          </p:cNvPr>
          <p:cNvSpPr/>
          <p:nvPr userDrawn="1"/>
        </p:nvSpPr>
        <p:spPr>
          <a:xfrm>
            <a:off x="1523999" y="4809505"/>
            <a:ext cx="9144000" cy="1428689"/>
          </a:xfrm>
          <a:prstGeom prst="rect">
            <a:avLst/>
          </a:prstGeom>
          <a:solidFill>
            <a:srgbClr val="FFFFFF">
              <a:alpha val="90196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2C481A8-D80A-304F-BD4D-4ACD9B3D8E7E}"/>
              </a:ext>
            </a:extLst>
          </p:cNvPr>
          <p:cNvSpPr/>
          <p:nvPr userDrawn="1"/>
        </p:nvSpPr>
        <p:spPr>
          <a:xfrm>
            <a:off x="3465322" y="2902739"/>
            <a:ext cx="5261355" cy="795646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4809506"/>
            <a:ext cx="9144000" cy="1428689"/>
          </a:xfrm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07/01/2021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8310848-5352-7949-AABA-914363C424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90849" y="1261687"/>
            <a:ext cx="6210300" cy="1079500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2F3C88D-BF6E-6D4C-9A25-CACB03AA20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71061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D45BA0-7B16-364F-96FA-7CCD74809633}"/>
              </a:ext>
            </a:extLst>
          </p:cNvPr>
          <p:cNvSpPr txBox="1"/>
          <p:nvPr userDrawn="1"/>
        </p:nvSpPr>
        <p:spPr>
          <a:xfrm>
            <a:off x="4038600" y="3115896"/>
            <a:ext cx="932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 dirty="0">
                <a:latin typeface="Muli" pitchFamily="2" charset="77"/>
              </a:rPr>
              <a:t>Stage: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204E8ED3-ED92-2F44-AA0C-C350097398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47550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43EE4B3-C0E4-AE42-921D-72A75F2D0332}"/>
              </a:ext>
            </a:extLst>
          </p:cNvPr>
          <p:cNvSpPr txBox="1"/>
          <p:nvPr userDrawn="1"/>
        </p:nvSpPr>
        <p:spPr>
          <a:xfrm>
            <a:off x="6285633" y="3115896"/>
            <a:ext cx="76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 dirty="0">
                <a:latin typeface="Muli" pitchFamily="2" charset="77"/>
              </a:rPr>
              <a:t>List:</a:t>
            </a:r>
          </a:p>
        </p:txBody>
      </p:sp>
    </p:spTree>
    <p:extLst>
      <p:ext uri="{BB962C8B-B14F-4D97-AF65-F5344CB8AC3E}">
        <p14:creationId xmlns:p14="http://schemas.microsoft.com/office/powerpoint/2010/main" val="1961826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07/01/2021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809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07/01/2021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4044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07/01/2021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7757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07/01/2021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442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07/01/2021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792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22C0101-D23A-5C4E-A28F-EEE925C2BAFE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68736134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C5803DD-6F71-4F43-8676-686F6A0B910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34132394"/>
              </p:ext>
            </p:extLst>
          </p:nvPr>
        </p:nvGraphicFramePr>
        <p:xfrm>
          <a:off x="508000" y="1550668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412948114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34636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84419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0354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8218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6386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1516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0867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18164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96945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7848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827967"/>
                  </a:ext>
                </a:extLst>
              </a:tr>
            </a:tbl>
          </a:graphicData>
        </a:graphic>
      </p:graphicFrame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DF07794-DDE5-1748-AA98-177CF77DDF8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425190" y="1354611"/>
            <a:ext cx="8382000" cy="5268914"/>
          </a:xfrm>
        </p:spPr>
        <p:txBody>
          <a:bodyPr>
            <a:normAutofit/>
          </a:bodyPr>
          <a:lstStyle>
            <a:lvl1pPr>
              <a:defRPr lang="en-GB" sz="1800" b="0" i="0" kern="1200" dirty="0">
                <a:solidFill>
                  <a:prstClr val="black"/>
                </a:solidFill>
                <a:latin typeface="OpenDyslexicAlta" pitchFamily="2" charset="77"/>
                <a:ea typeface="OpenDyslexicAlta" pitchFamily="2" charset="77"/>
                <a:cs typeface="OpenDyslexicAlta" pitchFamily="2" charset="77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Edit Master text styles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Second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Third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Fourth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DD0F53D-1FF4-844C-9CFA-9D8546D499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970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ok cover write 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633CE64-A964-3E46-A3DD-F645847941CD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DA57134-93E0-C141-B390-3DFCA82BCCD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13596015"/>
              </p:ext>
            </p:extLst>
          </p:nvPr>
        </p:nvGraphicFramePr>
        <p:xfrm>
          <a:off x="508000" y="1600196"/>
          <a:ext cx="1115060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95043656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60B6E23-2996-D04A-9DCA-7750F487B5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39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A7A3E8-3E3C-9545-B15C-D2AF00F7E362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7808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07/01/2021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9137CCF-D866-694A-979D-58389EC37E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141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es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403F0EC-BACB-B74E-A7F5-23CAB3DFDA3B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31925"/>
            <a:ext cx="10515600" cy="1325563"/>
          </a:xfrm>
        </p:spPr>
        <p:txBody>
          <a:bodyPr/>
          <a:lstStyle>
            <a:lvl1pPr algn="ctr">
              <a:defRPr>
                <a:latin typeface="OpenDyslexicAlta" pitchFamily="2" charset="77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3520441"/>
            <a:ext cx="10515600" cy="2656522"/>
          </a:xfrm>
        </p:spPr>
        <p:txBody>
          <a:bodyPr>
            <a:normAutofit/>
          </a:bodyPr>
          <a:lstStyle>
            <a:lvl1pPr marL="0" indent="0">
              <a:buNone/>
              <a:defRPr sz="4200"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0FF983-7FE9-084E-894E-ADB137A670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744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07/01/2021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6327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07/01/2021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537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07/01/2021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2335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07/01/2021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276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597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0" r:id="rId4"/>
    <p:sldLayoutId id="2147483662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Muli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EC3230C-370C-4B41-B9ED-BCB463F0F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GB" dirty="0"/>
              <a:t>Adding </a:t>
            </a:r>
            <a:r>
              <a:rPr lang="mr-IN" dirty="0"/>
              <a:t>–</a:t>
            </a:r>
            <a:r>
              <a:rPr lang="en-GB" dirty="0" err="1"/>
              <a:t>er</a:t>
            </a:r>
            <a:r>
              <a:rPr lang="en-GB" dirty="0"/>
              <a:t> and </a:t>
            </a:r>
            <a:r>
              <a:rPr lang="mr-IN" dirty="0"/>
              <a:t>–</a:t>
            </a:r>
            <a:r>
              <a:rPr lang="en-GB" dirty="0" err="1"/>
              <a:t>est</a:t>
            </a:r>
            <a:r>
              <a:rPr lang="en-GB" dirty="0"/>
              <a:t> to adjectives and the prefix un-.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DAE2D-5C07-104D-8EF6-27195B5740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1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95D58-D54B-3346-AC15-07D342AE76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600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DBE228-6D41-A748-9592-1AE43A5B93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1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2B884-3FE8-CF4F-BAE3-4C745B9084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7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B32AF4-9343-2540-89B6-82250EA03E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Adding </a:t>
            </a:r>
            <a:r>
              <a:rPr lang="mr-IN" dirty="0"/>
              <a:t>–</a:t>
            </a:r>
            <a:r>
              <a:rPr lang="en-GB" dirty="0" err="1"/>
              <a:t>er</a:t>
            </a:r>
            <a:r>
              <a:rPr lang="en-GB" dirty="0"/>
              <a:t> and </a:t>
            </a:r>
            <a:r>
              <a:rPr lang="mr-IN" dirty="0"/>
              <a:t>–</a:t>
            </a:r>
            <a:r>
              <a:rPr lang="en-GB" dirty="0" err="1"/>
              <a:t>est</a:t>
            </a:r>
            <a:r>
              <a:rPr lang="en-GB" dirty="0"/>
              <a:t> to adjectives and the prefix un-.  </a:t>
            </a:r>
          </a:p>
          <a:p>
            <a:endParaRPr lang="en-GB" dirty="0"/>
          </a:p>
        </p:txBody>
      </p:sp>
      <p:graphicFrame>
        <p:nvGraphicFramePr>
          <p:cNvPr id="7" name="Table Placeholder 6">
            <a:extLst>
              <a:ext uri="{FF2B5EF4-FFF2-40B4-BE49-F238E27FC236}">
                <a16:creationId xmlns:a16="http://schemas.microsoft.com/office/drawing/2014/main" id="{D4514438-BDEC-AA4B-BC27-4CCE78A121F0}"/>
              </a:ext>
            </a:extLst>
          </p:cNvPr>
          <p:cNvGraphicFramePr>
            <a:graphicFrameLocks noGrp="1"/>
          </p:cNvGraphicFramePr>
          <p:nvPr>
            <p:ph type="tbl" sz="quarter" idx="4294967295"/>
            <p:extLst>
              <p:ext uri="{D42A27DB-BD31-4B8C-83A1-F6EECF244321}">
                <p14:modId xmlns:p14="http://schemas.microsoft.com/office/powerpoint/2010/main" val="2834499293"/>
              </p:ext>
            </p:extLst>
          </p:nvPr>
        </p:nvGraphicFramePr>
        <p:xfrm>
          <a:off x="3429000" y="1311275"/>
          <a:ext cx="8363607" cy="52722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36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899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21534">
                <a:tc>
                  <a:txBody>
                    <a:bodyPr/>
                    <a:lstStyle/>
                    <a:p>
                      <a:r>
                        <a:rPr lang="en-GB" sz="1700" b="0" i="0" dirty="0">
                          <a:latin typeface="Muli" pitchFamily="2" charset="77"/>
                        </a:rPr>
                        <a:t>Introduction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b="0" i="0" dirty="0">
                          <a:latin typeface="Muli" pitchFamily="2" charset="77"/>
                        </a:rPr>
                        <a:t>When adding </a:t>
                      </a:r>
                      <a:r>
                        <a:rPr lang="en-US" sz="1700" b="0" i="0" dirty="0" err="1">
                          <a:latin typeface="Muli" pitchFamily="2" charset="77"/>
                        </a:rPr>
                        <a:t>er</a:t>
                      </a:r>
                      <a:r>
                        <a:rPr lang="en-US" sz="1700" b="0" i="0" dirty="0">
                          <a:latin typeface="Muli" pitchFamily="2" charset="77"/>
                        </a:rPr>
                        <a:t> and </a:t>
                      </a:r>
                      <a:r>
                        <a:rPr lang="en-US" sz="1700" b="0" i="0" dirty="0" err="1">
                          <a:latin typeface="Muli" pitchFamily="2" charset="77"/>
                        </a:rPr>
                        <a:t>est</a:t>
                      </a:r>
                      <a:r>
                        <a:rPr lang="en-US" sz="1700" b="0" i="0" dirty="0">
                          <a:latin typeface="Muli" pitchFamily="2" charset="77"/>
                        </a:rPr>
                        <a:t> to words you create adjectives, usually</a:t>
                      </a:r>
                      <a:r>
                        <a:rPr lang="en-US" sz="1700" b="0" i="0" baseline="0" dirty="0">
                          <a:latin typeface="Muli" pitchFamily="2" charset="77"/>
                        </a:rPr>
                        <a:t> the prefix can be added straight on to the end of the word.</a:t>
                      </a:r>
                      <a:endParaRPr lang="en-GB" sz="17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1611">
                <a:tc>
                  <a:txBody>
                    <a:bodyPr/>
                    <a:lstStyle/>
                    <a:p>
                      <a:r>
                        <a:rPr lang="en-GB" sz="1700" b="0" i="0" dirty="0">
                          <a:latin typeface="Muli" pitchFamily="2" charset="77"/>
                        </a:rPr>
                        <a:t>Main Teaching Activity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b="0" i="0" baseline="0" dirty="0">
                          <a:latin typeface="Muli" pitchFamily="2" charset="77"/>
                        </a:rPr>
                        <a:t>Get the children to look at the list of spellings, all of which are adjectives and ask them to write down the root words. </a:t>
                      </a:r>
                    </a:p>
                    <a:p>
                      <a:endParaRPr lang="en-US" sz="1700" b="0" i="0" baseline="0" dirty="0">
                        <a:latin typeface="Muli" pitchFamily="2" charset="77"/>
                      </a:endParaRPr>
                    </a:p>
                    <a:p>
                      <a:r>
                        <a:rPr lang="en-US" sz="1700" b="0" i="0" baseline="0" dirty="0">
                          <a:latin typeface="Muli" pitchFamily="2" charset="77"/>
                        </a:rPr>
                        <a:t>Share the root words and discuss the opposite of each word.</a:t>
                      </a:r>
                      <a:endParaRPr lang="en-GB" sz="1700" b="0" i="0" baseline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9146">
                <a:tc>
                  <a:txBody>
                    <a:bodyPr/>
                    <a:lstStyle/>
                    <a:p>
                      <a:r>
                        <a:rPr lang="en-GB" sz="1700" b="0" i="0" dirty="0">
                          <a:latin typeface="Muli" pitchFamily="2" charset="77"/>
                        </a:rPr>
                        <a:t>Independent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700" b="0" i="0" dirty="0">
                          <a:latin typeface="Muli" pitchFamily="2" charset="77"/>
                        </a:rPr>
                        <a:t>Children to become the teacher by marking Evie’s work and helping her to work out which 6 words are spelled incorrectly.. </a:t>
                      </a:r>
                    </a:p>
                    <a:p>
                      <a:endParaRPr lang="en-GB" sz="1700" b="0" i="0" dirty="0">
                        <a:latin typeface="Muli" pitchFamily="2" charset="77"/>
                      </a:endParaRPr>
                    </a:p>
                    <a:p>
                      <a:r>
                        <a:rPr lang="en-GB" sz="1700" b="0" i="0" dirty="0">
                          <a:latin typeface="Muli" pitchFamily="2" charset="77"/>
                        </a:rPr>
                        <a:t>After the children have had a minute to look at it, click the </a:t>
                      </a:r>
                      <a:r>
                        <a:rPr lang="en-GB" sz="1700" b="0" i="0" dirty="0" err="1">
                          <a:latin typeface="Muli" pitchFamily="2" charset="77"/>
                        </a:rPr>
                        <a:t>powerpoint</a:t>
                      </a:r>
                      <a:r>
                        <a:rPr lang="en-GB" sz="1700" b="0" i="0" dirty="0">
                          <a:latin typeface="Muli" pitchFamily="2" charset="77"/>
                        </a:rPr>
                        <a:t> slide to hide the spelling list for this activity.</a:t>
                      </a:r>
                    </a:p>
                    <a:p>
                      <a:endParaRPr lang="en-GB" sz="17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79174B1-3AFA-4074-87A3-640D8F68B2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556864"/>
              </p:ext>
            </p:extLst>
          </p:nvPr>
        </p:nvGraphicFramePr>
        <p:xfrm>
          <a:off x="516652" y="155436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199035841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C5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59826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fresher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728698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quicker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06339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higher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94218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hardest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08756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darkest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40243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unhappy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93539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1955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89855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unfair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5468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534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4153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507590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Adding –</a:t>
                      </a:r>
                      <a:r>
                        <a:rPr lang="en-GB" sz="1400" b="0" i="0" dirty="0" err="1">
                          <a:latin typeface="Muli" pitchFamily="2" charset="77"/>
                        </a:rPr>
                        <a:t>er</a:t>
                      </a:r>
                      <a:r>
                        <a:rPr lang="en-GB" sz="1400" b="0" i="0" dirty="0">
                          <a:latin typeface="Muli" pitchFamily="2" charset="77"/>
                        </a:rPr>
                        <a:t> and –</a:t>
                      </a:r>
                      <a:r>
                        <a:rPr lang="en-GB" sz="1400" b="0" i="0" dirty="0" err="1">
                          <a:latin typeface="Muli" pitchFamily="2" charset="77"/>
                        </a:rPr>
                        <a:t>est</a:t>
                      </a:r>
                      <a:r>
                        <a:rPr lang="en-GB" sz="1400" b="0" i="0" dirty="0">
                          <a:latin typeface="Muli" pitchFamily="2" charset="77"/>
                        </a:rPr>
                        <a:t> to adjectives and the prefix un-.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>
                        <a:latin typeface="Muli" pitchFamily="2" charset="77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latin typeface="Muli" pitchFamily="2" charset="77"/>
                        </a:rPr>
                        <a:t>Name: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7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704943"/>
              </p:ext>
            </p:extLst>
          </p:nvPr>
        </p:nvGraphicFramePr>
        <p:xfrm>
          <a:off x="2414587" y="1454571"/>
          <a:ext cx="7148513" cy="49853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06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8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0804">
                  <a:extLst>
                    <a:ext uri="{9D8B030D-6E8A-4147-A177-3AD203B41FA5}">
                      <a16:colId xmlns:a16="http://schemas.microsoft.com/office/drawing/2014/main" val="4119935273"/>
                    </a:ext>
                  </a:extLst>
                </a:gridCol>
              </a:tblGrid>
              <a:tr h="190021">
                <a:tc>
                  <a:txBody>
                    <a:bodyPr/>
                    <a:lstStyle/>
                    <a:p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Root Word</a:t>
                      </a:r>
                    </a:p>
                  </a:txBody>
                  <a:tcP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Opposite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rgbClr val="C5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021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fresher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021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quicker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084914"/>
                  </a:ext>
                </a:extLst>
              </a:tr>
              <a:tr h="190021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higher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4628603"/>
                  </a:ext>
                </a:extLst>
              </a:tr>
              <a:tr h="190021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hardest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120625"/>
                  </a:ext>
                </a:extLst>
              </a:tr>
              <a:tr h="190021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darkest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8815550"/>
                  </a:ext>
                </a:extLst>
              </a:tr>
              <a:tr h="190021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unhappy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3194788"/>
                  </a:ext>
                </a:extLst>
              </a:tr>
              <a:tr h="461487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1487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487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unfair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1487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5062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268346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Adding –</a:t>
                      </a:r>
                      <a:r>
                        <a:rPr lang="en-GB" sz="1400" b="0" i="0" dirty="0" err="1">
                          <a:latin typeface="Muli" pitchFamily="2" charset="77"/>
                        </a:rPr>
                        <a:t>er</a:t>
                      </a:r>
                      <a:r>
                        <a:rPr lang="en-GB" sz="1400" b="0" i="0" dirty="0">
                          <a:latin typeface="Muli" pitchFamily="2" charset="77"/>
                        </a:rPr>
                        <a:t> and –</a:t>
                      </a:r>
                      <a:r>
                        <a:rPr lang="en-GB" sz="1400" b="0" i="0" dirty="0" err="1">
                          <a:latin typeface="Muli" pitchFamily="2" charset="77"/>
                        </a:rPr>
                        <a:t>est</a:t>
                      </a:r>
                      <a:r>
                        <a:rPr lang="en-GB" sz="1400" b="0" i="0" dirty="0">
                          <a:latin typeface="Muli" pitchFamily="2" charset="77"/>
                        </a:rPr>
                        <a:t> to adjectives and the prefix un-.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>
                        <a:latin typeface="Muli" pitchFamily="2" charset="77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Answers: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7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224328"/>
              </p:ext>
            </p:extLst>
          </p:nvPr>
        </p:nvGraphicFramePr>
        <p:xfrm>
          <a:off x="2414587" y="1454571"/>
          <a:ext cx="7148513" cy="46805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06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8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0804">
                  <a:extLst>
                    <a:ext uri="{9D8B030D-6E8A-4147-A177-3AD203B41FA5}">
                      <a16:colId xmlns:a16="http://schemas.microsoft.com/office/drawing/2014/main" val="4119935273"/>
                    </a:ext>
                  </a:extLst>
                </a:gridCol>
              </a:tblGrid>
              <a:tr h="190021">
                <a:tc>
                  <a:txBody>
                    <a:bodyPr/>
                    <a:lstStyle/>
                    <a:p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Root Word</a:t>
                      </a:r>
                    </a:p>
                  </a:txBody>
                  <a:tcP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Opposite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rgbClr val="C5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021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fresher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021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quicker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quick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084914"/>
                  </a:ext>
                </a:extLst>
              </a:tr>
              <a:tr h="190021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higher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4628603"/>
                  </a:ext>
                </a:extLst>
              </a:tr>
              <a:tr h="190021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hardest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soft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120625"/>
                  </a:ext>
                </a:extLst>
              </a:tr>
              <a:tr h="190021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darkest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light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8815550"/>
                  </a:ext>
                </a:extLst>
              </a:tr>
              <a:tr h="190021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unhappy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happy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unhappy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3194788"/>
                  </a:ext>
                </a:extLst>
              </a:tr>
              <a:tr h="461487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1487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487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unfair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fair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unfair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1487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9487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167493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Adding –</a:t>
                      </a:r>
                      <a:r>
                        <a:rPr lang="en-GB" sz="1400" b="0" i="0" dirty="0" err="1">
                          <a:latin typeface="Muli" pitchFamily="2" charset="77"/>
                        </a:rPr>
                        <a:t>er</a:t>
                      </a:r>
                      <a:r>
                        <a:rPr lang="en-GB" sz="1400" b="0" i="0" dirty="0">
                          <a:latin typeface="Muli" pitchFamily="2" charset="77"/>
                        </a:rPr>
                        <a:t> and –</a:t>
                      </a:r>
                      <a:r>
                        <a:rPr lang="en-GB" sz="1400" b="0" i="0" dirty="0" err="1">
                          <a:latin typeface="Muli" pitchFamily="2" charset="77"/>
                        </a:rPr>
                        <a:t>est</a:t>
                      </a:r>
                      <a:r>
                        <a:rPr lang="en-GB" sz="1400" b="0" i="0" dirty="0">
                          <a:latin typeface="Muli" pitchFamily="2" charset="77"/>
                        </a:rPr>
                        <a:t> to adjectives and the prefix un-.  </a:t>
                      </a:r>
                      <a:endParaRPr lang="en-GB" sz="1400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7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071852"/>
              </p:ext>
            </p:extLst>
          </p:nvPr>
        </p:nvGraphicFramePr>
        <p:xfrm>
          <a:off x="4167590" y="2327905"/>
          <a:ext cx="2787650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freshir</a:t>
                      </a:r>
                      <a:br>
                        <a:rPr lang="en-US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</a:br>
                      <a:r>
                        <a:rPr lang="en-US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qicker</a:t>
                      </a:r>
                      <a:br>
                        <a:rPr lang="en-US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</a:br>
                      <a:r>
                        <a:rPr lang="en-US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higher</a:t>
                      </a:r>
                      <a:br>
                        <a:rPr lang="en-US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</a:br>
                      <a:r>
                        <a:rPr lang="en-US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harrdest</a:t>
                      </a:r>
                      <a:br>
                        <a:rPr lang="en-US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</a:br>
                      <a:r>
                        <a:rPr lang="en-US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darkist</a:t>
                      </a:r>
                      <a:br>
                        <a:rPr lang="en-US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</a:br>
                      <a:r>
                        <a:rPr lang="en-US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unhapee</a:t>
                      </a:r>
                      <a:br>
                        <a:rPr lang="en-US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</a:br>
                      <a:r>
                        <a:rPr lang="en-US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undo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unlowd</a:t>
                      </a:r>
                      <a:endParaRPr lang="en-US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unfair</a:t>
                      </a:r>
                      <a:br>
                        <a:rPr lang="en-US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</a:br>
                      <a:r>
                        <a:rPr lang="en-US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unlok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58568" y="1323865"/>
            <a:ext cx="83600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latin typeface="OpenDyslexicAlta" pitchFamily="2" charset="77"/>
                <a:ea typeface="OpenDyslexic" charset="0"/>
                <a:cs typeface="OpenDyslexic" charset="0"/>
              </a:rPr>
              <a:t>Evie has scored 4/8 in her spelling test.  </a:t>
            </a:r>
          </a:p>
          <a:p>
            <a:pPr algn="ctr"/>
            <a:r>
              <a:rPr lang="en-GB" sz="1600" dirty="0">
                <a:latin typeface="OpenDyslexicAlta" pitchFamily="2" charset="77"/>
                <a:ea typeface="OpenDyslexic" charset="0"/>
                <a:cs typeface="OpenDyslexic" charset="0"/>
              </a:rPr>
              <a:t>Can you help her to work out which spellings are wrong and write them correctly?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8000" y="1251292"/>
            <a:ext cx="2787650" cy="261610"/>
          </a:xfrm>
          <a:prstGeom prst="rect">
            <a:avLst/>
          </a:prstGeom>
          <a:solidFill>
            <a:srgbClr val="C5E0B4"/>
          </a:solidFill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OpenDyslexicAlta" pitchFamily="2" charset="77"/>
                <a:ea typeface="OpenDyslexic" charset="0"/>
                <a:cs typeface="OpenDyslexic" charset="0"/>
              </a:rPr>
              <a:t>Cover your spellings for this task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590239E-C5B7-4E3D-B5E3-F98E06F0C2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93423"/>
              </p:ext>
            </p:extLst>
          </p:nvPr>
        </p:nvGraphicFramePr>
        <p:xfrm>
          <a:off x="539371" y="164437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138298420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C5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300683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fresher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904946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quicker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05718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higher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41609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hardest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1723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darkest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79414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unhappy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87751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949379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361959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unfair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3626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9791532"/>
                  </a:ext>
                </a:extLst>
              </a:tr>
            </a:tbl>
          </a:graphicData>
        </a:graphic>
      </p:graphicFrame>
      <p:pic>
        <p:nvPicPr>
          <p:cNvPr id="8194" name="Picture 2" descr="Classroom Comic Characters Project 1 Schoo">
            <a:extLst>
              <a:ext uri="{FF2B5EF4-FFF2-40B4-BE49-F238E27FC236}">
                <a16:creationId xmlns:a16="http://schemas.microsoft.com/office/drawing/2014/main" id="{8B860329-E02A-40FF-AA7A-BD00B01694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15679" y="2132891"/>
            <a:ext cx="1245859" cy="1857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DE4A76D-0F02-489C-8C9E-BB27F5F63089}"/>
              </a:ext>
            </a:extLst>
          </p:cNvPr>
          <p:cNvSpPr/>
          <p:nvPr/>
        </p:nvSpPr>
        <p:spPr>
          <a:xfrm>
            <a:off x="232032" y="1570394"/>
            <a:ext cx="3339586" cy="5160674"/>
          </a:xfrm>
          <a:prstGeom prst="roundRect">
            <a:avLst>
              <a:gd name="adj" fmla="val 5544"/>
            </a:avLst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li" pitchFamily="2" charset="77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477E13C-9627-544B-91B6-12B3DB3C3B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806721"/>
              </p:ext>
            </p:extLst>
          </p:nvPr>
        </p:nvGraphicFramePr>
        <p:xfrm>
          <a:off x="9121977" y="2327905"/>
          <a:ext cx="2434392" cy="42041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34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0413">
                <a:tc>
                  <a:txBody>
                    <a:bodyPr/>
                    <a:lstStyle/>
                    <a:p>
                      <a:r>
                        <a:rPr lang="en-GB" sz="16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freshest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413">
                <a:tc>
                  <a:txBody>
                    <a:bodyPr/>
                    <a:lstStyle/>
                    <a:p>
                      <a:r>
                        <a:rPr lang="en-GB" sz="16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quicker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413">
                <a:tc>
                  <a:txBody>
                    <a:bodyPr/>
                    <a:lstStyle/>
                    <a:p>
                      <a:r>
                        <a:rPr lang="en-GB" sz="1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higher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413">
                <a:tc>
                  <a:txBody>
                    <a:bodyPr/>
                    <a:lstStyle/>
                    <a:p>
                      <a:r>
                        <a:rPr lang="en-GB" sz="16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hardest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413">
                <a:tc>
                  <a:txBody>
                    <a:bodyPr/>
                    <a:lstStyle/>
                    <a:p>
                      <a:r>
                        <a:rPr lang="en-GB" sz="16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darkest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413">
                <a:tc>
                  <a:txBody>
                    <a:bodyPr/>
                    <a:lstStyle/>
                    <a:p>
                      <a:r>
                        <a:rPr lang="en-GB" sz="16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unhappy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0413">
                <a:tc>
                  <a:txBody>
                    <a:bodyPr/>
                    <a:lstStyle/>
                    <a:p>
                      <a:r>
                        <a:rPr lang="en-GB" sz="1600" b="0" i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413">
                <a:tc>
                  <a:txBody>
                    <a:bodyPr/>
                    <a:lstStyle/>
                    <a:p>
                      <a:r>
                        <a:rPr lang="en-GB" sz="16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0413">
                <a:tc>
                  <a:txBody>
                    <a:bodyPr/>
                    <a:lstStyle/>
                    <a:p>
                      <a:r>
                        <a:rPr lang="en-GB" sz="1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unfair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694020"/>
                  </a:ext>
                </a:extLst>
              </a:tr>
              <a:tr h="420413">
                <a:tc>
                  <a:txBody>
                    <a:bodyPr/>
                    <a:lstStyle/>
                    <a:p>
                      <a:r>
                        <a:rPr lang="en-GB" sz="16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10475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4256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720942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1600" b="0" i="0" dirty="0">
                          <a:latin typeface="Muli" pitchFamily="2" charset="77"/>
                        </a:rPr>
                        <a:t>Adding </a:t>
                      </a:r>
                      <a:r>
                        <a:rPr lang="mr-IN" sz="1600" b="0" i="0" dirty="0"/>
                        <a:t>–</a:t>
                      </a:r>
                      <a:r>
                        <a:rPr lang="en-GB" sz="1600" dirty="0" err="1"/>
                        <a:t>er</a:t>
                      </a:r>
                      <a:r>
                        <a:rPr lang="en-GB" sz="1600" dirty="0"/>
                        <a:t> and </a:t>
                      </a:r>
                      <a:r>
                        <a:rPr lang="mr-IN" sz="1600" dirty="0"/>
                        <a:t>–</a:t>
                      </a:r>
                      <a:r>
                        <a:rPr lang="en-GB" sz="1600" dirty="0" err="1"/>
                        <a:t>est</a:t>
                      </a:r>
                      <a:r>
                        <a:rPr lang="en-GB" sz="1600" dirty="0"/>
                        <a:t> to adjectives and the prefix un-.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aseline="0" dirty="0">
                        <a:solidFill>
                          <a:srgbClr val="FF386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aseline="0" dirty="0">
                          <a:solidFill>
                            <a:srgbClr val="FF3860"/>
                          </a:solidFill>
                        </a:rPr>
                        <a:t>Answers: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7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880052"/>
              </p:ext>
            </p:extLst>
          </p:nvPr>
        </p:nvGraphicFramePr>
        <p:xfrm>
          <a:off x="4167590" y="2327905"/>
          <a:ext cx="2787650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freshir</a:t>
                      </a:r>
                      <a:br>
                        <a:rPr lang="en-US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</a:br>
                      <a:r>
                        <a:rPr lang="en-US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qicker</a:t>
                      </a:r>
                      <a:br>
                        <a:rPr lang="en-US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</a:br>
                      <a:r>
                        <a:rPr lang="en-US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higher</a:t>
                      </a:r>
                      <a:br>
                        <a:rPr lang="en-US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</a:br>
                      <a:r>
                        <a:rPr lang="en-US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harrdest</a:t>
                      </a:r>
                      <a:br>
                        <a:rPr lang="en-US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</a:br>
                      <a:r>
                        <a:rPr lang="en-US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darkist</a:t>
                      </a:r>
                      <a:br>
                        <a:rPr lang="en-US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</a:br>
                      <a:r>
                        <a:rPr lang="en-US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unhapee</a:t>
                      </a:r>
                      <a:br>
                        <a:rPr lang="en-US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</a:br>
                      <a:r>
                        <a:rPr lang="en-US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undo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unlowd</a:t>
                      </a:r>
                      <a:endParaRPr lang="en-US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unfair</a:t>
                      </a:r>
                      <a:br>
                        <a:rPr lang="en-US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</a:br>
                      <a:r>
                        <a:rPr lang="en-US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unlok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691849"/>
              </p:ext>
            </p:extLst>
          </p:nvPr>
        </p:nvGraphicFramePr>
        <p:xfrm>
          <a:off x="9121977" y="2327905"/>
          <a:ext cx="2434392" cy="42041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34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0413">
                <a:tc>
                  <a:txBody>
                    <a:bodyPr/>
                    <a:lstStyle/>
                    <a:p>
                      <a:r>
                        <a:rPr lang="en-GB" sz="16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freshest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413">
                <a:tc>
                  <a:txBody>
                    <a:bodyPr/>
                    <a:lstStyle/>
                    <a:p>
                      <a:r>
                        <a:rPr lang="en-GB" sz="16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quicker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413">
                <a:tc>
                  <a:txBody>
                    <a:bodyPr/>
                    <a:lstStyle/>
                    <a:p>
                      <a:r>
                        <a:rPr lang="en-GB" sz="1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higher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413">
                <a:tc>
                  <a:txBody>
                    <a:bodyPr/>
                    <a:lstStyle/>
                    <a:p>
                      <a:r>
                        <a:rPr lang="en-GB" sz="16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hardest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413">
                <a:tc>
                  <a:txBody>
                    <a:bodyPr/>
                    <a:lstStyle/>
                    <a:p>
                      <a:r>
                        <a:rPr lang="en-GB" sz="16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darkest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413">
                <a:tc>
                  <a:txBody>
                    <a:bodyPr/>
                    <a:lstStyle/>
                    <a:p>
                      <a:r>
                        <a:rPr lang="en-GB" sz="16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unhappy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0413">
                <a:tc>
                  <a:txBody>
                    <a:bodyPr/>
                    <a:lstStyle/>
                    <a:p>
                      <a:r>
                        <a:rPr lang="en-GB" sz="1600" b="0" i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413">
                <a:tc>
                  <a:txBody>
                    <a:bodyPr/>
                    <a:lstStyle/>
                    <a:p>
                      <a:r>
                        <a:rPr lang="en-GB" sz="16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0413">
                <a:tc>
                  <a:txBody>
                    <a:bodyPr/>
                    <a:lstStyle/>
                    <a:p>
                      <a:r>
                        <a:rPr lang="en-GB" sz="1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unfair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694020"/>
                  </a:ext>
                </a:extLst>
              </a:tr>
              <a:tr h="420413">
                <a:tc>
                  <a:txBody>
                    <a:bodyPr/>
                    <a:lstStyle/>
                    <a:p>
                      <a:r>
                        <a:rPr lang="en-GB" sz="16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104756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58568" y="1323865"/>
            <a:ext cx="83600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latin typeface="OpenDyslexicAlta" pitchFamily="2" charset="77"/>
                <a:ea typeface="OpenDyslexic" charset="0"/>
                <a:cs typeface="OpenDyslexic" charset="0"/>
              </a:rPr>
              <a:t>Evie has scored 4/10 in her spelling test.  </a:t>
            </a:r>
          </a:p>
          <a:p>
            <a:pPr algn="ctr"/>
            <a:r>
              <a:rPr lang="en-GB" sz="1600" dirty="0">
                <a:latin typeface="OpenDyslexicAlta" pitchFamily="2" charset="77"/>
                <a:ea typeface="OpenDyslexic" charset="0"/>
                <a:cs typeface="OpenDyslexic" charset="0"/>
              </a:rPr>
              <a:t>Can you help her to work out which spellings are wrong and write them correctly?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8000" y="1251292"/>
            <a:ext cx="2787650" cy="261610"/>
          </a:xfrm>
          <a:prstGeom prst="rect">
            <a:avLst/>
          </a:prstGeom>
          <a:solidFill>
            <a:srgbClr val="C5E0B4"/>
          </a:solidFill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OpenDyslexicAlta" pitchFamily="2" charset="77"/>
                <a:ea typeface="OpenDyslexic" charset="0"/>
                <a:cs typeface="OpenDyslexic" charset="0"/>
              </a:rPr>
              <a:t>Cover your spellings for this task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590239E-C5B7-4E3D-B5E3-F98E06F0C2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077848"/>
              </p:ext>
            </p:extLst>
          </p:nvPr>
        </p:nvGraphicFramePr>
        <p:xfrm>
          <a:off x="539371" y="164437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138298420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C5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300683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fresher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904946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quicker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05718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higher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41609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hardest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1723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darkest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79414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unhappy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87751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949379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361959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unfair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3626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9791532"/>
                  </a:ext>
                </a:extLst>
              </a:tr>
            </a:tbl>
          </a:graphicData>
        </a:graphic>
      </p:graphicFrame>
      <p:pic>
        <p:nvPicPr>
          <p:cNvPr id="8194" name="Picture 2" descr="Classroom Comic Characters Project 1 Schoo">
            <a:extLst>
              <a:ext uri="{FF2B5EF4-FFF2-40B4-BE49-F238E27FC236}">
                <a16:creationId xmlns:a16="http://schemas.microsoft.com/office/drawing/2014/main" id="{8B860329-E02A-40FF-AA7A-BD00B01694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15679" y="2132891"/>
            <a:ext cx="1245859" cy="1857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473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014544"/>
              </p:ext>
            </p:extLst>
          </p:nvPr>
        </p:nvGraphicFramePr>
        <p:xfrm>
          <a:off x="508000" y="1600196"/>
          <a:ext cx="11150598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8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9815415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3332936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4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5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fresher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quicker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higher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hardest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darkest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unhappy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unfair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611535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1400" baseline="0" dirty="0">
                          <a:latin typeface="Muli" pitchFamily="2" charset="77"/>
                        </a:rPr>
                        <a:t>Adding </a:t>
                      </a:r>
                      <a:r>
                        <a:rPr lang="mr-IN" sz="1400" b="0" i="0" baseline="0" dirty="0">
                          <a:latin typeface="Muli" pitchFamily="2" charset="77"/>
                        </a:rPr>
                        <a:t>–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er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 and </a:t>
                      </a:r>
                      <a:r>
                        <a:rPr lang="mr-IN" sz="1400" baseline="0" dirty="0">
                          <a:latin typeface="Muli" pitchFamily="2" charset="77"/>
                        </a:rPr>
                        <a:t>–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est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 to adjectives and the prefix un-.  </a:t>
                      </a:r>
                    </a:p>
                    <a:p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latin typeface="Muli" pitchFamily="2" charset="77"/>
                        </a:rPr>
                        <a:t>Name:</a:t>
                      </a:r>
                      <a:endParaRPr lang="en-GB" sz="140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7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6877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869481"/>
              </p:ext>
            </p:extLst>
          </p:nvPr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fresher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quicker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higher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hardest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darkest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unhappy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unfair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545844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1400" baseline="0" dirty="0">
                          <a:latin typeface="Muli" pitchFamily="2" charset="77"/>
                        </a:rPr>
                        <a:t>Adding </a:t>
                      </a:r>
                      <a:r>
                        <a:rPr lang="mr-IN" sz="1400" b="0" i="0" baseline="0" dirty="0">
                          <a:latin typeface="Muli" pitchFamily="2" charset="77"/>
                        </a:rPr>
                        <a:t>–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er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 and </a:t>
                      </a:r>
                      <a:r>
                        <a:rPr lang="mr-IN" sz="1400" baseline="0" dirty="0">
                          <a:latin typeface="Muli" pitchFamily="2" charset="77"/>
                        </a:rPr>
                        <a:t>–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est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 to adjectives and the prefix un-. </a:t>
                      </a:r>
                    </a:p>
                    <a:p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latin typeface="Muli" pitchFamily="2" charset="77"/>
                        </a:rPr>
                        <a:t>Name:</a:t>
                      </a:r>
                      <a:endParaRPr lang="en-GB" sz="140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7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2507020"/>
              </p:ext>
            </p:extLst>
          </p:nvPr>
        </p:nvGraphicFramePr>
        <p:xfrm>
          <a:off x="3450253" y="1637260"/>
          <a:ext cx="8127999" cy="4997067"/>
        </p:xfrm>
        <a:graphic>
          <a:graphicData uri="http://schemas.openxmlformats.org/drawingml/2006/table">
            <a:tbl>
              <a:tblPr firstRow="1">
                <a:tableStyleId>{912C8C85-51F0-491E-9774-3900AFEF0FD7}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1312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Root</a:t>
                      </a:r>
                      <a:r>
                        <a:rPr lang="en-GB" sz="2000" b="0" i="0" baseline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word</a:t>
                      </a:r>
                      <a:endParaRPr lang="en-GB" sz="2000" b="0" i="0" dirty="0">
                        <a:solidFill>
                          <a:schemeClr val="tx1"/>
                        </a:solidFill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Add -</a:t>
                      </a:r>
                      <a:r>
                        <a:rPr lang="en-GB" sz="2000" b="0" i="0" dirty="0" err="1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er</a:t>
                      </a:r>
                      <a:endParaRPr lang="en-GB" sz="2000" b="0" i="0" dirty="0">
                        <a:solidFill>
                          <a:schemeClr val="tx1"/>
                        </a:solidFill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Add</a:t>
                      </a:r>
                      <a:r>
                        <a:rPr lang="en-GB" sz="2000" b="0" i="0" baseline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-</a:t>
                      </a:r>
                      <a:r>
                        <a:rPr lang="en-GB" sz="2000" b="0" i="0" baseline="0" dirty="0" err="1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est</a:t>
                      </a:r>
                      <a:endParaRPr lang="en-GB" sz="2000" b="0" i="0" dirty="0">
                        <a:solidFill>
                          <a:schemeClr val="tx1"/>
                        </a:solidFill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57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8257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quick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257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high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257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257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dark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257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kern="120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Root word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b="0" i="0" kern="120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Add un-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2000" b="0" i="0" kern="1200" dirty="0">
                        <a:solidFill>
                          <a:schemeClr val="tx1"/>
                        </a:solidFill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6392398"/>
                  </a:ext>
                </a:extLst>
              </a:tr>
              <a:tr h="418257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happy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5945845"/>
                  </a:ext>
                </a:extLst>
              </a:tr>
              <a:tr h="418257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1880040"/>
                  </a:ext>
                </a:extLst>
              </a:tr>
              <a:tr h="418257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load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413643"/>
                  </a:ext>
                </a:extLst>
              </a:tr>
              <a:tr h="418257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fair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1724751"/>
                  </a:ext>
                </a:extLst>
              </a:tr>
              <a:tr h="418257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lock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625996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450253" y="1230864"/>
            <a:ext cx="8045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Add -</a:t>
            </a:r>
            <a:r>
              <a:rPr lang="en-GB" dirty="0" err="1">
                <a:latin typeface="OpenDyslexicAlta" pitchFamily="2" charset="77"/>
                <a:ea typeface="OpenDyslexic" charset="0"/>
                <a:cs typeface="OpenDyslexic" charset="0"/>
              </a:rPr>
              <a:t>er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, -</a:t>
            </a:r>
            <a:r>
              <a:rPr lang="en-GB" dirty="0" err="1">
                <a:latin typeface="OpenDyslexicAlta" pitchFamily="2" charset="77"/>
                <a:ea typeface="OpenDyslexic" charset="0"/>
                <a:cs typeface="OpenDyslexic" charset="0"/>
              </a:rPr>
              <a:t>est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 and un- to the root words to create new words.</a:t>
            </a:r>
          </a:p>
        </p:txBody>
      </p:sp>
    </p:spTree>
    <p:extLst>
      <p:ext uri="{BB962C8B-B14F-4D97-AF65-F5344CB8AC3E}">
        <p14:creationId xmlns:p14="http://schemas.microsoft.com/office/powerpoint/2010/main" val="2077736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286101"/>
              </p:ext>
            </p:extLst>
          </p:nvPr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fresher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quicker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higher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hardest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darkest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unhappy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unfair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2770099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1400" baseline="0" dirty="0">
                          <a:latin typeface="Muli" pitchFamily="2" charset="77"/>
                        </a:rPr>
                        <a:t>Adding </a:t>
                      </a:r>
                      <a:r>
                        <a:rPr lang="mr-IN" sz="1400" b="0" i="0" baseline="0" dirty="0">
                          <a:latin typeface="Muli" pitchFamily="2" charset="77"/>
                        </a:rPr>
                        <a:t>–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er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 and </a:t>
                      </a:r>
                      <a:r>
                        <a:rPr lang="mr-IN" sz="1400" baseline="0" dirty="0">
                          <a:latin typeface="Muli" pitchFamily="2" charset="77"/>
                        </a:rPr>
                        <a:t>–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est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 to adjectives and the prefix un-. </a:t>
                      </a:r>
                    </a:p>
                    <a:p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Answers: </a:t>
                      </a:r>
                      <a:endParaRPr lang="en-GB" sz="1400" dirty="0">
                        <a:solidFill>
                          <a:srgbClr val="FF3860"/>
                        </a:solidFill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7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450253" y="1600196"/>
            <a:ext cx="8045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Add -</a:t>
            </a:r>
            <a:r>
              <a:rPr lang="en-GB" dirty="0" err="1">
                <a:latin typeface="OpenDyslexicAlta" pitchFamily="2" charset="77"/>
                <a:ea typeface="OpenDyslexic" charset="0"/>
                <a:cs typeface="OpenDyslexic" charset="0"/>
              </a:rPr>
              <a:t>er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 and -</a:t>
            </a:r>
            <a:r>
              <a:rPr lang="en-GB" dirty="0" err="1">
                <a:latin typeface="OpenDyslexicAlta" pitchFamily="2" charset="77"/>
                <a:ea typeface="OpenDyslexic" charset="0"/>
                <a:cs typeface="OpenDyslexic" charset="0"/>
              </a:rPr>
              <a:t>est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 to the root words to create new adjectives.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C850F1D-EC47-AE41-8A23-63DA2AB6FF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943330"/>
              </p:ext>
            </p:extLst>
          </p:nvPr>
        </p:nvGraphicFramePr>
        <p:xfrm>
          <a:off x="3450253" y="1637260"/>
          <a:ext cx="8127999" cy="4997067"/>
        </p:xfrm>
        <a:graphic>
          <a:graphicData uri="http://schemas.openxmlformats.org/drawingml/2006/table">
            <a:tbl>
              <a:tblPr firstRow="1">
                <a:tableStyleId>{912C8C85-51F0-491E-9774-3900AFEF0FD7}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1312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Root</a:t>
                      </a:r>
                      <a:r>
                        <a:rPr lang="en-GB" sz="2000" b="0" i="0" baseline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word</a:t>
                      </a:r>
                      <a:endParaRPr lang="en-GB" sz="2000" b="0" i="0" dirty="0">
                        <a:solidFill>
                          <a:schemeClr val="tx1"/>
                        </a:solidFill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Add -</a:t>
                      </a:r>
                      <a:r>
                        <a:rPr lang="en-GB" sz="2000" b="0" i="0" dirty="0" err="1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er</a:t>
                      </a:r>
                      <a:endParaRPr lang="en-GB" sz="2000" b="0" i="0" dirty="0">
                        <a:solidFill>
                          <a:schemeClr val="tx1"/>
                        </a:solidFill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Add</a:t>
                      </a:r>
                      <a:r>
                        <a:rPr lang="en-GB" sz="2000" b="0" i="0" baseline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-</a:t>
                      </a:r>
                      <a:r>
                        <a:rPr lang="en-GB" sz="2000" b="0" i="0" baseline="0" dirty="0" err="1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est</a:t>
                      </a:r>
                      <a:endParaRPr lang="en-GB" sz="2000" b="0" i="0" dirty="0">
                        <a:solidFill>
                          <a:schemeClr val="tx1"/>
                        </a:solidFill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57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fresher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freshest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8257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quick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quicker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quickest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257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high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higher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highest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257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harder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hardest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257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dark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darker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darkest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257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kern="120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Root word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b="0" i="0" kern="120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Add un-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2000" b="0" i="0" kern="1200" dirty="0">
                        <a:solidFill>
                          <a:schemeClr val="tx1"/>
                        </a:solidFill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6392398"/>
                  </a:ext>
                </a:extLst>
              </a:tr>
              <a:tr h="418257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happy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unhappy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5945845"/>
                  </a:ext>
                </a:extLst>
              </a:tr>
              <a:tr h="418257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undo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1880040"/>
                  </a:ext>
                </a:extLst>
              </a:tr>
              <a:tr h="418257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load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unload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413643"/>
                  </a:ext>
                </a:extLst>
              </a:tr>
              <a:tr h="418257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fair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unfair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1724751"/>
                  </a:ext>
                </a:extLst>
              </a:tr>
              <a:tr h="418257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lock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unlock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20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62599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6430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elling Shed" id="{C4F81C86-5779-0E48-81E5-305447788964}" vid="{2F96E78E-4C51-8449-B2C6-B9B70AAE1C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32516</TotalTime>
  <Words>625</Words>
  <Application>Microsoft Office PowerPoint</Application>
  <PresentationFormat>Widescreen</PresentationFormat>
  <Paragraphs>247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Muli</vt:lpstr>
      <vt:lpstr>OpenDyslexic</vt:lpstr>
      <vt:lpstr>OpenDyslexicAlta</vt:lpstr>
      <vt:lpstr>Mangal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Spelling Shed 🐝</dc:title>
  <dc:creator>Rob Smith</dc:creator>
  <cp:lastModifiedBy>Joe Benningfield</cp:lastModifiedBy>
  <cp:revision>581</cp:revision>
  <cp:lastPrinted>2018-08-07T22:46:56Z</cp:lastPrinted>
  <dcterms:created xsi:type="dcterms:W3CDTF">2018-08-06T08:16:18Z</dcterms:created>
  <dcterms:modified xsi:type="dcterms:W3CDTF">2021-01-07T11:14:35Z</dcterms:modified>
</cp:coreProperties>
</file>