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27" r:id="rId2"/>
    <p:sldId id="428" r:id="rId3"/>
    <p:sldId id="349" r:id="rId4"/>
    <p:sldId id="636" r:id="rId5"/>
    <p:sldId id="348" r:id="rId6"/>
    <p:sldId id="640" r:id="rId7"/>
    <p:sldId id="650" r:id="rId8"/>
  </p:sldIdLst>
  <p:sldSz cx="12192000" cy="6858000"/>
  <p:notesSz cx="6858000" cy="9144000"/>
  <p:embeddedFontLst>
    <p:embeddedFont>
      <p:font typeface="Muli" panose="020B0604020202020204" charset="0"/>
      <p:regular r:id="rId11"/>
      <p:bold r:id="rId12"/>
    </p:embeddedFont>
    <p:embeddedFont>
      <p:font typeface="OpenDyslexicAlta" panose="020B060402020202020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a Corrigan" initials="AC" lastIdx="2" clrIdx="0">
    <p:extLst>
      <p:ext uri="{19B8F6BF-5375-455C-9EA6-DF929625EA0E}">
        <p15:presenceInfo xmlns:p15="http://schemas.microsoft.com/office/powerpoint/2012/main" userId="605f0122161ea95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FFCCCC"/>
    <a:srgbClr val="FFF2CC"/>
    <a:srgbClr val="C5E0B4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39" autoAdjust="0"/>
    <p:restoredTop sz="90884" autoAdjust="0"/>
  </p:normalViewPr>
  <p:slideViewPr>
    <p:cSldViewPr snapToGrid="0" snapToObjects="1">
      <p:cViewPr varScale="1">
        <p:scale>
          <a:sx n="49" d="100"/>
          <a:sy n="49" d="100"/>
        </p:scale>
        <p:origin x="5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08/01/2021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536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63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4132394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3596015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The digraphs ‘</a:t>
            </a:r>
            <a:r>
              <a:rPr lang="en-GB" dirty="0" err="1"/>
              <a:t>ir</a:t>
            </a:r>
            <a:r>
              <a:rPr lang="en-GB" dirty="0"/>
              <a:t>’ and ‘</a:t>
            </a:r>
            <a:r>
              <a:rPr lang="en-GB" dirty="0" err="1"/>
              <a:t>ur</a:t>
            </a:r>
            <a:r>
              <a:rPr lang="en-GB" dirty="0"/>
              <a:t>’. Often found in the middle of words and occasionally at the beginning of words.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65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22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The digraphs ‘</a:t>
            </a:r>
            <a:r>
              <a:rPr lang="en-GB" dirty="0" err="1"/>
              <a:t>ir</a:t>
            </a:r>
            <a:r>
              <a:rPr lang="en-GB" dirty="0"/>
              <a:t>’ and ‘</a:t>
            </a:r>
            <a:r>
              <a:rPr lang="en-GB" dirty="0" err="1"/>
              <a:t>ur</a:t>
            </a:r>
            <a:r>
              <a:rPr lang="en-GB" dirty="0"/>
              <a:t>’. Often found in the middle of words and occasionally at the beginning of words. </a:t>
            </a:r>
          </a:p>
          <a:p>
            <a:endParaRPr lang="en-GB" dirty="0"/>
          </a:p>
        </p:txBody>
      </p:sp>
      <p:graphicFrame>
        <p:nvGraphicFramePr>
          <p:cNvPr id="7" name="Table Placeholder 6">
            <a:extLst>
              <a:ext uri="{FF2B5EF4-FFF2-40B4-BE49-F238E27FC236}">
                <a16:creationId xmlns:a16="http://schemas.microsoft.com/office/drawing/2014/main" id="{D4514438-BDEC-AA4B-BC27-4CCE78A121F0}"/>
              </a:ext>
            </a:extLst>
          </p:cNvPr>
          <p:cNvGraphicFramePr>
            <a:graphicFrameLocks noGrp="1"/>
          </p:cNvGraphicFramePr>
          <p:nvPr>
            <p:ph type="tbl" sz="quarter" idx="4294967295"/>
            <p:extLst>
              <p:ext uri="{D42A27DB-BD31-4B8C-83A1-F6EECF244321}">
                <p14:modId xmlns:p14="http://schemas.microsoft.com/office/powerpoint/2010/main" val="2270921937"/>
              </p:ext>
            </p:extLst>
          </p:nvPr>
        </p:nvGraphicFramePr>
        <p:xfrm>
          <a:off x="3429000" y="1311275"/>
          <a:ext cx="8363607" cy="52722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3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9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1534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dirty="0">
                          <a:latin typeface="Muli" pitchFamily="2" charset="77"/>
                        </a:rPr>
                        <a:t>The digraphs </a:t>
                      </a:r>
                      <a:r>
                        <a:rPr lang="en-GB" sz="1600" dirty="0" err="1"/>
                        <a:t>ir</a:t>
                      </a:r>
                      <a:r>
                        <a:rPr lang="en-GB" sz="1600" dirty="0"/>
                        <a:t> and </a:t>
                      </a:r>
                      <a:r>
                        <a:rPr lang="en-GB" sz="1600" dirty="0" err="1"/>
                        <a:t>ur</a:t>
                      </a:r>
                      <a:r>
                        <a:rPr lang="en-GB" sz="1600" dirty="0"/>
                        <a:t>.  Often found in the middle of words and occasionally at the beginning of words. </a:t>
                      </a:r>
                    </a:p>
                    <a:p>
                      <a:endParaRPr lang="en-GB" sz="17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1611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Main Teaching Activity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i="0" baseline="0" dirty="0">
                          <a:latin typeface="Muli" pitchFamily="2" charset="77"/>
                        </a:rPr>
                        <a:t>Ask the children to draw a line down the middle of their whiteboards and write ‘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ir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’ on one side and ‘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ur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’ on the other. Read the words out to the children and ask them to write them in to the correct side.</a:t>
                      </a:r>
                    </a:p>
                    <a:p>
                      <a:endParaRPr lang="en-US" sz="1700" b="0" i="0" baseline="0" dirty="0">
                        <a:latin typeface="Muli" pitchFamily="2" charset="77"/>
                      </a:endParaRPr>
                    </a:p>
                    <a:p>
                      <a:r>
                        <a:rPr lang="en-US" sz="1700" b="0" i="0" baseline="0" dirty="0">
                          <a:latin typeface="Muli" pitchFamily="2" charset="77"/>
                        </a:rPr>
                        <a:t>Discuss any misconceptions or mistakes.</a:t>
                      </a:r>
                      <a:endParaRPr lang="en-GB" sz="1700" b="0" i="0" baseline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9146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Independent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i="0" dirty="0">
                          <a:latin typeface="Muli" pitchFamily="2" charset="77"/>
                        </a:rPr>
                        <a:t>Ask the children to circle or </a:t>
                      </a:r>
                      <a:r>
                        <a:rPr lang="en-US" sz="1700" b="0" i="0" dirty="0" err="1">
                          <a:latin typeface="Muli" pitchFamily="2" charset="77"/>
                        </a:rPr>
                        <a:t>colour</a:t>
                      </a:r>
                      <a:r>
                        <a:rPr lang="en-US" sz="1700" b="0" i="0" dirty="0">
                          <a:latin typeface="Muli" pitchFamily="2" charset="77"/>
                        </a:rPr>
                        <a:t> in their spellings in the </a:t>
                      </a:r>
                      <a:r>
                        <a:rPr lang="en-US" sz="1700" b="0" i="0" dirty="0" err="1">
                          <a:latin typeface="Muli" pitchFamily="2" charset="77"/>
                        </a:rPr>
                        <a:t>wordsearch</a:t>
                      </a:r>
                      <a:r>
                        <a:rPr lang="en-US" sz="1700" b="0" i="0" dirty="0">
                          <a:latin typeface="Muli" pitchFamily="2" charset="77"/>
                        </a:rPr>
                        <a:t>.</a:t>
                      </a:r>
                      <a:endParaRPr lang="en-GB" sz="17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34318"/>
              </p:ext>
            </p:extLst>
          </p:nvPr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shirt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turn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433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shirt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turn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70108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digraphs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ir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and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ur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3850782" y="2250579"/>
            <a:ext cx="3786389" cy="437881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n>
                <a:solidFill>
                  <a:sysClr val="windowText" lastClr="000000"/>
                </a:solidFill>
              </a:ln>
              <a:latin typeface="Muli" pitchFamily="2" charset="77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969873" y="2250579"/>
            <a:ext cx="3786389" cy="437881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n>
                <a:solidFill>
                  <a:sysClr val="windowText" lastClr="000000"/>
                </a:solidFill>
              </a:ln>
              <a:latin typeface="Muli" pitchFamily="2" charset="7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0328" y="2401902"/>
            <a:ext cx="2884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Digraph ‘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ir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52913" y="2401902"/>
            <a:ext cx="2884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Digraph ‘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ur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92029" y="1522664"/>
            <a:ext cx="75499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Place the words from your spellings into the correct box. Can you think of any more of your own?</a:t>
            </a:r>
          </a:p>
        </p:txBody>
      </p:sp>
    </p:spTree>
    <p:extLst>
      <p:ext uri="{BB962C8B-B14F-4D97-AF65-F5344CB8AC3E}">
        <p14:creationId xmlns:p14="http://schemas.microsoft.com/office/powerpoint/2010/main" val="171051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456760"/>
              </p:ext>
            </p:extLst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shirt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turn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781501"/>
              </p:ext>
            </p:extLst>
          </p:nvPr>
        </p:nvGraphicFramePr>
        <p:xfrm>
          <a:off x="508000" y="325966"/>
          <a:ext cx="905510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698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>
                          <a:latin typeface="Muli" pitchFamily="2" charset="77"/>
                        </a:rPr>
                        <a:t>The digraphs ‘</a:t>
                      </a:r>
                      <a:r>
                        <a:rPr lang="en-GB" sz="1600" baseline="0" dirty="0" err="1">
                          <a:latin typeface="Muli" pitchFamily="2" charset="77"/>
                        </a:rPr>
                        <a:t>ir</a:t>
                      </a:r>
                      <a:r>
                        <a:rPr lang="en-GB" sz="1600" baseline="0" dirty="0">
                          <a:latin typeface="Muli" pitchFamily="2" charset="77"/>
                        </a:rPr>
                        <a:t>’ and ‘</a:t>
                      </a:r>
                      <a:r>
                        <a:rPr lang="en-GB" sz="1600" baseline="0" dirty="0" err="1">
                          <a:latin typeface="Muli" pitchFamily="2" charset="77"/>
                        </a:rPr>
                        <a:t>ur</a:t>
                      </a:r>
                      <a:r>
                        <a:rPr lang="en-GB" sz="1600" baseline="0" dirty="0">
                          <a:latin typeface="Muli" pitchFamily="2" charset="77"/>
                        </a:rPr>
                        <a:t>’.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</a:p>
                    <a:p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62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3850782" y="2250579"/>
            <a:ext cx="3786389" cy="437881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969873" y="2250579"/>
            <a:ext cx="3786389" cy="437881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0328" y="2401902"/>
            <a:ext cx="2884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Digraph ‘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ir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52913" y="2401902"/>
            <a:ext cx="2884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Digraph ‘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ur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92029" y="1522664"/>
            <a:ext cx="75499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Place the words from your spellings into the correct box. Can you think of any more of your own?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7A3239-8A88-0741-87B2-003197DF27F8}"/>
              </a:ext>
            </a:extLst>
          </p:cNvPr>
          <p:cNvSpPr txBox="1"/>
          <p:nvPr/>
        </p:nvSpPr>
        <p:spPr>
          <a:xfrm>
            <a:off x="4312419" y="3277504"/>
            <a:ext cx="747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third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135CD7-13B8-CC4E-841D-D831F5FDC79B}"/>
              </a:ext>
            </a:extLst>
          </p:cNvPr>
          <p:cNvSpPr txBox="1"/>
          <p:nvPr/>
        </p:nvSpPr>
        <p:spPr>
          <a:xfrm>
            <a:off x="6047109" y="3092838"/>
            <a:ext cx="566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girl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87FFB8-6503-9941-A815-5396040C8F16}"/>
              </a:ext>
            </a:extLst>
          </p:cNvPr>
          <p:cNvSpPr txBox="1"/>
          <p:nvPr/>
        </p:nvSpPr>
        <p:spPr>
          <a:xfrm>
            <a:off x="6096000" y="3913410"/>
            <a:ext cx="638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bird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1210DA-6EBD-7A47-A025-44A107283954}"/>
              </a:ext>
            </a:extLst>
          </p:cNvPr>
          <p:cNvSpPr txBox="1"/>
          <p:nvPr/>
        </p:nvSpPr>
        <p:spPr>
          <a:xfrm>
            <a:off x="5350644" y="4604345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first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8A83B8A-FAD8-3B4E-B1C5-B7BED39EAB68}"/>
              </a:ext>
            </a:extLst>
          </p:cNvPr>
          <p:cNvSpPr txBox="1"/>
          <p:nvPr/>
        </p:nvSpPr>
        <p:spPr>
          <a:xfrm>
            <a:off x="4319710" y="4526350"/>
            <a:ext cx="724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shirt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65F89E-A7E8-6C43-B081-1F223F78B2DE}"/>
              </a:ext>
            </a:extLst>
          </p:cNvPr>
          <p:cNvSpPr txBox="1"/>
          <p:nvPr/>
        </p:nvSpPr>
        <p:spPr>
          <a:xfrm>
            <a:off x="8365306" y="4172049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turn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A9C7C3-5735-EF4A-853A-89C123485479}"/>
              </a:ext>
            </a:extLst>
          </p:cNvPr>
          <p:cNvSpPr txBox="1"/>
          <p:nvPr/>
        </p:nvSpPr>
        <p:spPr>
          <a:xfrm>
            <a:off x="8570061" y="5267131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hurt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94FBCF3-23ED-B847-A4DE-B95904C9FC3A}"/>
              </a:ext>
            </a:extLst>
          </p:cNvPr>
          <p:cNvSpPr txBox="1"/>
          <p:nvPr/>
        </p:nvSpPr>
        <p:spPr>
          <a:xfrm>
            <a:off x="9280221" y="3350511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burst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BB77766-6AD2-9F4C-87EC-DBB7F66FAF74}"/>
              </a:ext>
            </a:extLst>
          </p:cNvPr>
          <p:cNvSpPr txBox="1"/>
          <p:nvPr/>
        </p:nvSpPr>
        <p:spPr>
          <a:xfrm>
            <a:off x="10026976" y="4113871"/>
            <a:ext cx="97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church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198A07-EB5A-A141-94FB-4055910E2B0E}"/>
              </a:ext>
            </a:extLst>
          </p:cNvPr>
          <p:cNvSpPr txBox="1"/>
          <p:nvPr/>
        </p:nvSpPr>
        <p:spPr>
          <a:xfrm>
            <a:off x="10044318" y="4789011"/>
            <a:ext cx="132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3860"/>
                </a:solidFill>
                <a:latin typeface="OpenDyslexicAlta" pitchFamily="2" charset="77"/>
              </a:rPr>
              <a:t>Thursday</a:t>
            </a:r>
          </a:p>
        </p:txBody>
      </p:sp>
    </p:spTree>
    <p:extLst>
      <p:ext uri="{BB962C8B-B14F-4D97-AF65-F5344CB8AC3E}">
        <p14:creationId xmlns:p14="http://schemas.microsoft.com/office/powerpoint/2010/main" val="2572719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980808"/>
              </p:ext>
            </p:extLst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80630775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93319695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girl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shirt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bird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church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089272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digraphs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ir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and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ur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871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701718"/>
          <a:ext cx="2787650" cy="4956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shirt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turn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738258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digraphs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ir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and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ur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uli" pitchFamily="2" charset="77"/>
                        </a:rPr>
                        <a:t>Name: </a:t>
                      </a:r>
                      <a:endParaRPr lang="en-GB" sz="1600" dirty="0">
                        <a:solidFill>
                          <a:schemeClr val="tx1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588626"/>
              </p:ext>
            </p:extLst>
          </p:nvPr>
        </p:nvGraphicFramePr>
        <p:xfrm>
          <a:off x="5035826" y="1765722"/>
          <a:ext cx="5428248" cy="41986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5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8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8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35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45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83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87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87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anose="020B0604020202020204" charset="0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DyslexicAlta" panose="020B0604020202020204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DyslexicAlta" panose="020B0604020202020204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DyslexicAlta" panose="020B0604020202020204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>
                          <a:latin typeface="OpenDyslexicAlta" panose="020B0604020202020204" charset="0"/>
                        </a:rPr>
                        <a:t>i</a:t>
                      </a:r>
                      <a:endParaRPr lang="en-GB" sz="2000" dirty="0">
                        <a:latin typeface="OpenDyslexicAlta" panose="020B060402020202020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605235" y="5921829"/>
            <a:ext cx="4540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Find and colour your spellings that are hidden in this grid. </a:t>
            </a:r>
          </a:p>
        </p:txBody>
      </p:sp>
    </p:spTree>
    <p:extLst>
      <p:ext uri="{BB962C8B-B14F-4D97-AF65-F5344CB8AC3E}">
        <p14:creationId xmlns:p14="http://schemas.microsoft.com/office/powerpoint/2010/main" val="2459847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701718"/>
          <a:ext cx="2787650" cy="4956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shirt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bird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first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turn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616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057531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digraphs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ir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and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ur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600" baseline="0" dirty="0">
                          <a:solidFill>
                            <a:srgbClr val="FF000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600" dirty="0">
                        <a:solidFill>
                          <a:srgbClr val="FF000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757170"/>
              </p:ext>
            </p:extLst>
          </p:nvPr>
        </p:nvGraphicFramePr>
        <p:xfrm>
          <a:off x="5035826" y="1765722"/>
          <a:ext cx="5428248" cy="41986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5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8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8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35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45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83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87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87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anose="020B0604020202020204" charset="0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DyslexicAlta" panose="020B0604020202020204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DyslexicAlta" panose="020B0604020202020204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DyslexicAlta" panose="020B0604020202020204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>
                          <a:latin typeface="OpenDyslexicAlta" panose="020B0604020202020204" charset="0"/>
                        </a:rPr>
                        <a:t>i</a:t>
                      </a:r>
                      <a:endParaRPr lang="en-GB" sz="2000" dirty="0">
                        <a:latin typeface="OpenDyslexicAlta" panose="020B0604020202020204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anose="020B0604020202020204" charset="0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0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605235" y="5921829"/>
            <a:ext cx="4540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Find and colour your spellings that are hidden in this grid. </a:t>
            </a:r>
          </a:p>
        </p:txBody>
      </p:sp>
    </p:spTree>
    <p:extLst>
      <p:ext uri="{BB962C8B-B14F-4D97-AF65-F5344CB8AC3E}">
        <p14:creationId xmlns:p14="http://schemas.microsoft.com/office/powerpoint/2010/main" val="2868457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32515</TotalTime>
  <Words>618</Words>
  <Application>Microsoft Office PowerPoint</Application>
  <PresentationFormat>Widescreen</PresentationFormat>
  <Paragraphs>346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OpenDyslexicAlta</vt:lpstr>
      <vt:lpstr>Arial</vt:lpstr>
      <vt:lpstr>Muli</vt:lpstr>
      <vt:lpstr>OpenDyslexic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Joe Benningfield</cp:lastModifiedBy>
  <cp:revision>581</cp:revision>
  <cp:lastPrinted>2018-08-07T22:46:56Z</cp:lastPrinted>
  <dcterms:created xsi:type="dcterms:W3CDTF">2018-08-06T08:16:18Z</dcterms:created>
  <dcterms:modified xsi:type="dcterms:W3CDTF">2021-01-08T11:16:57Z</dcterms:modified>
</cp:coreProperties>
</file>