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8"/>
  </p:notesMasterIdLst>
  <p:handoutMasterIdLst>
    <p:handoutMasterId r:id="rId9"/>
  </p:handoutMasterIdLst>
  <p:sldIdLst>
    <p:sldId id="443" r:id="rId2"/>
    <p:sldId id="444" r:id="rId3"/>
    <p:sldId id="654" r:id="rId4"/>
    <p:sldId id="515" r:id="rId5"/>
    <p:sldId id="364" r:id="rId6"/>
    <p:sldId id="365" r:id="rId7"/>
  </p:sldIdLst>
  <p:sldSz cx="12192000" cy="6858000"/>
  <p:notesSz cx="6858000" cy="9144000"/>
  <p:embeddedFontLst>
    <p:embeddedFont>
      <p:font typeface="Muli" panose="020B0604020202020204" charset="0"/>
      <p:regular r:id="rId10"/>
      <p:bold r:id="rId11"/>
    </p:embeddedFont>
    <p:embeddedFont>
      <p:font typeface="OpenDyslexicAlta" panose="020B0604020202020204"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Corrigan" initials="AC" lastIdx="2" clrIdx="0">
    <p:extLst>
      <p:ext uri="{19B8F6BF-5375-455C-9EA6-DF929625EA0E}">
        <p15:presenceInfo xmlns:p15="http://schemas.microsoft.com/office/powerpoint/2012/main" userId="605f0122161ea95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CCCC"/>
    <a:srgbClr val="FFF2CC"/>
    <a:srgbClr val="C5E0B4"/>
    <a:srgbClr val="8FAADC"/>
    <a:srgbClr val="68C7D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439" autoAdjust="0"/>
    <p:restoredTop sz="90884" autoAdjust="0"/>
  </p:normalViewPr>
  <p:slideViewPr>
    <p:cSldViewPr snapToGrid="0" snapToObjects="1">
      <p:cViewPr varScale="1">
        <p:scale>
          <a:sx n="49" d="100"/>
          <a:sy n="49" d="100"/>
        </p:scale>
        <p:origin x="54" y="276"/>
      </p:cViewPr>
      <p:guideLst/>
    </p:cSldViewPr>
  </p:slideViewPr>
  <p:notesTextViewPr>
    <p:cViewPr>
      <p:scale>
        <a:sx n="1" d="1"/>
        <a:sy n="1" d="1"/>
      </p:scale>
      <p:origin x="0" y="0"/>
    </p:cViewPr>
  </p:notesText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Muli" pitchFamily="2" charset="77"/>
            </a:endParaRPr>
          </a:p>
        </p:txBody>
      </p:sp>
      <p:sp>
        <p:nvSpPr>
          <p:cNvPr id="3" name="Date Placeholder 2">
            <a:extLst>
              <a:ext uri="{FF2B5EF4-FFF2-40B4-BE49-F238E27FC236}">
                <a16:creationId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670555-72D4-BF40-B685-8412B7FA50E9}" type="datetimeFigureOut">
              <a:rPr lang="en-GB" smtClean="0">
                <a:latin typeface="Muli" pitchFamily="2" charset="77"/>
              </a:rPr>
              <a:t>08/01/2021</a:t>
            </a:fld>
            <a:endParaRPr lang="en-GB" dirty="0">
              <a:latin typeface="Muli" pitchFamily="2" charset="77"/>
            </a:endParaRPr>
          </a:p>
        </p:txBody>
      </p:sp>
      <p:sp>
        <p:nvSpPr>
          <p:cNvPr id="4" name="Footer Placeholder 3">
            <a:extLst>
              <a:ext uri="{FF2B5EF4-FFF2-40B4-BE49-F238E27FC236}">
                <a16:creationId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Muli" pitchFamily="2" charset="77"/>
            </a:endParaRPr>
          </a:p>
        </p:txBody>
      </p:sp>
      <p:sp>
        <p:nvSpPr>
          <p:cNvPr id="5" name="Slide Number Placeholder 4">
            <a:extLst>
              <a:ext uri="{FF2B5EF4-FFF2-40B4-BE49-F238E27FC236}">
                <a16:creationId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latin typeface="Muli" pitchFamily="2" charset="77"/>
              </a:rPr>
              <a:t>‹#›</a:t>
            </a:fld>
            <a:endParaRPr lang="en-GB" dirty="0">
              <a:latin typeface="Muli" pitchFamily="2" charset="77"/>
            </a:endParaRPr>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uli" pitchFamily="2" charset="77"/>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uli" pitchFamily="2" charset="77"/>
              </a:defRPr>
            </a:lvl1pPr>
          </a:lstStyle>
          <a:p>
            <a:fld id="{9C363ADC-09E6-FD4B-932E-4485A3F0108B}" type="datetimeFigureOut">
              <a:rPr lang="en-GB" smtClean="0"/>
              <a:pPr/>
              <a:t>08/01/2021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uli" pitchFamily="2" charset="77"/>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uli" pitchFamily="2" charset="77"/>
              </a:defRPr>
            </a:lvl1pPr>
          </a:lstStyle>
          <a:p>
            <a:fld id="{5C7C66A0-413B-D942-BD25-075929779430}" type="slidenum">
              <a:rPr lang="en-GB" smtClean="0"/>
              <a:pPr/>
              <a:t>‹#›</a:t>
            </a:fld>
            <a:endParaRPr lang="en-GB" dirty="0"/>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uli" pitchFamily="2" charset="77"/>
        <a:ea typeface="+mn-ea"/>
        <a:cs typeface="+mn-cs"/>
      </a:defRPr>
    </a:lvl1pPr>
    <a:lvl2pPr marL="457200" algn="l" defTabSz="914400" rtl="0" eaLnBrk="1" latinLnBrk="0" hangingPunct="1">
      <a:defRPr sz="1200" b="0" i="0" kern="1200">
        <a:solidFill>
          <a:schemeClr val="tx1"/>
        </a:solidFill>
        <a:latin typeface="Muli" pitchFamily="2" charset="77"/>
        <a:ea typeface="+mn-ea"/>
        <a:cs typeface="+mn-cs"/>
      </a:defRPr>
    </a:lvl2pPr>
    <a:lvl3pPr marL="914400" algn="l" defTabSz="914400" rtl="0" eaLnBrk="1" latinLnBrk="0" hangingPunct="1">
      <a:defRPr sz="1200" b="0" i="0" kern="1200">
        <a:solidFill>
          <a:schemeClr val="tx1"/>
        </a:solidFill>
        <a:latin typeface="Muli" pitchFamily="2" charset="77"/>
        <a:ea typeface="+mn-ea"/>
        <a:cs typeface="+mn-cs"/>
      </a:defRPr>
    </a:lvl3pPr>
    <a:lvl4pPr marL="1371600" algn="l" defTabSz="914400" rtl="0" eaLnBrk="1" latinLnBrk="0" hangingPunct="1">
      <a:defRPr sz="1200" b="0" i="0" kern="1200">
        <a:solidFill>
          <a:schemeClr val="tx1"/>
        </a:solidFill>
        <a:latin typeface="Muli" pitchFamily="2" charset="77"/>
        <a:ea typeface="+mn-ea"/>
        <a:cs typeface="+mn-cs"/>
      </a:defRPr>
    </a:lvl4pPr>
    <a:lvl5pPr marL="1828800" algn="l" defTabSz="914400" rtl="0" eaLnBrk="1" latinLnBrk="0" hangingPunct="1">
      <a:defRPr sz="1200" b="0" i="0" kern="1200">
        <a:solidFill>
          <a:schemeClr val="tx1"/>
        </a:solidFill>
        <a:latin typeface="Muli"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a:t>
            </a:fld>
            <a:endParaRPr lang="en-GB"/>
          </a:p>
        </p:txBody>
      </p:sp>
    </p:spTree>
    <p:extLst>
      <p:ext uri="{BB962C8B-B14F-4D97-AF65-F5344CB8AC3E}">
        <p14:creationId xmlns:p14="http://schemas.microsoft.com/office/powerpoint/2010/main" val="2082799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a:t>
            </a:fld>
            <a:endParaRPr lang="en-GB"/>
          </a:p>
        </p:txBody>
      </p:sp>
    </p:spTree>
    <p:extLst>
      <p:ext uri="{BB962C8B-B14F-4D97-AF65-F5344CB8AC3E}">
        <p14:creationId xmlns:p14="http://schemas.microsoft.com/office/powerpoint/2010/main" val="417258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831338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42172965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F5FFFCE-C207-2846-8718-D75C344C8C89}"/>
              </a:ext>
            </a:extLst>
          </p:cNvPr>
          <p:cNvSpPr/>
          <p:nvPr userDrawn="1"/>
        </p:nvSpPr>
        <p:spPr>
          <a:xfrm>
            <a:off x="1523999" y="4809505"/>
            <a:ext cx="9144000" cy="1428689"/>
          </a:xfrm>
          <a:prstGeom prst="rect">
            <a:avLst/>
          </a:prstGeom>
          <a:solidFill>
            <a:srgbClr val="FFFFFF">
              <a:alpha val="90196"/>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18" name="Rectangle 17">
            <a:extLst>
              <a:ext uri="{FF2B5EF4-FFF2-40B4-BE49-F238E27FC236}">
                <a16:creationId xmlns:a16="http://schemas.microsoft.com/office/drawing/2014/main" id="{32C481A8-D80A-304F-BD4D-4ACD9B3D8E7E}"/>
              </a:ext>
            </a:extLst>
          </p:cNvPr>
          <p:cNvSpPr/>
          <p:nvPr userDrawn="1"/>
        </p:nvSpPr>
        <p:spPr>
          <a:xfrm>
            <a:off x="3465322" y="2902739"/>
            <a:ext cx="5261355" cy="795646"/>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3" name="Subtitle 2"/>
          <p:cNvSpPr>
            <a:spLocks noGrp="1"/>
          </p:cNvSpPr>
          <p:nvPr>
            <p:ph type="subTitle" idx="1"/>
          </p:nvPr>
        </p:nvSpPr>
        <p:spPr>
          <a:xfrm>
            <a:off x="1523999" y="4809506"/>
            <a:ext cx="9144000" cy="1428689"/>
          </a:xfrm>
        </p:spPr>
        <p:txBody>
          <a:bodyPr anchor="ctr"/>
          <a:lstStyle>
            <a:lvl1pPr marL="0" indent="0" algn="ctr">
              <a:lnSpc>
                <a:spcPct val="15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08/01/2021</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pic>
        <p:nvPicPr>
          <p:cNvPr id="9" name="Picture 8">
            <a:extLst>
              <a:ext uri="{FF2B5EF4-FFF2-40B4-BE49-F238E27FC236}">
                <a16:creationId xmlns:a16="http://schemas.microsoft.com/office/drawing/2014/main" id="{C8310848-5352-7949-AABA-914363C424E6}"/>
              </a:ext>
            </a:extLst>
          </p:cNvPr>
          <p:cNvPicPr>
            <a:picLocks noChangeAspect="1"/>
          </p:cNvPicPr>
          <p:nvPr userDrawn="1"/>
        </p:nvPicPr>
        <p:blipFill>
          <a:blip r:embed="rId2"/>
          <a:stretch>
            <a:fillRect/>
          </a:stretch>
        </p:blipFill>
        <p:spPr>
          <a:xfrm>
            <a:off x="2990849" y="1261687"/>
            <a:ext cx="6210300" cy="1079500"/>
          </a:xfrm>
          <a:prstGeom prst="rect">
            <a:avLst/>
          </a:prstGeom>
        </p:spPr>
      </p:pic>
      <p:sp>
        <p:nvSpPr>
          <p:cNvPr id="14" name="Text Placeholder 13">
            <a:extLst>
              <a:ext uri="{FF2B5EF4-FFF2-40B4-BE49-F238E27FC236}">
                <a16:creationId xmlns:a16="http://schemas.microsoft.com/office/drawing/2014/main" id="{B2F3C88D-BF6E-6D4C-9A25-CACB03AA208B}"/>
              </a:ext>
            </a:extLst>
          </p:cNvPr>
          <p:cNvSpPr>
            <a:spLocks noGrp="1"/>
          </p:cNvSpPr>
          <p:nvPr>
            <p:ph type="body" sz="quarter" idx="13" hasCustomPrompt="1"/>
          </p:nvPr>
        </p:nvSpPr>
        <p:spPr>
          <a:xfrm>
            <a:off x="4971061" y="3115896"/>
            <a:ext cx="641969" cy="369332"/>
          </a:xfrm>
        </p:spPr>
        <p:txBody>
          <a:bodyPr>
            <a:normAutofit/>
          </a:bodyPr>
          <a:lstStyle>
            <a:lvl1pPr marL="0" indent="0">
              <a:buNone/>
              <a:defRPr sz="1800" b="0" i="0">
                <a:latin typeface="Muli" pitchFamily="2" charset="77"/>
              </a:defRPr>
            </a:lvl1pPr>
          </a:lstStyle>
          <a:p>
            <a:pPr lvl="0"/>
            <a:r>
              <a:rPr lang="en-US" dirty="0"/>
              <a:t>#</a:t>
            </a:r>
            <a:endParaRPr lang="en-GB" dirty="0"/>
          </a:p>
        </p:txBody>
      </p:sp>
      <p:sp>
        <p:nvSpPr>
          <p:cNvPr id="15" name="TextBox 14">
            <a:extLst>
              <a:ext uri="{FF2B5EF4-FFF2-40B4-BE49-F238E27FC236}">
                <a16:creationId xmlns:a16="http://schemas.microsoft.com/office/drawing/2014/main" id="{A1D45BA0-7B16-364F-96FA-7CCD74809633}"/>
              </a:ext>
            </a:extLst>
          </p:cNvPr>
          <p:cNvSpPr txBox="1"/>
          <p:nvPr userDrawn="1"/>
        </p:nvSpPr>
        <p:spPr>
          <a:xfrm>
            <a:off x="4038600" y="3115896"/>
            <a:ext cx="932462" cy="369332"/>
          </a:xfrm>
          <a:prstGeom prst="rect">
            <a:avLst/>
          </a:prstGeom>
          <a:noFill/>
        </p:spPr>
        <p:txBody>
          <a:bodyPr wrap="square" rtlCol="0">
            <a:spAutoFit/>
          </a:bodyPr>
          <a:lstStyle/>
          <a:p>
            <a:r>
              <a:rPr lang="en-GB" b="0" i="0" dirty="0">
                <a:latin typeface="Muli" pitchFamily="2" charset="77"/>
              </a:rPr>
              <a:t>Stage:</a:t>
            </a:r>
          </a:p>
        </p:txBody>
      </p:sp>
      <p:sp>
        <p:nvSpPr>
          <p:cNvPr id="16" name="Text Placeholder 13">
            <a:extLst>
              <a:ext uri="{FF2B5EF4-FFF2-40B4-BE49-F238E27FC236}">
                <a16:creationId xmlns:a16="http://schemas.microsoft.com/office/drawing/2014/main" id="{204E8ED3-ED92-2F44-AA0C-C3500973984C}"/>
              </a:ext>
            </a:extLst>
          </p:cNvPr>
          <p:cNvSpPr>
            <a:spLocks noGrp="1"/>
          </p:cNvSpPr>
          <p:nvPr>
            <p:ph type="body" sz="quarter" idx="14" hasCustomPrompt="1"/>
          </p:nvPr>
        </p:nvSpPr>
        <p:spPr>
          <a:xfrm>
            <a:off x="7047550" y="3115896"/>
            <a:ext cx="641969" cy="369332"/>
          </a:xfrm>
        </p:spPr>
        <p:txBody>
          <a:bodyPr>
            <a:normAutofit/>
          </a:bodyPr>
          <a:lstStyle>
            <a:lvl1pPr marL="0" indent="0">
              <a:buNone/>
              <a:defRPr sz="1800" b="0" i="0">
                <a:latin typeface="Muli" pitchFamily="2" charset="77"/>
              </a:defRPr>
            </a:lvl1pPr>
          </a:lstStyle>
          <a:p>
            <a:pPr lvl="0"/>
            <a:r>
              <a:rPr lang="en-US" dirty="0"/>
              <a:t>#</a:t>
            </a:r>
            <a:endParaRPr lang="en-GB" dirty="0"/>
          </a:p>
        </p:txBody>
      </p:sp>
      <p:sp>
        <p:nvSpPr>
          <p:cNvPr id="17" name="TextBox 16">
            <a:extLst>
              <a:ext uri="{FF2B5EF4-FFF2-40B4-BE49-F238E27FC236}">
                <a16:creationId xmlns:a16="http://schemas.microsoft.com/office/drawing/2014/main" id="{543EE4B3-C0E4-AE42-921D-72A75F2D0332}"/>
              </a:ext>
            </a:extLst>
          </p:cNvPr>
          <p:cNvSpPr txBox="1"/>
          <p:nvPr userDrawn="1"/>
        </p:nvSpPr>
        <p:spPr>
          <a:xfrm>
            <a:off x="6285633" y="3115896"/>
            <a:ext cx="761917" cy="369332"/>
          </a:xfrm>
          <a:prstGeom prst="rect">
            <a:avLst/>
          </a:prstGeom>
          <a:noFill/>
        </p:spPr>
        <p:txBody>
          <a:bodyPr wrap="square" rtlCol="0">
            <a:spAutoFit/>
          </a:bodyPr>
          <a:lstStyle/>
          <a:p>
            <a:r>
              <a:rPr lang="en-GB" b="0" i="0" dirty="0">
                <a:latin typeface="Muli" pitchFamily="2" charset="77"/>
              </a:rPr>
              <a:t>List:</a:t>
            </a:r>
          </a:p>
        </p:txBody>
      </p:sp>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08/01/2021</a:t>
            </a:fld>
            <a:endParaRPr lang="en-GB"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689809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08/01/2021</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514044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08/01/2021</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007757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08/01/2021</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84442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08/01/2021</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968736134"/>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1116013" y="349716"/>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16012" y="788047"/>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662545" y="325967"/>
            <a:ext cx="7900555" cy="867834"/>
          </a:xfrm>
        </p:spPr>
        <p:txBody>
          <a:bodyPr>
            <a:normAutofit/>
          </a:bodyPr>
          <a:lstStyle>
            <a:lvl1pPr marL="0" indent="0">
              <a:buNone/>
              <a:defRPr sz="1400" b="0" i="0">
                <a:latin typeface="Muli" pitchFamily="2" charset="77"/>
              </a:defRPr>
            </a:lvl1pPr>
          </a:lstStyle>
          <a:p>
            <a:pPr lvl="0"/>
            <a:endParaRPr lang="en-GB" dirty="0"/>
          </a:p>
        </p:txBody>
      </p:sp>
      <p:graphicFrame>
        <p:nvGraphicFramePr>
          <p:cNvPr id="12" name="Table 11">
            <a:extLst>
              <a:ext uri="{FF2B5EF4-FFF2-40B4-BE49-F238E27FC236}">
                <a16:creationId xmlns:a16="http://schemas.microsoft.com/office/drawing/2014/main" id="{9C5803DD-6F71-4F43-8676-686F6A0B910E}"/>
              </a:ext>
            </a:extLst>
          </p:cNvPr>
          <p:cNvGraphicFramePr>
            <a:graphicFrameLocks noGrp="1"/>
          </p:cNvGraphicFramePr>
          <p:nvPr userDrawn="1">
            <p:extLst>
              <p:ext uri="{D42A27DB-BD31-4B8C-83A1-F6EECF244321}">
                <p14:modId xmlns:p14="http://schemas.microsoft.com/office/powerpoint/2010/main" val="2534132394"/>
              </p:ext>
            </p:extLst>
          </p:nvPr>
        </p:nvGraphicFramePr>
        <p:xfrm>
          <a:off x="508000" y="1550668"/>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4129481148"/>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3322346361"/>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158844199"/>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83103548"/>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85982183"/>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204163868"/>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582151694"/>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2428086707"/>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496181646"/>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887969453"/>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773784806"/>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659827967"/>
                  </a:ext>
                </a:extLst>
              </a:tr>
            </a:tbl>
          </a:graphicData>
        </a:graphic>
      </p:graphicFrame>
      <p:sp>
        <p:nvSpPr>
          <p:cNvPr id="16" name="Text Placeholder 15">
            <a:extLst>
              <a:ext uri="{FF2B5EF4-FFF2-40B4-BE49-F238E27FC236}">
                <a16:creationId xmlns:a16="http://schemas.microsoft.com/office/drawing/2014/main" id="{4A42A733-05A7-7244-8430-E2765D4C50FD}"/>
              </a:ext>
            </a:extLst>
          </p:cNvPr>
          <p:cNvSpPr>
            <a:spLocks noGrp="1"/>
          </p:cNvSpPr>
          <p:nvPr>
            <p:ph type="body" sz="quarter" idx="16"/>
          </p:nvPr>
        </p:nvSpPr>
        <p:spPr>
          <a:xfrm>
            <a:off x="508000" y="1995168"/>
            <a:ext cx="2787650" cy="4584700"/>
          </a:xfrm>
        </p:spPr>
        <p:txBody>
          <a:bodyPr>
            <a:normAutofit/>
          </a:bodyPr>
          <a:lstStyle>
            <a:lvl1pPr marL="0" indent="0">
              <a:buNone/>
              <a:defRPr sz="2400"/>
            </a:lvl1pPr>
          </a:lstStyle>
          <a:p>
            <a:pPr lvl="0"/>
            <a:endParaRPr lang="en-GB" dirty="0"/>
          </a:p>
          <a:p>
            <a:pPr lvl="0"/>
            <a:endParaRPr lang="en-GB" dirty="0"/>
          </a:p>
        </p:txBody>
      </p:sp>
      <p:sp>
        <p:nvSpPr>
          <p:cNvPr id="21" name="Content Placeholder 20">
            <a:extLst>
              <a:ext uri="{FF2B5EF4-FFF2-40B4-BE49-F238E27FC236}">
                <a16:creationId xmlns:a16="http://schemas.microsoft.com/office/drawing/2014/main" id="{DDF07794-DDE5-1748-AA98-177CF77DDF88}"/>
              </a:ext>
            </a:extLst>
          </p:cNvPr>
          <p:cNvSpPr>
            <a:spLocks noGrp="1"/>
          </p:cNvSpPr>
          <p:nvPr>
            <p:ph sz="quarter" idx="18"/>
          </p:nvPr>
        </p:nvSpPr>
        <p:spPr>
          <a:xfrm>
            <a:off x="3425190" y="1354611"/>
            <a:ext cx="8382000" cy="5268914"/>
          </a:xfrm>
        </p:spPr>
        <p:txBody>
          <a:bodyPr>
            <a:normAutofit/>
          </a:bodyPr>
          <a:lstStyle>
            <a:lvl1pPr>
              <a:defRPr lang="en-GB" sz="1800" b="0" i="0" kern="1200" dirty="0">
                <a:solidFill>
                  <a:prstClr val="black"/>
                </a:solidFill>
                <a:latin typeface="OpenDyslexicAlta" pitchFamily="2" charset="77"/>
                <a:ea typeface="OpenDyslexicAlta" pitchFamily="2" charset="77"/>
                <a:cs typeface="OpenDyslexicAlta" pitchFamily="2" charset="77"/>
              </a:defRPr>
            </a:lvl1pPr>
            <a:lvl2pPr>
              <a:defRPr/>
            </a:lvl2pPr>
            <a:lvl3pPr>
              <a:defRPr/>
            </a:lvl3pPr>
            <a:lvl4pPr>
              <a:defRPr/>
            </a:lvl4pPr>
            <a:lvl5pPr>
              <a:defRPr/>
            </a:lvl5pPr>
          </a:lstStyle>
          <a:p>
            <a:pPr marL="0" lvl="0" indent="0" algn="l" defTabSz="914400" rtl="0" eaLnBrk="1" latinLnBrk="0" hangingPunct="1">
              <a:lnSpc>
                <a:spcPct val="100000"/>
              </a:lnSpc>
              <a:spcBef>
                <a:spcPts val="0"/>
              </a:spcBef>
              <a:buFont typeface="Arial"/>
              <a:buNone/>
            </a:pPr>
            <a:r>
              <a:rPr lang="en-US" dirty="0"/>
              <a:t>Edit Master text styles</a:t>
            </a:r>
          </a:p>
          <a:p>
            <a:pPr marL="0" lvl="0" indent="0" algn="l" defTabSz="914400" rtl="0" eaLnBrk="1" latinLnBrk="0" hangingPunct="1">
              <a:lnSpc>
                <a:spcPct val="100000"/>
              </a:lnSpc>
              <a:spcBef>
                <a:spcPts val="0"/>
              </a:spcBef>
              <a:buFont typeface="Arial"/>
              <a:buNone/>
            </a:pPr>
            <a:r>
              <a:rPr lang="en-US" dirty="0"/>
              <a:t>Second level</a:t>
            </a:r>
          </a:p>
          <a:p>
            <a:pPr marL="0" lvl="0" indent="0" algn="l" defTabSz="914400" rtl="0" eaLnBrk="1" latinLnBrk="0" hangingPunct="1">
              <a:lnSpc>
                <a:spcPct val="100000"/>
              </a:lnSpc>
              <a:spcBef>
                <a:spcPts val="0"/>
              </a:spcBef>
              <a:buFont typeface="Arial"/>
              <a:buNone/>
            </a:pPr>
            <a:r>
              <a:rPr lang="en-US" dirty="0"/>
              <a:t>Third level</a:t>
            </a:r>
          </a:p>
          <a:p>
            <a:pPr marL="0" lvl="0" indent="0" algn="l" defTabSz="914400" rtl="0" eaLnBrk="1" latinLnBrk="0" hangingPunct="1">
              <a:lnSpc>
                <a:spcPct val="100000"/>
              </a:lnSpc>
              <a:spcBef>
                <a:spcPts val="0"/>
              </a:spcBef>
              <a:buFont typeface="Arial"/>
              <a:buNone/>
            </a:pPr>
            <a:r>
              <a:rPr lang="en-US" dirty="0"/>
              <a:t>Fourth level</a:t>
            </a:r>
          </a:p>
          <a:p>
            <a:pPr marL="0" lvl="0" indent="0" algn="l" defTabSz="914400" rtl="0" eaLnBrk="1" latinLnBrk="0" hangingPunct="1">
              <a:lnSpc>
                <a:spcPct val="100000"/>
              </a:lnSpc>
              <a:spcBef>
                <a:spcPts val="0"/>
              </a:spcBef>
              <a:buFont typeface="Arial"/>
              <a:buNone/>
            </a:pPr>
            <a:r>
              <a:rPr lang="en-US" dirty="0"/>
              <a:t>Fifth level</a:t>
            </a:r>
            <a:endParaRPr lang="en-GB" dirty="0"/>
          </a:p>
        </p:txBody>
      </p:sp>
      <p:pic>
        <p:nvPicPr>
          <p:cNvPr id="22" name="Picture 21">
            <a:extLst>
              <a:ext uri="{FF2B5EF4-FFF2-40B4-BE49-F238E27FC236}">
                <a16:creationId xmlns:a16="http://schemas.microsoft.com/office/drawing/2014/main" id="{1DD0F53D-1FF4-844C-9CFA-9D8546D499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ok cover write check">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33CE64-A964-3E46-A3DD-F645847941CD}"/>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graphicFrame>
        <p:nvGraphicFramePr>
          <p:cNvPr id="13" name="Table 12">
            <a:extLst>
              <a:ext uri="{FF2B5EF4-FFF2-40B4-BE49-F238E27FC236}">
                <a16:creationId xmlns:a16="http://schemas.microsoft.com/office/drawing/2014/main" id="{EDA57134-93E0-C141-B390-3DFCA82BCCD7}"/>
              </a:ext>
            </a:extLst>
          </p:cNvPr>
          <p:cNvGraphicFramePr>
            <a:graphicFrameLocks noGrp="1"/>
          </p:cNvGraphicFramePr>
          <p:nvPr userDrawn="1">
            <p:extLst>
              <p:ext uri="{D42A27DB-BD31-4B8C-83A1-F6EECF244321}">
                <p14:modId xmlns:p14="http://schemas.microsoft.com/office/powerpoint/2010/main" val="1613596015"/>
              </p:ext>
            </p:extLst>
          </p:nvPr>
        </p:nvGraphicFramePr>
        <p:xfrm>
          <a:off x="508000" y="1600196"/>
          <a:ext cx="1115060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gridCol w="2787650">
                  <a:extLst>
                    <a:ext uri="{9D8B030D-6E8A-4147-A177-3AD203B41FA5}">
                      <a16:colId xmlns:a16="http://schemas.microsoft.com/office/drawing/2014/main" val="20001"/>
                    </a:ext>
                  </a:extLst>
                </a:gridCol>
                <a:gridCol w="2787650">
                  <a:extLst>
                    <a:ext uri="{9D8B030D-6E8A-4147-A177-3AD203B41FA5}">
                      <a16:colId xmlns:a16="http://schemas.microsoft.com/office/drawing/2014/main" val="20002"/>
                    </a:ext>
                  </a:extLst>
                </a:gridCol>
                <a:gridCol w="2787650">
                  <a:extLst>
                    <a:ext uri="{9D8B030D-6E8A-4147-A177-3AD203B41FA5}">
                      <a16:colId xmlns:a16="http://schemas.microsoft.com/office/drawing/2014/main" val="20003"/>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995043656"/>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1116013" y="349716"/>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16012" y="788047"/>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662545" y="325967"/>
            <a:ext cx="7900555" cy="867834"/>
          </a:xfrm>
        </p:spPr>
        <p:txBody>
          <a:bodyPr>
            <a:normAutofit/>
          </a:bodyPr>
          <a:lstStyle>
            <a:lvl1pPr marL="0" indent="0">
              <a:buNone/>
              <a:defRPr sz="1400" b="0" i="0">
                <a:latin typeface="Muli" pitchFamily="2" charset="77"/>
              </a:defRPr>
            </a:lvl1pPr>
          </a:lstStyle>
          <a:p>
            <a:pPr lvl="0"/>
            <a:endParaRPr lang="en-GB" dirty="0"/>
          </a:p>
        </p:txBody>
      </p:sp>
      <p:sp>
        <p:nvSpPr>
          <p:cNvPr id="16" name="Text Placeholder 15">
            <a:extLst>
              <a:ext uri="{FF2B5EF4-FFF2-40B4-BE49-F238E27FC236}">
                <a16:creationId xmlns:a16="http://schemas.microsoft.com/office/drawing/2014/main" id="{4A42A733-05A7-7244-8430-E2765D4C50FD}"/>
              </a:ext>
            </a:extLst>
          </p:cNvPr>
          <p:cNvSpPr>
            <a:spLocks noGrp="1"/>
          </p:cNvSpPr>
          <p:nvPr>
            <p:ph type="body" sz="quarter" idx="16"/>
          </p:nvPr>
        </p:nvSpPr>
        <p:spPr>
          <a:xfrm>
            <a:off x="508000" y="1995168"/>
            <a:ext cx="2787650" cy="4584700"/>
          </a:xfrm>
        </p:spPr>
        <p:txBody>
          <a:bodyPr>
            <a:normAutofit/>
          </a:bodyPr>
          <a:lstStyle>
            <a:lvl1pPr marL="0" indent="0">
              <a:buNone/>
              <a:defRPr sz="2400"/>
            </a:lvl1pPr>
          </a:lstStyle>
          <a:p>
            <a:pPr lvl="0"/>
            <a:endParaRPr lang="en-GB" dirty="0"/>
          </a:p>
          <a:p>
            <a:pPr lvl="0"/>
            <a:endParaRPr lang="en-GB" dirty="0"/>
          </a:p>
        </p:txBody>
      </p:sp>
      <p:pic>
        <p:nvPicPr>
          <p:cNvPr id="14" name="Picture 13">
            <a:extLst>
              <a:ext uri="{FF2B5EF4-FFF2-40B4-BE49-F238E27FC236}">
                <a16:creationId xmlns:a16="http://schemas.microsoft.com/office/drawing/2014/main" id="{160B6E23-2996-D04A-9DCA-7750F487B5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313839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08/01/2021</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pic>
        <p:nvPicPr>
          <p:cNvPr id="8" name="Picture 7">
            <a:extLst>
              <a:ext uri="{FF2B5EF4-FFF2-40B4-BE49-F238E27FC236}">
                <a16:creationId xmlns:a16="http://schemas.microsoft.com/office/drawing/2014/main" id="{49137CCF-D866-694A-979D-58389EC37E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7" name="Picture 6">
            <a:extLst>
              <a:ext uri="{FF2B5EF4-FFF2-40B4-BE49-F238E27FC236}">
                <a16:creationId xmlns:a16="http://schemas.microsoft.com/office/drawing/2014/main" id="{250FF983-7FE9-084E-894E-ADB137A670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273974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08/01/2021</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08/01/2021</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68353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08/01/2021</a:t>
            </a:fld>
            <a:endParaRPr lang="en-GB"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2112335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08/01/2021</a:t>
            </a:fld>
            <a:endParaRPr lang="en-GB"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962764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dirty="0"/>
              <a:t>The digraph ‘</a:t>
            </a:r>
            <a:r>
              <a:rPr lang="en-GB" dirty="0" err="1"/>
              <a:t>ie</a:t>
            </a:r>
            <a:r>
              <a:rPr lang="en-GB" dirty="0"/>
              <a:t>’ making the /</a:t>
            </a:r>
            <a:r>
              <a:rPr lang="en-GB" dirty="0" err="1"/>
              <a:t>ee</a:t>
            </a:r>
            <a:r>
              <a:rPr lang="en-GB" dirty="0"/>
              <a:t>/ sound.</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US" dirty="0"/>
              <a:t>1</a:t>
            </a:r>
            <a:endParaRPr lang="en-GB" dirty="0"/>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US" dirty="0"/>
              <a:t>30</a:t>
            </a:r>
            <a:endParaRPr lang="en-GB" dirty="0"/>
          </a:p>
        </p:txBody>
      </p:sp>
    </p:spTree>
    <p:extLst>
      <p:ext uri="{BB962C8B-B14F-4D97-AF65-F5344CB8AC3E}">
        <p14:creationId xmlns:p14="http://schemas.microsoft.com/office/powerpoint/2010/main" val="2815504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US" dirty="0"/>
              <a:t>1</a:t>
            </a:r>
            <a:endParaRPr lang="en-GB" dirty="0"/>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US" dirty="0"/>
              <a:t>30</a:t>
            </a:r>
            <a:endParaRPr lang="en-GB" dirty="0"/>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The digraph ‘</a:t>
            </a:r>
            <a:r>
              <a:rPr lang="en-GB" dirty="0" err="1"/>
              <a:t>ie</a:t>
            </a:r>
            <a:r>
              <a:rPr lang="en-GB" dirty="0"/>
              <a:t>’ making the /</a:t>
            </a:r>
            <a:r>
              <a:rPr lang="en-GB" dirty="0" err="1"/>
              <a:t>ee</a:t>
            </a:r>
            <a:r>
              <a:rPr lang="en-GB" dirty="0"/>
              <a:t>/ sound. </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1750182830"/>
              </p:ext>
            </p:extLst>
          </p:nvPr>
        </p:nvGraphicFramePr>
        <p:xfrm>
          <a:off x="3429000" y="1311275"/>
          <a:ext cx="8363607" cy="4627733"/>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21534">
                <a:tc>
                  <a:txBody>
                    <a:bodyPr/>
                    <a:lstStyle/>
                    <a:p>
                      <a:r>
                        <a:rPr lang="en-GB" sz="1700" b="0" i="0" dirty="0">
                          <a:latin typeface="Muli" pitchFamily="2" charset="77"/>
                        </a:rPr>
                        <a:t>Introduction</a:t>
                      </a:r>
                    </a:p>
                  </a:txBody>
                  <a:tcPr/>
                </a:tc>
                <a:tc>
                  <a:txBody>
                    <a:bodyPr/>
                    <a:lstStyle/>
                    <a:p>
                      <a:r>
                        <a:rPr lang="en-US" sz="1700" b="0" i="0" dirty="0">
                          <a:latin typeface="Muli" pitchFamily="2" charset="77"/>
                        </a:rPr>
                        <a:t>Ask the children if they know what digraph is making</a:t>
                      </a:r>
                      <a:r>
                        <a:rPr lang="en-US" sz="1700" b="0" i="0" baseline="0" dirty="0">
                          <a:latin typeface="Muli" pitchFamily="2" charset="77"/>
                        </a:rPr>
                        <a:t> the /</a:t>
                      </a:r>
                      <a:r>
                        <a:rPr lang="en-US" sz="1700" b="0" i="0" baseline="0" dirty="0" err="1">
                          <a:latin typeface="Muli" pitchFamily="2" charset="77"/>
                        </a:rPr>
                        <a:t>ee</a:t>
                      </a:r>
                      <a:r>
                        <a:rPr lang="en-US" sz="1700" b="0" i="0" baseline="0" dirty="0">
                          <a:latin typeface="Muli" pitchFamily="2" charset="77"/>
                        </a:rPr>
                        <a:t>/ sound in the spelling list words. What ways are there to make /</a:t>
                      </a:r>
                      <a:r>
                        <a:rPr lang="en-US" sz="1700" b="0" i="0" baseline="0" dirty="0" err="1">
                          <a:latin typeface="Muli" pitchFamily="2" charset="77"/>
                        </a:rPr>
                        <a:t>ee</a:t>
                      </a:r>
                      <a:r>
                        <a:rPr lang="en-US" sz="1700" b="0" i="0" baseline="0" dirty="0">
                          <a:latin typeface="Muli" pitchFamily="2" charset="77"/>
                        </a:rPr>
                        <a:t>/?</a:t>
                      </a:r>
                      <a:endParaRPr lang="en-GB" sz="1700" b="0" i="0" dirty="0">
                        <a:latin typeface="Muli" pitchFamily="2" charset="77"/>
                      </a:endParaRPr>
                    </a:p>
                  </a:txBody>
                  <a:tcPr/>
                </a:tc>
                <a:extLst>
                  <a:ext uri="{0D108BD9-81ED-4DB2-BD59-A6C34878D82A}">
                    <a16:rowId xmlns:a16="http://schemas.microsoft.com/office/drawing/2014/main" val="10000"/>
                  </a:ext>
                </a:extLst>
              </a:tr>
              <a:tr h="1657053">
                <a:tc>
                  <a:txBody>
                    <a:bodyPr/>
                    <a:lstStyle/>
                    <a:p>
                      <a:r>
                        <a:rPr lang="en-GB" sz="1700" b="0" i="0" dirty="0">
                          <a:latin typeface="Muli" pitchFamily="2" charset="77"/>
                        </a:rPr>
                        <a:t>Main Teaching Activity </a:t>
                      </a:r>
                    </a:p>
                  </a:txBody>
                  <a:tcPr/>
                </a:tc>
                <a:tc>
                  <a:txBody>
                    <a:bodyPr/>
                    <a:lstStyle/>
                    <a:p>
                      <a:r>
                        <a:rPr lang="en-US" sz="1700" b="0" i="0" baseline="0" dirty="0">
                          <a:latin typeface="Muli" pitchFamily="2" charset="77"/>
                        </a:rPr>
                        <a:t>Get the children to copy down their spelling list and then </a:t>
                      </a:r>
                      <a:r>
                        <a:rPr lang="en-US" sz="1700" b="0" i="0" baseline="0" dirty="0" err="1">
                          <a:latin typeface="Muli" pitchFamily="2" charset="77"/>
                        </a:rPr>
                        <a:t>colour</a:t>
                      </a:r>
                      <a:r>
                        <a:rPr lang="en-US" sz="1700" b="0" i="0" baseline="0" dirty="0">
                          <a:latin typeface="Muli" pitchFamily="2" charset="77"/>
                        </a:rPr>
                        <a:t> in the digraph in each word. </a:t>
                      </a:r>
                    </a:p>
                    <a:p>
                      <a:endParaRPr lang="en-US" sz="1700" b="0" i="0" baseline="0" dirty="0">
                        <a:latin typeface="Muli" pitchFamily="2" charset="77"/>
                      </a:endParaRPr>
                    </a:p>
                    <a:p>
                      <a:r>
                        <a:rPr lang="en-US" sz="1700" b="0" i="0" baseline="0" dirty="0">
                          <a:latin typeface="Muli" pitchFamily="2" charset="77"/>
                        </a:rPr>
                        <a:t>Check the spellings and discuss any misconceptions or mistakes.</a:t>
                      </a:r>
                      <a:endParaRPr lang="en-GB" sz="1700" b="0" i="0" baseline="0" dirty="0">
                        <a:latin typeface="Muli" pitchFamily="2" charset="77"/>
                      </a:endParaRPr>
                    </a:p>
                  </a:txBody>
                  <a:tcPr/>
                </a:tc>
                <a:extLst>
                  <a:ext uri="{0D108BD9-81ED-4DB2-BD59-A6C34878D82A}">
                    <a16:rowId xmlns:a16="http://schemas.microsoft.com/office/drawing/2014/main" val="10001"/>
                  </a:ext>
                </a:extLst>
              </a:tr>
              <a:tr h="1849146">
                <a:tc>
                  <a:txBody>
                    <a:bodyPr/>
                    <a:lstStyle/>
                    <a:p>
                      <a:r>
                        <a:rPr lang="en-GB" sz="1700" b="0" i="0" dirty="0">
                          <a:latin typeface="Muli" pitchFamily="2" charset="77"/>
                        </a:rPr>
                        <a:t>Independent Activity</a:t>
                      </a:r>
                    </a:p>
                  </a:txBody>
                  <a:tcPr/>
                </a:tc>
                <a:tc>
                  <a:txBody>
                    <a:bodyPr/>
                    <a:lstStyle/>
                    <a:p>
                      <a:r>
                        <a:rPr lang="en-US" sz="1700" b="0" i="0" dirty="0">
                          <a:latin typeface="Muli" pitchFamily="2" charset="77"/>
                        </a:rPr>
                        <a:t>Put the images up</a:t>
                      </a:r>
                      <a:r>
                        <a:rPr lang="en-US" sz="1700" b="0" i="0" baseline="0" dirty="0">
                          <a:latin typeface="Muli" pitchFamily="2" charset="77"/>
                        </a:rPr>
                        <a:t> from the slide and see if they children know what they are and how to spell each word without the clues.  You can add clues if they are finding it hard, e.g. write the first letter for them.</a:t>
                      </a:r>
                      <a:endParaRPr lang="en-GB" sz="1700" b="0" i="0" dirty="0">
                        <a:latin typeface="Muli" pitchFamily="2" charset="77"/>
                      </a:endParaRP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extLst>
              <p:ext uri="{D42A27DB-BD31-4B8C-83A1-F6EECF244321}">
                <p14:modId xmlns:p14="http://schemas.microsoft.com/office/powerpoint/2010/main" val="2880297750"/>
              </p:ext>
            </p:extLst>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C5E0B4"/>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chief</a:t>
                      </a:r>
                      <a:r>
                        <a:rPr lang="en-GB" b="0" i="0" baseline="0" dirty="0">
                          <a:latin typeface="OpenDyslexicAlta" pitchFamily="2" charset="77"/>
                          <a:ea typeface="OpenDyslexic" charset="0"/>
                          <a:cs typeface="OpenDyslexic" charset="0"/>
                        </a:rPr>
                        <a:t> </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thief</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piece</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brief</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handkerchief</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field</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belief</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priest</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shield</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grief</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3923580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297473" y="71933"/>
            <a:ext cx="9338896" cy="1325563"/>
          </a:xfrm>
        </p:spPr>
        <p:txBody>
          <a:bodyPr>
            <a:noAutofit/>
          </a:bodyPr>
          <a:lstStyle/>
          <a:p>
            <a:pPr algn="l"/>
            <a:r>
              <a:rPr lang="en-GB" sz="2800" dirty="0"/>
              <a:t>What can you see? Write down what these images are:</a:t>
            </a:r>
          </a:p>
        </p:txBody>
      </p:sp>
      <p:pic>
        <p:nvPicPr>
          <p:cNvPr id="2050" name="Picture 2" descr="Alphabet Word Images American Chief Headm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82482" y="1112446"/>
            <a:ext cx="1351930" cy="20612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urglar Crime Criminal Theft Thief Man P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368503" y="1397496"/>
            <a:ext cx="1591301" cy="230230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ace Female Handkerchief Lady Woman Femal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966676" y="1112446"/>
            <a:ext cx="2169476" cy="246696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andscape Countryside Fields Nature Trees"/>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284604" y="4173306"/>
            <a:ext cx="3754697" cy="211357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Benedict Cartoon Catholic Church Clothes C"/>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t="-517"/>
          <a:stretch/>
        </p:blipFill>
        <p:spPr bwMode="auto">
          <a:xfrm>
            <a:off x="3930587" y="3434529"/>
            <a:ext cx="1837541" cy="257483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hield Medieval Knight Cross Battle Weapon"/>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48252" y="3656002"/>
            <a:ext cx="1958900" cy="267480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H="1">
            <a:off x="7690602" y="1397496"/>
            <a:ext cx="644098" cy="12232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829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297473" y="71933"/>
            <a:ext cx="9338896" cy="1325563"/>
          </a:xfrm>
        </p:spPr>
        <p:txBody>
          <a:bodyPr>
            <a:noAutofit/>
          </a:bodyPr>
          <a:lstStyle/>
          <a:p>
            <a:pPr algn="l"/>
            <a:r>
              <a:rPr lang="en-GB" sz="2800" dirty="0"/>
              <a:t>What can you see? Write down what these images are:</a:t>
            </a:r>
          </a:p>
        </p:txBody>
      </p:sp>
      <p:pic>
        <p:nvPicPr>
          <p:cNvPr id="2050" name="Picture 2" descr="Alphabet Word Images American Chief Headm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82482" y="1112446"/>
            <a:ext cx="1351930" cy="20612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urglar Crime Criminal Theft Thief Man P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368503" y="1397496"/>
            <a:ext cx="1591301" cy="230230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ace Female Handkerchief Lady Woman Femal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966676" y="1112446"/>
            <a:ext cx="2169476" cy="246696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andscape Countryside Fields Nature Trees"/>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284604" y="4173306"/>
            <a:ext cx="3754697" cy="211357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Benedict Cartoon Catholic Church Clothes C"/>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t="-517"/>
          <a:stretch/>
        </p:blipFill>
        <p:spPr bwMode="auto">
          <a:xfrm>
            <a:off x="3930587" y="3434529"/>
            <a:ext cx="1837541" cy="257483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hield Medieval Knight Cross Battle Weapon"/>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48252" y="3656002"/>
            <a:ext cx="1958900" cy="267480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H="1">
            <a:off x="7690602" y="1397496"/>
            <a:ext cx="644098" cy="12232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BD32971F-8397-4C6D-A90D-D9D64E854C41}"/>
              </a:ext>
            </a:extLst>
          </p:cNvPr>
          <p:cNvSpPr/>
          <p:nvPr/>
        </p:nvSpPr>
        <p:spPr>
          <a:xfrm>
            <a:off x="2414111" y="3244334"/>
            <a:ext cx="870751"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chief</a:t>
            </a:r>
            <a:r>
              <a:rPr lang="en-GB" dirty="0">
                <a:solidFill>
                  <a:srgbClr val="FF0000"/>
                </a:solidFill>
                <a:latin typeface="OpenDyslexicAlta" pitchFamily="2" charset="77"/>
                <a:ea typeface="OpenDyslexic" charset="0"/>
                <a:cs typeface="OpenDyslexic" charset="0"/>
              </a:rPr>
              <a:t> </a:t>
            </a:r>
          </a:p>
        </p:txBody>
      </p:sp>
      <p:sp>
        <p:nvSpPr>
          <p:cNvPr id="5" name="Rectangle 4">
            <a:extLst>
              <a:ext uri="{FF2B5EF4-FFF2-40B4-BE49-F238E27FC236}">
                <a16:creationId xmlns:a16="http://schemas.microsoft.com/office/drawing/2014/main" id="{78073DCC-B084-49B7-B2A3-4952363234EB}"/>
              </a:ext>
            </a:extLst>
          </p:cNvPr>
          <p:cNvSpPr/>
          <p:nvPr/>
        </p:nvSpPr>
        <p:spPr>
          <a:xfrm>
            <a:off x="10659229" y="2161262"/>
            <a:ext cx="760144"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thief</a:t>
            </a:r>
          </a:p>
        </p:txBody>
      </p:sp>
      <p:sp>
        <p:nvSpPr>
          <p:cNvPr id="6" name="Rectangle 5">
            <a:extLst>
              <a:ext uri="{FF2B5EF4-FFF2-40B4-BE49-F238E27FC236}">
                <a16:creationId xmlns:a16="http://schemas.microsoft.com/office/drawing/2014/main" id="{A893DF39-DA57-47B8-8D6F-B55C6578AB02}"/>
              </a:ext>
            </a:extLst>
          </p:cNvPr>
          <p:cNvSpPr/>
          <p:nvPr/>
        </p:nvSpPr>
        <p:spPr>
          <a:xfrm>
            <a:off x="7250332" y="1048298"/>
            <a:ext cx="1771639"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handkerchief</a:t>
            </a:r>
          </a:p>
        </p:txBody>
      </p:sp>
      <p:sp>
        <p:nvSpPr>
          <p:cNvPr id="7" name="Rectangle 6">
            <a:extLst>
              <a:ext uri="{FF2B5EF4-FFF2-40B4-BE49-F238E27FC236}">
                <a16:creationId xmlns:a16="http://schemas.microsoft.com/office/drawing/2014/main" id="{DA6A43F8-607B-4D74-8093-D74AD0C5683E}"/>
              </a:ext>
            </a:extLst>
          </p:cNvPr>
          <p:cNvSpPr/>
          <p:nvPr/>
        </p:nvSpPr>
        <p:spPr>
          <a:xfrm>
            <a:off x="4319218" y="6018438"/>
            <a:ext cx="901209"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priest</a:t>
            </a:r>
          </a:p>
        </p:txBody>
      </p:sp>
      <p:sp>
        <p:nvSpPr>
          <p:cNvPr id="8" name="Rectangle 7">
            <a:extLst>
              <a:ext uri="{FF2B5EF4-FFF2-40B4-BE49-F238E27FC236}">
                <a16:creationId xmlns:a16="http://schemas.microsoft.com/office/drawing/2014/main" id="{C11A1F3A-B8D7-44E9-A518-F92A24FBEF4C}"/>
              </a:ext>
            </a:extLst>
          </p:cNvPr>
          <p:cNvSpPr/>
          <p:nvPr/>
        </p:nvSpPr>
        <p:spPr>
          <a:xfrm>
            <a:off x="1084093" y="6286877"/>
            <a:ext cx="896399" cy="369332"/>
          </a:xfrm>
          <a:prstGeom prst="rect">
            <a:avLst/>
          </a:prstGeom>
        </p:spPr>
        <p:txBody>
          <a:bodyPr wrap="square">
            <a:spAutoFit/>
          </a:bodyPr>
          <a:lstStyle/>
          <a:p>
            <a:r>
              <a:rPr lang="en-GB" dirty="0">
                <a:solidFill>
                  <a:srgbClr val="FF3860"/>
                </a:solidFill>
                <a:latin typeface="OpenDyslexicAlta" pitchFamily="2" charset="77"/>
                <a:ea typeface="OpenDyslexic" charset="0"/>
                <a:cs typeface="OpenDyslexic" charset="0"/>
              </a:rPr>
              <a:t>shield</a:t>
            </a:r>
          </a:p>
        </p:txBody>
      </p:sp>
      <p:sp>
        <p:nvSpPr>
          <p:cNvPr id="9" name="Rectangle 8">
            <a:extLst>
              <a:ext uri="{FF2B5EF4-FFF2-40B4-BE49-F238E27FC236}">
                <a16:creationId xmlns:a16="http://schemas.microsoft.com/office/drawing/2014/main" id="{72299C63-FE76-4DD9-90AC-F99239C156E0}"/>
              </a:ext>
            </a:extLst>
          </p:cNvPr>
          <p:cNvSpPr/>
          <p:nvPr/>
        </p:nvSpPr>
        <p:spPr>
          <a:xfrm>
            <a:off x="8824782" y="6313819"/>
            <a:ext cx="731290"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field</a:t>
            </a:r>
          </a:p>
        </p:txBody>
      </p:sp>
      <p:sp>
        <p:nvSpPr>
          <p:cNvPr id="11" name="TextBox 10">
            <a:extLst>
              <a:ext uri="{FF2B5EF4-FFF2-40B4-BE49-F238E27FC236}">
                <a16:creationId xmlns:a16="http://schemas.microsoft.com/office/drawing/2014/main" id="{A45510E6-CB71-424D-A5F7-B09130161523}"/>
              </a:ext>
            </a:extLst>
          </p:cNvPr>
          <p:cNvSpPr txBox="1"/>
          <p:nvPr/>
        </p:nvSpPr>
        <p:spPr>
          <a:xfrm>
            <a:off x="3284862" y="743114"/>
            <a:ext cx="1533206" cy="369332"/>
          </a:xfrm>
          <a:prstGeom prst="rect">
            <a:avLst/>
          </a:prstGeom>
          <a:noFill/>
        </p:spPr>
        <p:txBody>
          <a:bodyPr wrap="square" rtlCol="0">
            <a:spAutoFit/>
          </a:bodyPr>
          <a:lstStyle/>
          <a:p>
            <a:r>
              <a:rPr lang="en-GB" dirty="0">
                <a:solidFill>
                  <a:srgbClr val="FF3860"/>
                </a:solidFill>
                <a:latin typeface="OpenDyslexicAlta" panose="020B0604020202020204" charset="0"/>
              </a:rPr>
              <a:t>Answers: </a:t>
            </a:r>
          </a:p>
        </p:txBody>
      </p:sp>
    </p:spTree>
    <p:extLst>
      <p:ext uri="{BB962C8B-B14F-4D97-AF65-F5344CB8AC3E}">
        <p14:creationId xmlns:p14="http://schemas.microsoft.com/office/powerpoint/2010/main" val="3986095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31892022"/>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31492524"/>
                    </a:ext>
                  </a:extLst>
                </a:gridCol>
                <a:gridCol w="1858433">
                  <a:extLst>
                    <a:ext uri="{9D8B030D-6E8A-4147-A177-3AD203B41FA5}">
                      <a16:colId xmlns:a16="http://schemas.microsoft.com/office/drawing/2014/main" val="955828906"/>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chief</a:t>
                      </a:r>
                      <a:r>
                        <a:rPr lang="en-GB" b="0" i="0" baseline="0" dirty="0">
                          <a:latin typeface="OpenDyslexicAlta" pitchFamily="2" charset="77"/>
                          <a:ea typeface="OpenDyslexic" charset="0"/>
                          <a:cs typeface="OpenDyslexic" charset="0"/>
                        </a:rPr>
                        <a:t> </a:t>
                      </a:r>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thief</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piece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brief</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handkerchief</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field</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belief</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priest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shield</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grief</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27527876"/>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1</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digraph ‘</a:t>
                      </a:r>
                      <a:r>
                        <a:rPr lang="en-GB" sz="1400" baseline="0" dirty="0" err="1">
                          <a:latin typeface="Muli" pitchFamily="2" charset="77"/>
                        </a:rPr>
                        <a:t>ie</a:t>
                      </a:r>
                      <a:r>
                        <a:rPr lang="en-GB" sz="1400" baseline="0" dirty="0">
                          <a:latin typeface="Muli" pitchFamily="2" charset="77"/>
                        </a:rPr>
                        <a:t>’ making the /</a:t>
                      </a:r>
                      <a:r>
                        <a:rPr lang="en-GB" sz="1400" baseline="0" dirty="0" err="1">
                          <a:latin typeface="Muli" pitchFamily="2" charset="77"/>
                        </a:rPr>
                        <a:t>ee</a:t>
                      </a:r>
                      <a:r>
                        <a:rPr lang="en-GB" sz="1400" baseline="0" dirty="0">
                          <a:latin typeface="Muli" pitchFamily="2" charset="77"/>
                        </a:rPr>
                        <a:t>/ sound.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30</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46847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chief</a:t>
                      </a:r>
                      <a:r>
                        <a:rPr lang="en-GB" b="0" i="0" baseline="0" dirty="0">
                          <a:latin typeface="OpenDyslexicAlta" pitchFamily="2" charset="77"/>
                          <a:ea typeface="OpenDyslexic" charset="0"/>
                          <a:cs typeface="OpenDyslexic" charset="0"/>
                        </a:rPr>
                        <a:t> </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thief</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piece</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brief</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handkerchief</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field</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belief</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priest</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shield</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grief</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05038174"/>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1</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digraph ‘</a:t>
                      </a:r>
                      <a:r>
                        <a:rPr lang="en-GB" sz="1400" baseline="0" dirty="0" err="1">
                          <a:latin typeface="Muli" pitchFamily="2" charset="77"/>
                        </a:rPr>
                        <a:t>ie</a:t>
                      </a:r>
                      <a:r>
                        <a:rPr lang="en-GB" sz="1400" baseline="0" dirty="0">
                          <a:latin typeface="Muli" pitchFamily="2" charset="77"/>
                        </a:rPr>
                        <a:t>’ making the /</a:t>
                      </a:r>
                      <a:r>
                        <a:rPr lang="en-GB" sz="1400" baseline="0" dirty="0" err="1">
                          <a:latin typeface="Muli" pitchFamily="2" charset="77"/>
                        </a:rPr>
                        <a:t>ee</a:t>
                      </a:r>
                      <a:r>
                        <a:rPr lang="en-GB" sz="1400" baseline="0" dirty="0">
                          <a:latin typeface="Muli" pitchFamily="2" charset="77"/>
                        </a:rPr>
                        <a:t>/ sound.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30</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405497" y="3008165"/>
            <a:ext cx="4426523" cy="2213262"/>
          </a:xfrm>
          <a:prstGeom prst="rect">
            <a:avLst/>
          </a:prstGeom>
        </p:spPr>
      </p:pic>
      <p:sp>
        <p:nvSpPr>
          <p:cNvPr id="6" name="TextBox 5"/>
          <p:cNvSpPr txBox="1"/>
          <p:nvPr/>
        </p:nvSpPr>
        <p:spPr>
          <a:xfrm>
            <a:off x="5035550" y="2094339"/>
            <a:ext cx="6394450" cy="461665"/>
          </a:xfrm>
          <a:prstGeom prst="rect">
            <a:avLst/>
          </a:prstGeom>
          <a:noFill/>
        </p:spPr>
        <p:txBody>
          <a:bodyPr wrap="square" rtlCol="0">
            <a:spAutoFit/>
          </a:bodyPr>
          <a:lstStyle/>
          <a:p>
            <a:r>
              <a:rPr lang="en-GB" sz="2400" dirty="0">
                <a:latin typeface="OpenDyslexicAlta" pitchFamily="2" charset="77"/>
                <a:ea typeface="OpenDyslexic" charset="0"/>
                <a:cs typeface="OpenDyslexic" charset="0"/>
              </a:rPr>
              <a:t>Write your word in a full sentence.</a:t>
            </a:r>
          </a:p>
        </p:txBody>
      </p:sp>
      <p:sp>
        <p:nvSpPr>
          <p:cNvPr id="7" name="TextBox 6"/>
          <p:cNvSpPr txBox="1"/>
          <p:nvPr/>
        </p:nvSpPr>
        <p:spPr>
          <a:xfrm>
            <a:off x="5035550" y="2856072"/>
            <a:ext cx="6394450" cy="461665"/>
          </a:xfrm>
          <a:prstGeom prst="rect">
            <a:avLst/>
          </a:prstGeom>
          <a:noFill/>
        </p:spPr>
        <p:txBody>
          <a:bodyPr wrap="square" rtlCol="0">
            <a:spAutoFit/>
          </a:bodyPr>
          <a:lstStyle/>
          <a:p>
            <a:r>
              <a:rPr lang="en-GB" sz="2400" dirty="0">
                <a:latin typeface="OpenDyslexicAlta" pitchFamily="2" charset="77"/>
                <a:ea typeface="OpenDyslexic" charset="0"/>
                <a:cs typeface="OpenDyslexic" charset="0"/>
              </a:rPr>
              <a:t>Write your word in capital letters.</a:t>
            </a:r>
          </a:p>
        </p:txBody>
      </p:sp>
      <p:sp>
        <p:nvSpPr>
          <p:cNvPr id="8" name="TextBox 7"/>
          <p:cNvSpPr txBox="1"/>
          <p:nvPr/>
        </p:nvSpPr>
        <p:spPr>
          <a:xfrm>
            <a:off x="5035550" y="4302095"/>
            <a:ext cx="6394450" cy="461665"/>
          </a:xfrm>
          <a:prstGeom prst="rect">
            <a:avLst/>
          </a:prstGeom>
          <a:noFill/>
        </p:spPr>
        <p:txBody>
          <a:bodyPr wrap="square" rtlCol="0">
            <a:spAutoFit/>
          </a:bodyPr>
          <a:lstStyle/>
          <a:p>
            <a:r>
              <a:rPr lang="en-GB" sz="2400" dirty="0">
                <a:latin typeface="OpenDyslexicAlta" pitchFamily="2" charset="77"/>
                <a:ea typeface="OpenDyslexic" charset="0"/>
                <a:cs typeface="OpenDyslexic" charset="0"/>
              </a:rPr>
              <a:t>Write your word in different colours.</a:t>
            </a:r>
          </a:p>
        </p:txBody>
      </p:sp>
      <p:sp>
        <p:nvSpPr>
          <p:cNvPr id="9" name="TextBox 8"/>
          <p:cNvSpPr txBox="1"/>
          <p:nvPr/>
        </p:nvSpPr>
        <p:spPr>
          <a:xfrm>
            <a:off x="5035550" y="3597548"/>
            <a:ext cx="6394450" cy="461665"/>
          </a:xfrm>
          <a:prstGeom prst="rect">
            <a:avLst/>
          </a:prstGeom>
          <a:noFill/>
        </p:spPr>
        <p:txBody>
          <a:bodyPr wrap="square" rtlCol="0">
            <a:spAutoFit/>
          </a:bodyPr>
          <a:lstStyle/>
          <a:p>
            <a:r>
              <a:rPr lang="en-GB" sz="2400" dirty="0">
                <a:latin typeface="OpenDyslexicAlta" pitchFamily="2" charset="77"/>
                <a:ea typeface="OpenDyslexic" charset="0"/>
                <a:cs typeface="OpenDyslexic" charset="0"/>
              </a:rPr>
              <a:t>Write your word three times.</a:t>
            </a:r>
          </a:p>
        </p:txBody>
      </p:sp>
      <p:sp>
        <p:nvSpPr>
          <p:cNvPr id="10" name="TextBox 9"/>
          <p:cNvSpPr txBox="1"/>
          <p:nvPr/>
        </p:nvSpPr>
        <p:spPr>
          <a:xfrm>
            <a:off x="5035550" y="5030345"/>
            <a:ext cx="6394450" cy="461665"/>
          </a:xfrm>
          <a:prstGeom prst="rect">
            <a:avLst/>
          </a:prstGeom>
          <a:noFill/>
        </p:spPr>
        <p:txBody>
          <a:bodyPr wrap="square" rtlCol="0">
            <a:spAutoFit/>
          </a:bodyPr>
          <a:lstStyle/>
          <a:p>
            <a:r>
              <a:rPr lang="en-GB" sz="2400" dirty="0">
                <a:latin typeface="OpenDyslexicAlta" pitchFamily="2" charset="77"/>
                <a:ea typeface="OpenDyslexic" charset="0"/>
                <a:cs typeface="OpenDyslexic" charset="0"/>
              </a:rPr>
              <a:t>Write what your word means.</a:t>
            </a:r>
          </a:p>
        </p:txBody>
      </p:sp>
      <p:sp>
        <p:nvSpPr>
          <p:cNvPr id="11" name="TextBox 10"/>
          <p:cNvSpPr txBox="1"/>
          <p:nvPr/>
        </p:nvSpPr>
        <p:spPr>
          <a:xfrm>
            <a:off x="5035550" y="5758595"/>
            <a:ext cx="6394450" cy="461665"/>
          </a:xfrm>
          <a:prstGeom prst="rect">
            <a:avLst/>
          </a:prstGeom>
          <a:noFill/>
        </p:spPr>
        <p:txBody>
          <a:bodyPr wrap="square" rtlCol="0">
            <a:spAutoFit/>
          </a:bodyPr>
          <a:lstStyle/>
          <a:p>
            <a:r>
              <a:rPr lang="en-GB" sz="2400" dirty="0">
                <a:latin typeface="OpenDyslexicAlta" pitchFamily="2" charset="77"/>
                <a:ea typeface="OpenDyslexic" charset="0"/>
                <a:cs typeface="OpenDyslexic" charset="0"/>
              </a:rPr>
              <a:t>Spell the word out loud.</a:t>
            </a:r>
          </a:p>
        </p:txBody>
      </p:sp>
      <p:sp>
        <p:nvSpPr>
          <p:cNvPr id="14" name="Rectangle 13"/>
          <p:cNvSpPr/>
          <p:nvPr/>
        </p:nvSpPr>
        <p:spPr>
          <a:xfrm>
            <a:off x="3512127" y="1345625"/>
            <a:ext cx="8549986" cy="646331"/>
          </a:xfrm>
          <a:prstGeom prst="rect">
            <a:avLst/>
          </a:prstGeom>
        </p:spPr>
        <p:txBody>
          <a:bodyPr wrap="square">
            <a:spAutoFit/>
          </a:bodyPr>
          <a:lstStyle/>
          <a:p>
            <a:pPr algn="ctr"/>
            <a:r>
              <a:rPr lang="en-GB" dirty="0">
                <a:latin typeface="OpenDyslexicAlta" pitchFamily="2" charset="77"/>
                <a:ea typeface="OpenDyslexic" charset="0"/>
                <a:cs typeface="OpenDyslexic" charset="0"/>
              </a:rPr>
              <a:t>Roll a die or ask someone to pick a number from 1-6 for each spelling.</a:t>
            </a:r>
          </a:p>
        </p:txBody>
      </p:sp>
    </p:spTree>
    <p:extLst>
      <p:ext uri="{BB962C8B-B14F-4D97-AF65-F5344CB8AC3E}">
        <p14:creationId xmlns:p14="http://schemas.microsoft.com/office/powerpoint/2010/main" val="473187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lling Shed" id="{C4F81C86-5779-0E48-81E5-305447788964}" vid="{2F96E78E-4C51-8449-B2C6-B9B70AAE1C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32515</TotalTime>
  <Words>316</Words>
  <Application>Microsoft Office PowerPoint</Application>
  <PresentationFormat>Widescreen</PresentationFormat>
  <Paragraphs>82</Paragraphs>
  <Slides>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OpenDyslexic</vt:lpstr>
      <vt:lpstr>OpenDyslexicAlta</vt:lpstr>
      <vt:lpstr>Muli</vt:lpstr>
      <vt:lpstr>Office Theme</vt:lpstr>
      <vt:lpstr>PowerPoint Presentation</vt:lpstr>
      <vt:lpstr>PowerPoint Presentation</vt:lpstr>
      <vt:lpstr>What can you see? Write down what these images are:</vt:lpstr>
      <vt:lpstr>What can you see? Write down what these images are: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Joe Benningfield</cp:lastModifiedBy>
  <cp:revision>581</cp:revision>
  <cp:lastPrinted>2018-08-07T22:46:56Z</cp:lastPrinted>
  <dcterms:created xsi:type="dcterms:W3CDTF">2018-08-06T08:16:18Z</dcterms:created>
  <dcterms:modified xsi:type="dcterms:W3CDTF">2021-01-08T11:17:37Z</dcterms:modified>
</cp:coreProperties>
</file>