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1"/>
  </p:notesMasterIdLst>
  <p:handoutMasterIdLst>
    <p:handoutMasterId r:id="rId12"/>
  </p:handoutMasterIdLst>
  <p:sldIdLst>
    <p:sldId id="395" r:id="rId2"/>
    <p:sldId id="396" r:id="rId3"/>
    <p:sldId id="477" r:id="rId4"/>
    <p:sldId id="598" r:id="rId5"/>
    <p:sldId id="478" r:id="rId6"/>
    <p:sldId id="599" r:id="rId7"/>
    <p:sldId id="316" r:id="rId8"/>
    <p:sldId id="317" r:id="rId9"/>
    <p:sldId id="600"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Mangal" panose="02040503050203030202" pitchFamily="18" charset="0"/>
      <p:regular r:id="rId17"/>
    </p:embeddedFont>
    <p:embeddedFont>
      <p:font typeface="Muli" panose="020B0604020202020204" charset="0"/>
      <p:regular r:id="rId18"/>
      <p:bold r:id="rId19"/>
    </p:embeddedFont>
    <p:embeddedFont>
      <p:font typeface="OpenDyslexicAlta" panose="020B060402020202020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Corrigan" initials="AC" lastIdx="2" clrIdx="0">
    <p:extLst>
      <p:ext uri="{19B8F6BF-5375-455C-9EA6-DF929625EA0E}">
        <p15:presenceInfo xmlns:p15="http://schemas.microsoft.com/office/powerpoint/2012/main" userId="605f0122161ea9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CCCC"/>
    <a:srgbClr val="FFF2CC"/>
    <a:srgbClr val="C5E0B4"/>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39" autoAdjust="0"/>
    <p:restoredTop sz="90884" autoAdjust="0"/>
  </p:normalViewPr>
  <p:slideViewPr>
    <p:cSldViewPr snapToGrid="0" snapToObjects="1">
      <p:cViewPr varScale="1">
        <p:scale>
          <a:sx n="66" d="100"/>
          <a:sy n="66" d="100"/>
        </p:scale>
        <p:origin x="90" y="762"/>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07/01/2021</a:t>
            </a:fld>
            <a:endParaRPr lang="en-GB" dirty="0">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dirty="0">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07/01/2021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80653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56354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1969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443159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07/01/2021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dirty="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dirty="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07/01/2021</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07/01/2021</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07/01/2021</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07/01/2021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07/01/2021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2534132394"/>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332234636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1613596015"/>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07/01/2021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07/01/2021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07/01/2021</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07/01/2021</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07/01/2021</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tiff"/><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tiff"/><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Adding s and </a:t>
            </a:r>
            <a:r>
              <a:rPr lang="en-GB" dirty="0" err="1"/>
              <a:t>es</a:t>
            </a:r>
            <a:r>
              <a:rPr lang="en-GB" dirty="0"/>
              <a:t> to words (plurals). If the ending sounds like /s/ or /z/, it is spelled as </a:t>
            </a:r>
            <a:r>
              <a:rPr lang="mr-IN" dirty="0"/>
              <a:t>–</a:t>
            </a:r>
            <a:r>
              <a:rPr lang="en-GB" dirty="0"/>
              <a:t>s. If it forms an extra syllable, then it is spelled as </a:t>
            </a:r>
            <a:r>
              <a:rPr lang="mr-IN" dirty="0"/>
              <a:t>–</a:t>
            </a:r>
            <a:r>
              <a:rPr lang="en-GB" dirty="0" err="1"/>
              <a:t>es</a:t>
            </a:r>
            <a:r>
              <a:rPr lang="en-GB" dirty="0"/>
              <a: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US" dirty="0"/>
              <a:t>5</a:t>
            </a:r>
            <a:endParaRPr lang="en-GB" dirty="0"/>
          </a:p>
        </p:txBody>
      </p:sp>
    </p:spTree>
    <p:extLst>
      <p:ext uri="{BB962C8B-B14F-4D97-AF65-F5344CB8AC3E}">
        <p14:creationId xmlns:p14="http://schemas.microsoft.com/office/powerpoint/2010/main" val="11711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US" dirty="0"/>
              <a:t>1</a:t>
            </a:r>
            <a:endParaRPr lang="en-GB" dirty="0"/>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US" dirty="0"/>
              <a:t>5</a:t>
            </a:r>
            <a:endParaRPr lang="en-GB" dirty="0"/>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Adding s and </a:t>
            </a:r>
            <a:r>
              <a:rPr lang="en-GB" dirty="0" err="1"/>
              <a:t>es</a:t>
            </a:r>
            <a:r>
              <a:rPr lang="en-GB" dirty="0"/>
              <a:t> to words (plurals). If the ending sounds like /s/ or /z/, it is spelled as </a:t>
            </a:r>
            <a:r>
              <a:rPr lang="mr-IN" dirty="0"/>
              <a:t>–</a:t>
            </a:r>
            <a:r>
              <a:rPr lang="en-GB" dirty="0"/>
              <a:t>s. If it forms an extra syllable, then it is spelled as </a:t>
            </a:r>
            <a:r>
              <a:rPr lang="mr-IN" dirty="0"/>
              <a:t>–</a:t>
            </a:r>
            <a:r>
              <a:rPr lang="en-GB" dirty="0" err="1"/>
              <a:t>es</a:t>
            </a:r>
            <a:r>
              <a:rPr lang="en-GB" dirty="0"/>
              <a:t>.</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561570733"/>
              </p:ext>
            </p:extLst>
          </p:nvPr>
        </p:nvGraphicFramePr>
        <p:xfrm>
          <a:off x="3429000" y="1311275"/>
          <a:ext cx="8363607" cy="521027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21534">
                <a:tc>
                  <a:txBody>
                    <a:bodyPr/>
                    <a:lstStyle/>
                    <a:p>
                      <a:r>
                        <a:rPr lang="en-GB" sz="1700" b="0" i="0" dirty="0">
                          <a:latin typeface="Muli" pitchFamily="2" charset="77"/>
                        </a:rPr>
                        <a:t>Introduction</a:t>
                      </a:r>
                    </a:p>
                  </a:txBody>
                  <a:tcPr/>
                </a:tc>
                <a:tc>
                  <a:txBody>
                    <a:bodyPr/>
                    <a:lstStyle/>
                    <a:p>
                      <a:r>
                        <a:rPr lang="en-US" sz="1700" b="0" i="0" dirty="0">
                          <a:latin typeface="Muli" pitchFamily="2" charset="77"/>
                        </a:rPr>
                        <a:t>When adding plurals to words</a:t>
                      </a:r>
                      <a:r>
                        <a:rPr lang="en-US" sz="1700" b="0" i="0" baseline="0" dirty="0">
                          <a:latin typeface="Muli" pitchFamily="2" charset="77"/>
                        </a:rPr>
                        <a:t> explain that when the plural makes an extra syllable then it is usually spelled ‘</a:t>
                      </a:r>
                      <a:r>
                        <a:rPr lang="en-US" sz="1700" b="0" i="0" baseline="0" dirty="0" err="1">
                          <a:latin typeface="Muli" pitchFamily="2" charset="77"/>
                        </a:rPr>
                        <a:t>es</a:t>
                      </a:r>
                      <a:r>
                        <a:rPr lang="en-US" sz="1700" b="0" i="0" baseline="0" dirty="0">
                          <a:latin typeface="Muli" pitchFamily="2" charset="77"/>
                        </a:rPr>
                        <a:t>’, for example box (one syllable) becomes boxes (2 syllables). </a:t>
                      </a:r>
                      <a:endParaRPr lang="en-GB" sz="1700" b="0" i="0" dirty="0">
                        <a:latin typeface="Muli" pitchFamily="2" charset="77"/>
                      </a:endParaRPr>
                    </a:p>
                  </a:txBody>
                  <a:tcPr/>
                </a:tc>
                <a:extLst>
                  <a:ext uri="{0D108BD9-81ED-4DB2-BD59-A6C34878D82A}">
                    <a16:rowId xmlns:a16="http://schemas.microsoft.com/office/drawing/2014/main" val="10000"/>
                  </a:ext>
                </a:extLst>
              </a:tr>
              <a:tr h="1787499">
                <a:tc>
                  <a:txBody>
                    <a:bodyPr/>
                    <a:lstStyle/>
                    <a:p>
                      <a:r>
                        <a:rPr lang="en-GB" sz="1700" b="0" i="0" dirty="0">
                          <a:latin typeface="Muli" pitchFamily="2" charset="77"/>
                        </a:rPr>
                        <a:t>Main Teaching Activity </a:t>
                      </a:r>
                    </a:p>
                  </a:txBody>
                  <a:tcPr/>
                </a:tc>
                <a:tc>
                  <a:txBody>
                    <a:bodyPr/>
                    <a:lstStyle/>
                    <a:p>
                      <a:r>
                        <a:rPr lang="en-US" sz="1700" b="0" i="0" baseline="0" dirty="0">
                          <a:latin typeface="Muli" pitchFamily="2" charset="77"/>
                        </a:rPr>
                        <a:t>Ask the children to split the words between the two boxes, depending on whether the plural word has an extra syllable or not. Encourage children to clap the syllables in the singular word (red) and then in the plural word (green), to help them decide.</a:t>
                      </a:r>
                    </a:p>
                    <a:p>
                      <a:endParaRPr lang="en-US" sz="1700" b="0" i="0" baseline="0" dirty="0">
                        <a:latin typeface="Muli" pitchFamily="2" charset="77"/>
                      </a:endParaRPr>
                    </a:p>
                    <a:p>
                      <a:r>
                        <a:rPr lang="en-US" sz="1700" b="0" i="0" baseline="0" dirty="0">
                          <a:latin typeface="Muli" pitchFamily="2" charset="77"/>
                        </a:rPr>
                        <a:t>Share their results and discuss.</a:t>
                      </a:r>
                      <a:endParaRPr lang="en-GB" sz="1700" b="0" i="0" baseline="0" dirty="0">
                        <a:latin typeface="Muli" pitchFamily="2" charset="77"/>
                      </a:endParaRPr>
                    </a:p>
                  </a:txBody>
                  <a:tcPr/>
                </a:tc>
                <a:extLst>
                  <a:ext uri="{0D108BD9-81ED-4DB2-BD59-A6C34878D82A}">
                    <a16:rowId xmlns:a16="http://schemas.microsoft.com/office/drawing/2014/main" val="10001"/>
                  </a:ext>
                </a:extLst>
              </a:tr>
              <a:tr h="1849146">
                <a:tc>
                  <a:txBody>
                    <a:bodyPr/>
                    <a:lstStyle/>
                    <a:p>
                      <a:r>
                        <a:rPr lang="en-GB" sz="1700" b="0" i="0" dirty="0">
                          <a:latin typeface="Muli" pitchFamily="2" charset="77"/>
                        </a:rPr>
                        <a:t>Independent Activity</a:t>
                      </a:r>
                    </a:p>
                  </a:txBody>
                  <a:tcPr/>
                </a:tc>
                <a:tc>
                  <a:txBody>
                    <a:bodyPr/>
                    <a:lstStyle/>
                    <a:p>
                      <a:r>
                        <a:rPr lang="en-GB" sz="1600" b="0" i="0" dirty="0">
                          <a:latin typeface="Muli" pitchFamily="2" charset="77"/>
                        </a:rPr>
                        <a:t>Get children to write the word ‘peaches’ across their mini white board. Set a 7 minute timer and see who can add as many of the spelling list words in to a scrabble web as possible.</a:t>
                      </a:r>
                    </a:p>
                    <a:p>
                      <a:endParaRPr lang="en-GB" sz="1600" b="0" i="0" dirty="0">
                        <a:latin typeface="Muli" pitchFamily="2" charset="77"/>
                      </a:endParaRPr>
                    </a:p>
                    <a:p>
                      <a:r>
                        <a:rPr lang="en-GB" sz="1600" b="0" i="0" dirty="0">
                          <a:latin typeface="Muli" pitchFamily="2" charset="77"/>
                        </a:rPr>
                        <a:t>You can use the example on the slide below if they need some support getting started.</a:t>
                      </a:r>
                      <a:br>
                        <a:rPr lang="en-GB" sz="1600" b="0" i="0" dirty="0">
                          <a:latin typeface="Muli" pitchFamily="2" charset="77"/>
                        </a:rPr>
                      </a:br>
                      <a:endParaRPr lang="en-GB" sz="1600" b="0" i="0" dirty="0">
                        <a:latin typeface="Muli" pitchFamily="2" charset="77"/>
                      </a:endParaRPr>
                    </a:p>
                    <a:p>
                      <a:r>
                        <a:rPr lang="en-GB" sz="1600" b="0" i="0" dirty="0">
                          <a:latin typeface="Muli" pitchFamily="2" charset="77"/>
                        </a:rPr>
                        <a:t>Feedback and if time, draw a scrabble web on the board as a class.</a:t>
                      </a:r>
                    </a:p>
                    <a:p>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267977613"/>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flowers</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boxes</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lunches</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apples</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beaches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trees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dishes</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dogs</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peaches</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clouds</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427521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457200" y="274244"/>
            <a:ext cx="8764884" cy="1325563"/>
          </a:xfrm>
        </p:spPr>
        <p:txBody>
          <a:bodyPr>
            <a:normAutofit/>
          </a:bodyPr>
          <a:lstStyle/>
          <a:p>
            <a:pPr lvl="0" algn="l">
              <a:lnSpc>
                <a:spcPct val="100000"/>
              </a:lnSpc>
              <a:spcBef>
                <a:spcPts val="0"/>
              </a:spcBef>
              <a:defRPr/>
            </a:pPr>
            <a:r>
              <a:rPr lang="en-US" sz="2000" dirty="0">
                <a:ea typeface="OpenDyslexic" charset="0"/>
                <a:cs typeface="OpenDyslexic" charset="0"/>
              </a:rPr>
              <a:t>Say the singular word (red word) then say the plural word (green word) and see if an extra syllable has been added. </a:t>
            </a:r>
            <a:endParaRPr lang="en-GB" sz="2000" dirty="0">
              <a:ea typeface="OpenDyslexic" charset="0"/>
              <a:cs typeface="OpenDyslexic" charset="0"/>
            </a:endParaRP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22560" y="4376102"/>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x Cardboard Cardboard Box Packing Recycl">
            <a:extLst>
              <a:ext uri="{FF2B5EF4-FFF2-40B4-BE49-F238E27FC236}">
                <a16:creationId xmlns:a16="http://schemas.microsoft.com/office/drawing/2014/main" id="{8918D522-8D5A-4404-98F6-CA9FB32ACE7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06041" y="4376102"/>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075419" y="5598788"/>
            <a:ext cx="1983105" cy="646331"/>
          </a:xfrm>
          <a:prstGeom prst="rect">
            <a:avLst/>
          </a:prstGeom>
          <a:noFill/>
        </p:spPr>
        <p:txBody>
          <a:bodyPr wrap="square" rtlCol="0">
            <a:spAutoFit/>
          </a:bodyPr>
          <a:lstStyle/>
          <a:p>
            <a:pPr algn="ctr"/>
            <a:r>
              <a:rPr lang="en-GB" dirty="0">
                <a:latin typeface="OpenDyslexicAlta" pitchFamily="2" charset="77"/>
              </a:rPr>
              <a:t>Extra syllable </a:t>
            </a:r>
            <a:br>
              <a:rPr lang="en-GB" dirty="0">
                <a:latin typeface="OpenDyslexicAlta" pitchFamily="2" charset="77"/>
              </a:rPr>
            </a:br>
            <a:r>
              <a:rPr lang="en-GB" dirty="0">
                <a:latin typeface="OpenDyslexicAlta" pitchFamily="2" charset="77"/>
              </a:rPr>
              <a:t>(</a:t>
            </a:r>
            <a:r>
              <a:rPr lang="en-GB" dirty="0" err="1">
                <a:latin typeface="OpenDyslexicAlta" pitchFamily="2" charset="77"/>
              </a:rPr>
              <a:t>es</a:t>
            </a:r>
            <a:r>
              <a:rPr lang="en-GB" dirty="0">
                <a:latin typeface="OpenDyslexicAlta" pitchFamily="2" charset="77"/>
              </a:rPr>
              <a:t>)</a:t>
            </a:r>
          </a:p>
        </p:txBody>
      </p:sp>
      <p:sp>
        <p:nvSpPr>
          <p:cNvPr id="9" name="TextBox 8">
            <a:extLst>
              <a:ext uri="{FF2B5EF4-FFF2-40B4-BE49-F238E27FC236}">
                <a16:creationId xmlns:a16="http://schemas.microsoft.com/office/drawing/2014/main" id="{DA07C5AD-C2F7-4B3F-9348-4A45F11668BD}"/>
              </a:ext>
            </a:extLst>
          </p:cNvPr>
          <p:cNvSpPr txBox="1"/>
          <p:nvPr/>
        </p:nvSpPr>
        <p:spPr>
          <a:xfrm>
            <a:off x="6948035" y="5598787"/>
            <a:ext cx="1983105" cy="646331"/>
          </a:xfrm>
          <a:prstGeom prst="rect">
            <a:avLst/>
          </a:prstGeom>
          <a:noFill/>
        </p:spPr>
        <p:txBody>
          <a:bodyPr wrap="square" rtlCol="0">
            <a:spAutoFit/>
          </a:bodyPr>
          <a:lstStyle/>
          <a:p>
            <a:pPr algn="ctr"/>
            <a:r>
              <a:rPr lang="en-GB" dirty="0">
                <a:latin typeface="OpenDyslexicAlta" pitchFamily="2" charset="77"/>
              </a:rPr>
              <a:t>No extra syllable (s)</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extLst>
              <p:ext uri="{D42A27DB-BD31-4B8C-83A1-F6EECF244321}">
                <p14:modId xmlns:p14="http://schemas.microsoft.com/office/powerpoint/2010/main" val="3173236557"/>
              </p:ext>
            </p:extLst>
          </p:nvPr>
        </p:nvGraphicFramePr>
        <p:xfrm>
          <a:off x="1268827" y="1905479"/>
          <a:ext cx="8983135" cy="1524000"/>
        </p:xfrm>
        <a:graphic>
          <a:graphicData uri="http://schemas.openxmlformats.org/drawingml/2006/table">
            <a:tbl>
              <a:tblPr firstRow="1" bandRow="1">
                <a:tableStyleId>{5940675A-B579-460E-94D1-54222C63F5DA}</a:tableStyleId>
              </a:tblPr>
              <a:tblGrid>
                <a:gridCol w="1796627">
                  <a:extLst>
                    <a:ext uri="{9D8B030D-6E8A-4147-A177-3AD203B41FA5}">
                      <a16:colId xmlns:a16="http://schemas.microsoft.com/office/drawing/2014/main" val="2909748005"/>
                    </a:ext>
                  </a:extLst>
                </a:gridCol>
                <a:gridCol w="1796627">
                  <a:extLst>
                    <a:ext uri="{9D8B030D-6E8A-4147-A177-3AD203B41FA5}">
                      <a16:colId xmlns:a16="http://schemas.microsoft.com/office/drawing/2014/main" val="1553862251"/>
                    </a:ext>
                  </a:extLst>
                </a:gridCol>
                <a:gridCol w="1796627">
                  <a:extLst>
                    <a:ext uri="{9D8B030D-6E8A-4147-A177-3AD203B41FA5}">
                      <a16:colId xmlns:a16="http://schemas.microsoft.com/office/drawing/2014/main" val="151636795"/>
                    </a:ext>
                  </a:extLst>
                </a:gridCol>
                <a:gridCol w="1796627">
                  <a:extLst>
                    <a:ext uri="{9D8B030D-6E8A-4147-A177-3AD203B41FA5}">
                      <a16:colId xmlns:a16="http://schemas.microsoft.com/office/drawing/2014/main" val="2741658550"/>
                    </a:ext>
                  </a:extLst>
                </a:gridCol>
                <a:gridCol w="1796627">
                  <a:extLst>
                    <a:ext uri="{9D8B030D-6E8A-4147-A177-3AD203B41FA5}">
                      <a16:colId xmlns:a16="http://schemas.microsoft.com/office/drawing/2014/main" val="3738969676"/>
                    </a:ext>
                  </a:extLst>
                </a:gridCol>
              </a:tblGrid>
              <a:tr h="759354">
                <a:tc>
                  <a:txBody>
                    <a:bodyPr/>
                    <a:lstStyle/>
                    <a:p>
                      <a:pPr algn="ctr"/>
                      <a:r>
                        <a:rPr lang="en-US" sz="2200" b="0" i="0" dirty="0">
                          <a:solidFill>
                            <a:srgbClr val="FF0000"/>
                          </a:solidFill>
                          <a:latin typeface="OpenDyslexicAlta" pitchFamily="2" charset="77"/>
                        </a:rPr>
                        <a:t>flower</a:t>
                      </a:r>
                      <a:br>
                        <a:rPr lang="en-US" sz="2200" dirty="0">
                          <a:latin typeface="OpenDyslexicAlta" pitchFamily="2" charset="77"/>
                        </a:rPr>
                      </a:br>
                      <a:r>
                        <a:rPr lang="en-US" sz="2200" dirty="0">
                          <a:solidFill>
                            <a:srgbClr val="00B050"/>
                          </a:solidFill>
                          <a:latin typeface="OpenDyslexicAlta" pitchFamily="2" charset="77"/>
                        </a:rPr>
                        <a:t>flowers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box</a:t>
                      </a:r>
                      <a:br>
                        <a:rPr lang="en-US" sz="2200" dirty="0">
                          <a:latin typeface="OpenDyslexicAlta" pitchFamily="2" charset="77"/>
                        </a:rPr>
                      </a:br>
                      <a:r>
                        <a:rPr lang="en-US" sz="2200" dirty="0">
                          <a:solidFill>
                            <a:srgbClr val="00B050"/>
                          </a:solidFill>
                          <a:latin typeface="OpenDyslexicAlta" pitchFamily="2" charset="77"/>
                        </a:rPr>
                        <a:t>boxes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lunch</a:t>
                      </a:r>
                      <a:br>
                        <a:rPr lang="en-US" sz="2200" dirty="0">
                          <a:latin typeface="OpenDyslexicAlta" pitchFamily="2" charset="77"/>
                        </a:rPr>
                      </a:br>
                      <a:r>
                        <a:rPr lang="en-US" sz="2200" dirty="0">
                          <a:solidFill>
                            <a:srgbClr val="00B050"/>
                          </a:solidFill>
                          <a:latin typeface="OpenDyslexicAlta" pitchFamily="2" charset="77"/>
                        </a:rPr>
                        <a:t>lunches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apple</a:t>
                      </a:r>
                      <a:br>
                        <a:rPr lang="en-US" sz="2200" dirty="0">
                          <a:latin typeface="OpenDyslexicAlta" pitchFamily="2" charset="77"/>
                        </a:rPr>
                      </a:br>
                      <a:r>
                        <a:rPr lang="en-US" sz="2200" dirty="0">
                          <a:solidFill>
                            <a:srgbClr val="00B050"/>
                          </a:solidFill>
                          <a:latin typeface="OpenDyslexicAlta" pitchFamily="2" charset="77"/>
                        </a:rPr>
                        <a:t>apples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beach</a:t>
                      </a:r>
                      <a:br>
                        <a:rPr lang="en-US" sz="2200" dirty="0">
                          <a:latin typeface="OpenDyslexicAlta" pitchFamily="2" charset="77"/>
                        </a:rPr>
                      </a:br>
                      <a:r>
                        <a:rPr lang="en-US" sz="2200" dirty="0">
                          <a:solidFill>
                            <a:srgbClr val="00B050"/>
                          </a:solidFill>
                          <a:latin typeface="OpenDyslexicAlta" pitchFamily="2" charset="77"/>
                        </a:rPr>
                        <a:t>beaches</a:t>
                      </a:r>
                      <a:endParaRPr lang="en-GB" sz="2200" dirty="0">
                        <a:solidFill>
                          <a:srgbClr val="00B050"/>
                        </a:solidFill>
                        <a:latin typeface="OpenDyslexicAlta" pitchFamily="2" charset="77"/>
                      </a:endParaRPr>
                    </a:p>
                  </a:txBody>
                  <a:tcPr/>
                </a:tc>
                <a:extLst>
                  <a:ext uri="{0D108BD9-81ED-4DB2-BD59-A6C34878D82A}">
                    <a16:rowId xmlns:a16="http://schemas.microsoft.com/office/drawing/2014/main" val="3036658332"/>
                  </a:ext>
                </a:extLst>
              </a:tr>
              <a:tr h="759354">
                <a:tc>
                  <a:txBody>
                    <a:bodyPr/>
                    <a:lstStyle/>
                    <a:p>
                      <a:pPr algn="ctr"/>
                      <a:r>
                        <a:rPr lang="en-US" sz="2200" b="0" i="0" dirty="0">
                          <a:solidFill>
                            <a:srgbClr val="FF0000"/>
                          </a:solidFill>
                          <a:latin typeface="OpenDyslexicAlta" pitchFamily="2" charset="77"/>
                        </a:rPr>
                        <a:t>dish</a:t>
                      </a:r>
                      <a:br>
                        <a:rPr lang="en-US" sz="2200" dirty="0">
                          <a:latin typeface="OpenDyslexicAlta" pitchFamily="2" charset="77"/>
                        </a:rPr>
                      </a:br>
                      <a:r>
                        <a:rPr lang="en-US" sz="2200" dirty="0">
                          <a:solidFill>
                            <a:srgbClr val="00B050"/>
                          </a:solidFill>
                          <a:latin typeface="OpenDyslexicAlta" pitchFamily="2" charset="77"/>
                        </a:rPr>
                        <a:t>dishes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dog</a:t>
                      </a:r>
                      <a:br>
                        <a:rPr lang="en-US" sz="2200" dirty="0">
                          <a:latin typeface="OpenDyslexicAlta" pitchFamily="2" charset="77"/>
                        </a:rPr>
                      </a:br>
                      <a:r>
                        <a:rPr lang="en-US" sz="2200" dirty="0">
                          <a:solidFill>
                            <a:srgbClr val="00B050"/>
                          </a:solidFill>
                          <a:latin typeface="OpenDyslexicAlta" pitchFamily="2" charset="77"/>
                        </a:rPr>
                        <a:t>dogs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peach</a:t>
                      </a:r>
                      <a:br>
                        <a:rPr lang="en-US" sz="2200" dirty="0">
                          <a:latin typeface="OpenDyslexicAlta" pitchFamily="2" charset="77"/>
                        </a:rPr>
                      </a:br>
                      <a:r>
                        <a:rPr lang="en-US" sz="2200" dirty="0">
                          <a:solidFill>
                            <a:srgbClr val="00B050"/>
                          </a:solidFill>
                          <a:latin typeface="OpenDyslexicAlta" pitchFamily="2" charset="77"/>
                        </a:rPr>
                        <a:t>peaches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cloud</a:t>
                      </a:r>
                      <a:br>
                        <a:rPr lang="en-US" sz="2200" dirty="0">
                          <a:latin typeface="OpenDyslexicAlta" pitchFamily="2" charset="77"/>
                        </a:rPr>
                      </a:br>
                      <a:r>
                        <a:rPr lang="en-US" sz="2200" dirty="0">
                          <a:solidFill>
                            <a:srgbClr val="00B050"/>
                          </a:solidFill>
                          <a:latin typeface="OpenDyslexicAlta" pitchFamily="2" charset="77"/>
                        </a:rPr>
                        <a:t>clouds</a:t>
                      </a:r>
                      <a:endParaRPr lang="en-GB" sz="2200" dirty="0">
                        <a:solidFill>
                          <a:srgbClr val="00B050"/>
                        </a:solidFill>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i="0" dirty="0">
                          <a:solidFill>
                            <a:srgbClr val="FF0000"/>
                          </a:solidFill>
                          <a:latin typeface="OpenDyslexicAlta" pitchFamily="2" charset="77"/>
                        </a:rPr>
                        <a:t>tree</a:t>
                      </a:r>
                      <a:br>
                        <a:rPr lang="en-US" sz="2200" dirty="0">
                          <a:latin typeface="OpenDyslexicAlta" pitchFamily="2" charset="77"/>
                        </a:rPr>
                      </a:br>
                      <a:r>
                        <a:rPr lang="en-US" sz="2200" dirty="0">
                          <a:solidFill>
                            <a:srgbClr val="00B050"/>
                          </a:solidFill>
                          <a:latin typeface="OpenDyslexicAlta" pitchFamily="2" charset="77"/>
                        </a:rPr>
                        <a:t>trees</a:t>
                      </a:r>
                      <a:endParaRPr lang="en-GB" sz="2200" dirty="0">
                        <a:solidFill>
                          <a:srgbClr val="00B050"/>
                        </a:solidFill>
                        <a:latin typeface="OpenDyslexicAlta" pitchFamily="2" charset="77"/>
                      </a:endParaRPr>
                    </a:p>
                  </a:txBody>
                  <a:tcPr/>
                </a:tc>
                <a:extLst>
                  <a:ext uri="{0D108BD9-81ED-4DB2-BD59-A6C34878D82A}">
                    <a16:rowId xmlns:a16="http://schemas.microsoft.com/office/drawing/2014/main" val="590146265"/>
                  </a:ext>
                </a:extLst>
              </a:tr>
            </a:tbl>
          </a:graphicData>
        </a:graphic>
      </p:graphicFrame>
    </p:spTree>
    <p:extLst>
      <p:ext uri="{BB962C8B-B14F-4D97-AF65-F5344CB8AC3E}">
        <p14:creationId xmlns:p14="http://schemas.microsoft.com/office/powerpoint/2010/main" val="247727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457200" y="274244"/>
            <a:ext cx="8764884" cy="1325563"/>
          </a:xfrm>
        </p:spPr>
        <p:txBody>
          <a:bodyPr>
            <a:normAutofit/>
          </a:bodyPr>
          <a:lstStyle/>
          <a:p>
            <a:pPr lvl="0" algn="l">
              <a:lnSpc>
                <a:spcPct val="100000"/>
              </a:lnSpc>
              <a:spcBef>
                <a:spcPts val="0"/>
              </a:spcBef>
              <a:defRPr/>
            </a:pPr>
            <a:r>
              <a:rPr lang="en-US" sz="2000" dirty="0">
                <a:ea typeface="OpenDyslexic" charset="0"/>
                <a:cs typeface="OpenDyslexic" charset="0"/>
              </a:rPr>
              <a:t>Say the singular word (red word) then say the plural word (green word) and see if an extra syllable has been added. </a:t>
            </a:r>
            <a:endParaRPr lang="en-GB" sz="2000" dirty="0">
              <a:ea typeface="OpenDyslexic" charset="0"/>
              <a:cs typeface="OpenDyslexic" charset="0"/>
            </a:endParaRP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22560" y="4376102"/>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x Cardboard Cardboard Box Packing Recycl">
            <a:extLst>
              <a:ext uri="{FF2B5EF4-FFF2-40B4-BE49-F238E27FC236}">
                <a16:creationId xmlns:a16="http://schemas.microsoft.com/office/drawing/2014/main" id="{8918D522-8D5A-4404-98F6-CA9FB32ACE7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06041" y="4376102"/>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075419" y="5598788"/>
            <a:ext cx="1983105" cy="646331"/>
          </a:xfrm>
          <a:prstGeom prst="rect">
            <a:avLst/>
          </a:prstGeom>
          <a:noFill/>
        </p:spPr>
        <p:txBody>
          <a:bodyPr wrap="square" rtlCol="0">
            <a:spAutoFit/>
          </a:bodyPr>
          <a:lstStyle/>
          <a:p>
            <a:pPr algn="ctr"/>
            <a:r>
              <a:rPr lang="en-GB" dirty="0">
                <a:latin typeface="OpenDyslexicAlta" pitchFamily="2" charset="77"/>
              </a:rPr>
              <a:t>Extra syllable </a:t>
            </a:r>
            <a:br>
              <a:rPr lang="en-GB" dirty="0">
                <a:latin typeface="OpenDyslexicAlta" pitchFamily="2" charset="77"/>
              </a:rPr>
            </a:br>
            <a:r>
              <a:rPr lang="en-GB" dirty="0">
                <a:latin typeface="OpenDyslexicAlta" pitchFamily="2" charset="77"/>
              </a:rPr>
              <a:t>(</a:t>
            </a:r>
            <a:r>
              <a:rPr lang="en-GB" dirty="0" err="1">
                <a:latin typeface="OpenDyslexicAlta" pitchFamily="2" charset="77"/>
              </a:rPr>
              <a:t>es</a:t>
            </a:r>
            <a:r>
              <a:rPr lang="en-GB" dirty="0">
                <a:latin typeface="OpenDyslexicAlta" pitchFamily="2" charset="77"/>
              </a:rPr>
              <a:t>)</a:t>
            </a:r>
          </a:p>
        </p:txBody>
      </p:sp>
      <p:sp>
        <p:nvSpPr>
          <p:cNvPr id="9" name="TextBox 8">
            <a:extLst>
              <a:ext uri="{FF2B5EF4-FFF2-40B4-BE49-F238E27FC236}">
                <a16:creationId xmlns:a16="http://schemas.microsoft.com/office/drawing/2014/main" id="{DA07C5AD-C2F7-4B3F-9348-4A45F11668BD}"/>
              </a:ext>
            </a:extLst>
          </p:cNvPr>
          <p:cNvSpPr txBox="1"/>
          <p:nvPr/>
        </p:nvSpPr>
        <p:spPr>
          <a:xfrm>
            <a:off x="6948035" y="5598787"/>
            <a:ext cx="1983105" cy="646331"/>
          </a:xfrm>
          <a:prstGeom prst="rect">
            <a:avLst/>
          </a:prstGeom>
          <a:noFill/>
        </p:spPr>
        <p:txBody>
          <a:bodyPr wrap="square" rtlCol="0">
            <a:spAutoFit/>
          </a:bodyPr>
          <a:lstStyle/>
          <a:p>
            <a:pPr algn="ctr"/>
            <a:r>
              <a:rPr lang="en-GB" dirty="0">
                <a:latin typeface="OpenDyslexicAlta" pitchFamily="2" charset="77"/>
              </a:rPr>
              <a:t>No extra syllable (s)</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nvGraphicFramePr>
        <p:xfrm>
          <a:off x="1268827" y="1905479"/>
          <a:ext cx="8983135" cy="1524000"/>
        </p:xfrm>
        <a:graphic>
          <a:graphicData uri="http://schemas.openxmlformats.org/drawingml/2006/table">
            <a:tbl>
              <a:tblPr firstRow="1" bandRow="1">
                <a:tableStyleId>{5940675A-B579-460E-94D1-54222C63F5DA}</a:tableStyleId>
              </a:tblPr>
              <a:tblGrid>
                <a:gridCol w="1796627">
                  <a:extLst>
                    <a:ext uri="{9D8B030D-6E8A-4147-A177-3AD203B41FA5}">
                      <a16:colId xmlns:a16="http://schemas.microsoft.com/office/drawing/2014/main" val="2909748005"/>
                    </a:ext>
                  </a:extLst>
                </a:gridCol>
                <a:gridCol w="1796627">
                  <a:extLst>
                    <a:ext uri="{9D8B030D-6E8A-4147-A177-3AD203B41FA5}">
                      <a16:colId xmlns:a16="http://schemas.microsoft.com/office/drawing/2014/main" val="1553862251"/>
                    </a:ext>
                  </a:extLst>
                </a:gridCol>
                <a:gridCol w="1796627">
                  <a:extLst>
                    <a:ext uri="{9D8B030D-6E8A-4147-A177-3AD203B41FA5}">
                      <a16:colId xmlns:a16="http://schemas.microsoft.com/office/drawing/2014/main" val="151636795"/>
                    </a:ext>
                  </a:extLst>
                </a:gridCol>
                <a:gridCol w="1796627">
                  <a:extLst>
                    <a:ext uri="{9D8B030D-6E8A-4147-A177-3AD203B41FA5}">
                      <a16:colId xmlns:a16="http://schemas.microsoft.com/office/drawing/2014/main" val="2741658550"/>
                    </a:ext>
                  </a:extLst>
                </a:gridCol>
                <a:gridCol w="1796627">
                  <a:extLst>
                    <a:ext uri="{9D8B030D-6E8A-4147-A177-3AD203B41FA5}">
                      <a16:colId xmlns:a16="http://schemas.microsoft.com/office/drawing/2014/main" val="3738969676"/>
                    </a:ext>
                  </a:extLst>
                </a:gridCol>
              </a:tblGrid>
              <a:tr h="759354">
                <a:tc>
                  <a:txBody>
                    <a:bodyPr/>
                    <a:lstStyle/>
                    <a:p>
                      <a:pPr algn="ctr"/>
                      <a:r>
                        <a:rPr lang="en-US" sz="2200" b="0" i="0" dirty="0">
                          <a:solidFill>
                            <a:srgbClr val="FF0000"/>
                          </a:solidFill>
                          <a:latin typeface="OpenDyslexicAlta" pitchFamily="2" charset="77"/>
                        </a:rPr>
                        <a:t>flower</a:t>
                      </a:r>
                      <a:br>
                        <a:rPr lang="en-US" sz="2200" dirty="0">
                          <a:latin typeface="OpenDyslexicAlta" pitchFamily="2" charset="77"/>
                        </a:rPr>
                      </a:br>
                      <a:r>
                        <a:rPr lang="en-US" sz="2200" dirty="0">
                          <a:solidFill>
                            <a:srgbClr val="00B050"/>
                          </a:solidFill>
                          <a:latin typeface="OpenDyslexicAlta" pitchFamily="2" charset="77"/>
                        </a:rPr>
                        <a:t>flowers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box</a:t>
                      </a:r>
                      <a:br>
                        <a:rPr lang="en-US" sz="2200" dirty="0">
                          <a:latin typeface="OpenDyslexicAlta" pitchFamily="2" charset="77"/>
                        </a:rPr>
                      </a:br>
                      <a:r>
                        <a:rPr lang="en-US" sz="2200" dirty="0">
                          <a:solidFill>
                            <a:srgbClr val="00B050"/>
                          </a:solidFill>
                          <a:latin typeface="OpenDyslexicAlta" pitchFamily="2" charset="77"/>
                        </a:rPr>
                        <a:t>boxes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lunch</a:t>
                      </a:r>
                      <a:br>
                        <a:rPr lang="en-US" sz="2200" dirty="0">
                          <a:latin typeface="OpenDyslexicAlta" pitchFamily="2" charset="77"/>
                        </a:rPr>
                      </a:br>
                      <a:r>
                        <a:rPr lang="en-US" sz="2200" dirty="0">
                          <a:solidFill>
                            <a:srgbClr val="00B050"/>
                          </a:solidFill>
                          <a:latin typeface="OpenDyslexicAlta" pitchFamily="2" charset="77"/>
                        </a:rPr>
                        <a:t>lunches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apple</a:t>
                      </a:r>
                      <a:br>
                        <a:rPr lang="en-US" sz="2200" dirty="0">
                          <a:latin typeface="OpenDyslexicAlta" pitchFamily="2" charset="77"/>
                        </a:rPr>
                      </a:br>
                      <a:r>
                        <a:rPr lang="en-US" sz="2200" dirty="0">
                          <a:solidFill>
                            <a:srgbClr val="00B050"/>
                          </a:solidFill>
                          <a:latin typeface="OpenDyslexicAlta" pitchFamily="2" charset="77"/>
                        </a:rPr>
                        <a:t>apples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beach</a:t>
                      </a:r>
                      <a:br>
                        <a:rPr lang="en-US" sz="2200" dirty="0">
                          <a:latin typeface="OpenDyslexicAlta" pitchFamily="2" charset="77"/>
                        </a:rPr>
                      </a:br>
                      <a:r>
                        <a:rPr lang="en-US" sz="2200" dirty="0">
                          <a:solidFill>
                            <a:srgbClr val="00B050"/>
                          </a:solidFill>
                          <a:latin typeface="OpenDyslexicAlta" pitchFamily="2" charset="77"/>
                        </a:rPr>
                        <a:t>beaches</a:t>
                      </a:r>
                      <a:endParaRPr lang="en-GB" sz="2200" dirty="0">
                        <a:solidFill>
                          <a:srgbClr val="00B050"/>
                        </a:solidFill>
                        <a:latin typeface="OpenDyslexicAlta" pitchFamily="2" charset="77"/>
                      </a:endParaRPr>
                    </a:p>
                  </a:txBody>
                  <a:tcPr/>
                </a:tc>
                <a:extLst>
                  <a:ext uri="{0D108BD9-81ED-4DB2-BD59-A6C34878D82A}">
                    <a16:rowId xmlns:a16="http://schemas.microsoft.com/office/drawing/2014/main" val="3036658332"/>
                  </a:ext>
                </a:extLst>
              </a:tr>
              <a:tr h="759354">
                <a:tc>
                  <a:txBody>
                    <a:bodyPr/>
                    <a:lstStyle/>
                    <a:p>
                      <a:pPr algn="ctr"/>
                      <a:r>
                        <a:rPr lang="en-US" sz="2200" b="0" i="0" dirty="0">
                          <a:solidFill>
                            <a:srgbClr val="FF0000"/>
                          </a:solidFill>
                          <a:latin typeface="OpenDyslexicAlta" pitchFamily="2" charset="77"/>
                        </a:rPr>
                        <a:t>dish</a:t>
                      </a:r>
                      <a:br>
                        <a:rPr lang="en-US" sz="2200" dirty="0">
                          <a:latin typeface="OpenDyslexicAlta" pitchFamily="2" charset="77"/>
                        </a:rPr>
                      </a:br>
                      <a:r>
                        <a:rPr lang="en-US" sz="2200" dirty="0">
                          <a:solidFill>
                            <a:srgbClr val="00B050"/>
                          </a:solidFill>
                          <a:latin typeface="OpenDyslexicAlta" pitchFamily="2" charset="77"/>
                        </a:rPr>
                        <a:t>dishes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dog</a:t>
                      </a:r>
                      <a:br>
                        <a:rPr lang="en-US" sz="2200" dirty="0">
                          <a:latin typeface="OpenDyslexicAlta" pitchFamily="2" charset="77"/>
                        </a:rPr>
                      </a:br>
                      <a:r>
                        <a:rPr lang="en-US" sz="2200" dirty="0">
                          <a:solidFill>
                            <a:srgbClr val="00B050"/>
                          </a:solidFill>
                          <a:latin typeface="OpenDyslexicAlta" pitchFamily="2" charset="77"/>
                        </a:rPr>
                        <a:t>dogs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peach</a:t>
                      </a:r>
                      <a:br>
                        <a:rPr lang="en-US" sz="2200" dirty="0">
                          <a:latin typeface="OpenDyslexicAlta" pitchFamily="2" charset="77"/>
                        </a:rPr>
                      </a:br>
                      <a:r>
                        <a:rPr lang="en-US" sz="2200" dirty="0">
                          <a:solidFill>
                            <a:srgbClr val="00B050"/>
                          </a:solidFill>
                          <a:latin typeface="OpenDyslexicAlta" pitchFamily="2" charset="77"/>
                        </a:rPr>
                        <a:t>peaches</a:t>
                      </a:r>
                      <a:endParaRPr lang="en-GB" sz="2200" dirty="0">
                        <a:solidFill>
                          <a:srgbClr val="00B050"/>
                        </a:solidFill>
                        <a:latin typeface="OpenDyslexicAlta" pitchFamily="2" charset="77"/>
                      </a:endParaRPr>
                    </a:p>
                  </a:txBody>
                  <a:tcPr/>
                </a:tc>
                <a:tc>
                  <a:txBody>
                    <a:bodyPr/>
                    <a:lstStyle/>
                    <a:p>
                      <a:pPr algn="ctr"/>
                      <a:r>
                        <a:rPr lang="en-US" sz="2200" b="0" i="0" dirty="0">
                          <a:solidFill>
                            <a:srgbClr val="FF0000"/>
                          </a:solidFill>
                          <a:latin typeface="OpenDyslexicAlta" pitchFamily="2" charset="77"/>
                        </a:rPr>
                        <a:t>cloud</a:t>
                      </a:r>
                      <a:br>
                        <a:rPr lang="en-US" sz="2200" dirty="0">
                          <a:latin typeface="OpenDyslexicAlta" pitchFamily="2" charset="77"/>
                        </a:rPr>
                      </a:br>
                      <a:r>
                        <a:rPr lang="en-US" sz="2200" dirty="0">
                          <a:solidFill>
                            <a:srgbClr val="00B050"/>
                          </a:solidFill>
                          <a:latin typeface="OpenDyslexicAlta" pitchFamily="2" charset="77"/>
                        </a:rPr>
                        <a:t>clouds</a:t>
                      </a:r>
                      <a:endParaRPr lang="en-GB" sz="2200" dirty="0">
                        <a:solidFill>
                          <a:srgbClr val="00B050"/>
                        </a:solidFill>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i="0" dirty="0">
                          <a:solidFill>
                            <a:srgbClr val="FF0000"/>
                          </a:solidFill>
                          <a:latin typeface="OpenDyslexicAlta" pitchFamily="2" charset="77"/>
                        </a:rPr>
                        <a:t>tree</a:t>
                      </a:r>
                      <a:br>
                        <a:rPr lang="en-US" sz="2200" dirty="0">
                          <a:latin typeface="OpenDyslexicAlta" pitchFamily="2" charset="77"/>
                        </a:rPr>
                      </a:br>
                      <a:r>
                        <a:rPr lang="en-US" sz="2200" dirty="0">
                          <a:solidFill>
                            <a:srgbClr val="00B050"/>
                          </a:solidFill>
                          <a:latin typeface="OpenDyslexicAlta" pitchFamily="2" charset="77"/>
                        </a:rPr>
                        <a:t>trees</a:t>
                      </a:r>
                      <a:endParaRPr lang="en-GB" sz="2200" dirty="0">
                        <a:solidFill>
                          <a:srgbClr val="00B050"/>
                        </a:solidFill>
                        <a:latin typeface="OpenDyslexicAlta" pitchFamily="2" charset="77"/>
                      </a:endParaRPr>
                    </a:p>
                  </a:txBody>
                  <a:tcPr/>
                </a:tc>
                <a:extLst>
                  <a:ext uri="{0D108BD9-81ED-4DB2-BD59-A6C34878D82A}">
                    <a16:rowId xmlns:a16="http://schemas.microsoft.com/office/drawing/2014/main" val="590146265"/>
                  </a:ext>
                </a:extLst>
              </a:tr>
            </a:tbl>
          </a:graphicData>
        </a:graphic>
      </p:graphicFrame>
      <p:sp>
        <p:nvSpPr>
          <p:cNvPr id="3" name="Rectangle 2">
            <a:extLst>
              <a:ext uri="{FF2B5EF4-FFF2-40B4-BE49-F238E27FC236}">
                <a16:creationId xmlns:a16="http://schemas.microsoft.com/office/drawing/2014/main" id="{FBDE8CA2-74FD-4806-9A2E-089DC2391FC4}"/>
              </a:ext>
            </a:extLst>
          </p:cNvPr>
          <p:cNvSpPr/>
          <p:nvPr/>
        </p:nvSpPr>
        <p:spPr>
          <a:xfrm>
            <a:off x="459838" y="4029083"/>
            <a:ext cx="1338470" cy="646331"/>
          </a:xfrm>
          <a:prstGeom prst="rect">
            <a:avLst/>
          </a:prstGeom>
        </p:spPr>
        <p:txBody>
          <a:bodyPr wrap="square">
            <a:spAutoFit/>
          </a:bodyPr>
          <a:lstStyle/>
          <a:p>
            <a:pPr algn="ctr"/>
            <a:r>
              <a:rPr lang="en-US" dirty="0">
                <a:solidFill>
                  <a:srgbClr val="FF0000"/>
                </a:solidFill>
                <a:latin typeface="OpenDyslexicAlta" pitchFamily="2" charset="77"/>
              </a:rPr>
              <a:t>flower</a:t>
            </a:r>
            <a:br>
              <a:rPr lang="en-US" dirty="0">
                <a:latin typeface="OpenDyslexicAlta" pitchFamily="2" charset="77"/>
              </a:rPr>
            </a:br>
            <a:r>
              <a:rPr lang="en-US" dirty="0">
                <a:solidFill>
                  <a:srgbClr val="00B050"/>
                </a:solidFill>
                <a:latin typeface="OpenDyslexicAlta" pitchFamily="2" charset="77"/>
              </a:rPr>
              <a:t>flowers</a:t>
            </a:r>
            <a:endParaRPr lang="en-GB" dirty="0">
              <a:solidFill>
                <a:srgbClr val="00B050"/>
              </a:solidFill>
              <a:latin typeface="OpenDyslexicAlta" pitchFamily="2" charset="77"/>
            </a:endParaRPr>
          </a:p>
        </p:txBody>
      </p:sp>
      <p:sp>
        <p:nvSpPr>
          <p:cNvPr id="5" name="Rectangle 4">
            <a:extLst>
              <a:ext uri="{FF2B5EF4-FFF2-40B4-BE49-F238E27FC236}">
                <a16:creationId xmlns:a16="http://schemas.microsoft.com/office/drawing/2014/main" id="{33DD623B-1430-45DD-9147-B7A6FD1DE56B}"/>
              </a:ext>
            </a:extLst>
          </p:cNvPr>
          <p:cNvSpPr/>
          <p:nvPr/>
        </p:nvSpPr>
        <p:spPr>
          <a:xfrm>
            <a:off x="2269779" y="3495631"/>
            <a:ext cx="1219200" cy="646331"/>
          </a:xfrm>
          <a:prstGeom prst="rect">
            <a:avLst/>
          </a:prstGeom>
        </p:spPr>
        <p:txBody>
          <a:bodyPr wrap="square">
            <a:spAutoFit/>
          </a:bodyPr>
          <a:lstStyle/>
          <a:p>
            <a:pPr algn="ctr"/>
            <a:r>
              <a:rPr lang="en-US" dirty="0">
                <a:solidFill>
                  <a:srgbClr val="FF0000"/>
                </a:solidFill>
                <a:latin typeface="OpenDyslexicAlta" pitchFamily="2" charset="77"/>
              </a:rPr>
              <a:t>box</a:t>
            </a:r>
            <a:br>
              <a:rPr lang="en-US" dirty="0">
                <a:latin typeface="OpenDyslexicAlta" pitchFamily="2" charset="77"/>
              </a:rPr>
            </a:br>
            <a:r>
              <a:rPr lang="en-US" dirty="0">
                <a:solidFill>
                  <a:srgbClr val="00B050"/>
                </a:solidFill>
                <a:latin typeface="OpenDyslexicAlta" pitchFamily="2" charset="77"/>
              </a:rPr>
              <a:t>boxes</a:t>
            </a:r>
            <a:endParaRPr lang="en-GB" dirty="0">
              <a:solidFill>
                <a:srgbClr val="00B050"/>
              </a:solidFill>
              <a:latin typeface="OpenDyslexicAlta" pitchFamily="2" charset="77"/>
            </a:endParaRPr>
          </a:p>
        </p:txBody>
      </p:sp>
      <p:sp>
        <p:nvSpPr>
          <p:cNvPr id="8" name="Rectangle 7">
            <a:extLst>
              <a:ext uri="{FF2B5EF4-FFF2-40B4-BE49-F238E27FC236}">
                <a16:creationId xmlns:a16="http://schemas.microsoft.com/office/drawing/2014/main" id="{83F36F1E-B393-4F6F-8747-D83359429139}"/>
              </a:ext>
            </a:extLst>
          </p:cNvPr>
          <p:cNvSpPr/>
          <p:nvPr/>
        </p:nvSpPr>
        <p:spPr>
          <a:xfrm>
            <a:off x="3071530" y="3718319"/>
            <a:ext cx="1219200" cy="646331"/>
          </a:xfrm>
          <a:prstGeom prst="rect">
            <a:avLst/>
          </a:prstGeom>
        </p:spPr>
        <p:txBody>
          <a:bodyPr wrap="square">
            <a:spAutoFit/>
          </a:bodyPr>
          <a:lstStyle/>
          <a:p>
            <a:pPr algn="ctr"/>
            <a:r>
              <a:rPr lang="en-US" dirty="0">
                <a:solidFill>
                  <a:srgbClr val="FF0000"/>
                </a:solidFill>
                <a:latin typeface="OpenDyslexicAlta" pitchFamily="2" charset="77"/>
              </a:rPr>
              <a:t>lunch</a:t>
            </a:r>
            <a:br>
              <a:rPr lang="en-US" dirty="0">
                <a:latin typeface="OpenDyslexicAlta" pitchFamily="2" charset="77"/>
              </a:rPr>
            </a:br>
            <a:r>
              <a:rPr lang="en-US" dirty="0">
                <a:solidFill>
                  <a:srgbClr val="00B050"/>
                </a:solidFill>
                <a:latin typeface="OpenDyslexicAlta" pitchFamily="2" charset="77"/>
              </a:rPr>
              <a:t>lunches</a:t>
            </a:r>
            <a:endParaRPr lang="en-GB" dirty="0">
              <a:solidFill>
                <a:srgbClr val="00B050"/>
              </a:solidFill>
              <a:latin typeface="OpenDyslexicAlta" pitchFamily="2" charset="77"/>
            </a:endParaRPr>
          </a:p>
        </p:txBody>
      </p:sp>
      <p:sp>
        <p:nvSpPr>
          <p:cNvPr id="10" name="Rectangle 9">
            <a:extLst>
              <a:ext uri="{FF2B5EF4-FFF2-40B4-BE49-F238E27FC236}">
                <a16:creationId xmlns:a16="http://schemas.microsoft.com/office/drawing/2014/main" id="{97DA5421-EBD8-4457-BB41-ED988BE5BD9D}"/>
              </a:ext>
            </a:extLst>
          </p:cNvPr>
          <p:cNvSpPr/>
          <p:nvPr/>
        </p:nvSpPr>
        <p:spPr>
          <a:xfrm>
            <a:off x="4044111" y="3718318"/>
            <a:ext cx="1242730" cy="646331"/>
          </a:xfrm>
          <a:prstGeom prst="rect">
            <a:avLst/>
          </a:prstGeom>
        </p:spPr>
        <p:txBody>
          <a:bodyPr wrap="square">
            <a:spAutoFit/>
          </a:bodyPr>
          <a:lstStyle/>
          <a:p>
            <a:pPr algn="ctr"/>
            <a:r>
              <a:rPr lang="en-US" dirty="0">
                <a:solidFill>
                  <a:srgbClr val="FF0000"/>
                </a:solidFill>
                <a:latin typeface="OpenDyslexicAlta" pitchFamily="2" charset="77"/>
              </a:rPr>
              <a:t>apple</a:t>
            </a:r>
            <a:br>
              <a:rPr lang="en-US" dirty="0">
                <a:latin typeface="OpenDyslexicAlta" pitchFamily="2" charset="77"/>
              </a:rPr>
            </a:br>
            <a:r>
              <a:rPr lang="en-US" dirty="0">
                <a:solidFill>
                  <a:srgbClr val="00B050"/>
                </a:solidFill>
                <a:latin typeface="OpenDyslexicAlta" pitchFamily="2" charset="77"/>
              </a:rPr>
              <a:t>apples</a:t>
            </a:r>
            <a:endParaRPr lang="en-GB" dirty="0">
              <a:solidFill>
                <a:srgbClr val="00B050"/>
              </a:solidFill>
              <a:latin typeface="OpenDyslexicAlta" pitchFamily="2" charset="77"/>
            </a:endParaRPr>
          </a:p>
        </p:txBody>
      </p:sp>
      <p:sp>
        <p:nvSpPr>
          <p:cNvPr id="11" name="Rectangle 10">
            <a:extLst>
              <a:ext uri="{FF2B5EF4-FFF2-40B4-BE49-F238E27FC236}">
                <a16:creationId xmlns:a16="http://schemas.microsoft.com/office/drawing/2014/main" id="{550346C7-EE9B-4480-8E70-A2DB6FFA0AB3}"/>
              </a:ext>
            </a:extLst>
          </p:cNvPr>
          <p:cNvSpPr/>
          <p:nvPr/>
        </p:nvSpPr>
        <p:spPr>
          <a:xfrm>
            <a:off x="4890442" y="4275623"/>
            <a:ext cx="1219200" cy="646331"/>
          </a:xfrm>
          <a:prstGeom prst="rect">
            <a:avLst/>
          </a:prstGeom>
        </p:spPr>
        <p:txBody>
          <a:bodyPr wrap="square">
            <a:spAutoFit/>
          </a:bodyPr>
          <a:lstStyle/>
          <a:p>
            <a:pPr algn="ctr"/>
            <a:r>
              <a:rPr lang="en-US" dirty="0">
                <a:solidFill>
                  <a:srgbClr val="FF0000"/>
                </a:solidFill>
                <a:latin typeface="OpenDyslexicAlta" pitchFamily="2" charset="77"/>
              </a:rPr>
              <a:t>beach</a:t>
            </a:r>
            <a:br>
              <a:rPr lang="en-US" dirty="0">
                <a:latin typeface="OpenDyslexicAlta" pitchFamily="2" charset="77"/>
              </a:rPr>
            </a:br>
            <a:r>
              <a:rPr lang="en-US" dirty="0">
                <a:solidFill>
                  <a:srgbClr val="00B050"/>
                </a:solidFill>
                <a:latin typeface="OpenDyslexicAlta" pitchFamily="2" charset="77"/>
              </a:rPr>
              <a:t>beaches</a:t>
            </a:r>
            <a:endParaRPr lang="en-GB" dirty="0">
              <a:solidFill>
                <a:srgbClr val="00B050"/>
              </a:solidFill>
              <a:latin typeface="OpenDyslexicAlta" pitchFamily="2" charset="77"/>
            </a:endParaRPr>
          </a:p>
        </p:txBody>
      </p:sp>
      <p:sp>
        <p:nvSpPr>
          <p:cNvPr id="12" name="Rectangle 11">
            <a:extLst>
              <a:ext uri="{FF2B5EF4-FFF2-40B4-BE49-F238E27FC236}">
                <a16:creationId xmlns:a16="http://schemas.microsoft.com/office/drawing/2014/main" id="{EEF028E0-D814-450A-B2AB-0CC5D7D185B5}"/>
              </a:ext>
            </a:extLst>
          </p:cNvPr>
          <p:cNvSpPr/>
          <p:nvPr/>
        </p:nvSpPr>
        <p:spPr>
          <a:xfrm>
            <a:off x="663876" y="4711232"/>
            <a:ext cx="1497496" cy="646331"/>
          </a:xfrm>
          <a:prstGeom prst="rect">
            <a:avLst/>
          </a:prstGeom>
        </p:spPr>
        <p:txBody>
          <a:bodyPr wrap="square">
            <a:spAutoFit/>
          </a:bodyPr>
          <a:lstStyle/>
          <a:p>
            <a:pPr algn="ctr"/>
            <a:r>
              <a:rPr lang="en-US" dirty="0">
                <a:solidFill>
                  <a:srgbClr val="FF0000"/>
                </a:solidFill>
                <a:latin typeface="OpenDyslexicAlta" pitchFamily="2" charset="77"/>
              </a:rPr>
              <a:t>dish</a:t>
            </a:r>
            <a:br>
              <a:rPr lang="en-US" dirty="0">
                <a:latin typeface="OpenDyslexicAlta" pitchFamily="2" charset="77"/>
              </a:rPr>
            </a:br>
            <a:r>
              <a:rPr lang="en-US" dirty="0">
                <a:solidFill>
                  <a:srgbClr val="00B050"/>
                </a:solidFill>
                <a:latin typeface="OpenDyslexicAlta" pitchFamily="2" charset="77"/>
              </a:rPr>
              <a:t>dishes</a:t>
            </a:r>
            <a:endParaRPr lang="en-GB" dirty="0">
              <a:solidFill>
                <a:srgbClr val="00B050"/>
              </a:solidFill>
              <a:latin typeface="OpenDyslexicAlta" pitchFamily="2" charset="77"/>
            </a:endParaRPr>
          </a:p>
        </p:txBody>
      </p:sp>
      <p:sp>
        <p:nvSpPr>
          <p:cNvPr id="13" name="Rectangle 12">
            <a:extLst>
              <a:ext uri="{FF2B5EF4-FFF2-40B4-BE49-F238E27FC236}">
                <a16:creationId xmlns:a16="http://schemas.microsoft.com/office/drawing/2014/main" id="{1F649031-74A3-402A-A076-04505F89CB9A}"/>
              </a:ext>
            </a:extLst>
          </p:cNvPr>
          <p:cNvSpPr/>
          <p:nvPr/>
        </p:nvSpPr>
        <p:spPr>
          <a:xfrm>
            <a:off x="6978158" y="3662530"/>
            <a:ext cx="1113183" cy="646331"/>
          </a:xfrm>
          <a:prstGeom prst="rect">
            <a:avLst/>
          </a:prstGeom>
        </p:spPr>
        <p:txBody>
          <a:bodyPr wrap="square">
            <a:spAutoFit/>
          </a:bodyPr>
          <a:lstStyle/>
          <a:p>
            <a:pPr algn="ctr"/>
            <a:r>
              <a:rPr lang="en-US" dirty="0">
                <a:solidFill>
                  <a:srgbClr val="FF0000"/>
                </a:solidFill>
                <a:latin typeface="OpenDyslexicAlta" pitchFamily="2" charset="77"/>
              </a:rPr>
              <a:t>dog</a:t>
            </a:r>
            <a:br>
              <a:rPr lang="en-US" dirty="0">
                <a:latin typeface="OpenDyslexicAlta" pitchFamily="2" charset="77"/>
              </a:rPr>
            </a:br>
            <a:r>
              <a:rPr lang="en-US" dirty="0">
                <a:solidFill>
                  <a:srgbClr val="00B050"/>
                </a:solidFill>
                <a:latin typeface="OpenDyslexicAlta" pitchFamily="2" charset="77"/>
              </a:rPr>
              <a:t>dogs</a:t>
            </a:r>
            <a:endParaRPr lang="en-GB" dirty="0">
              <a:solidFill>
                <a:srgbClr val="00B050"/>
              </a:solidFill>
              <a:latin typeface="OpenDyslexicAlta" pitchFamily="2" charset="77"/>
            </a:endParaRPr>
          </a:p>
        </p:txBody>
      </p:sp>
      <p:sp>
        <p:nvSpPr>
          <p:cNvPr id="14" name="Rectangle 13">
            <a:extLst>
              <a:ext uri="{FF2B5EF4-FFF2-40B4-BE49-F238E27FC236}">
                <a16:creationId xmlns:a16="http://schemas.microsoft.com/office/drawing/2014/main" id="{2C08BC33-474D-4EB5-8712-894347EDCADB}"/>
              </a:ext>
            </a:extLst>
          </p:cNvPr>
          <p:cNvSpPr/>
          <p:nvPr/>
        </p:nvSpPr>
        <p:spPr>
          <a:xfrm>
            <a:off x="1474803" y="3884948"/>
            <a:ext cx="1364974" cy="646331"/>
          </a:xfrm>
          <a:prstGeom prst="rect">
            <a:avLst/>
          </a:prstGeom>
        </p:spPr>
        <p:txBody>
          <a:bodyPr wrap="square">
            <a:spAutoFit/>
          </a:bodyPr>
          <a:lstStyle/>
          <a:p>
            <a:pPr algn="ctr"/>
            <a:r>
              <a:rPr lang="en-US" dirty="0">
                <a:solidFill>
                  <a:srgbClr val="FF0000"/>
                </a:solidFill>
                <a:latin typeface="OpenDyslexicAlta" pitchFamily="2" charset="77"/>
              </a:rPr>
              <a:t>peach</a:t>
            </a:r>
            <a:br>
              <a:rPr lang="en-US" dirty="0">
                <a:latin typeface="OpenDyslexicAlta" pitchFamily="2" charset="77"/>
              </a:rPr>
            </a:br>
            <a:r>
              <a:rPr lang="en-US" dirty="0">
                <a:solidFill>
                  <a:srgbClr val="00B050"/>
                </a:solidFill>
                <a:latin typeface="OpenDyslexicAlta" pitchFamily="2" charset="77"/>
              </a:rPr>
              <a:t>peaches</a:t>
            </a:r>
            <a:endParaRPr lang="en-GB" dirty="0">
              <a:solidFill>
                <a:srgbClr val="00B050"/>
              </a:solidFill>
              <a:latin typeface="OpenDyslexicAlta" pitchFamily="2" charset="77"/>
            </a:endParaRPr>
          </a:p>
        </p:txBody>
      </p:sp>
      <p:sp>
        <p:nvSpPr>
          <p:cNvPr id="15" name="Rectangle 14">
            <a:extLst>
              <a:ext uri="{FF2B5EF4-FFF2-40B4-BE49-F238E27FC236}">
                <a16:creationId xmlns:a16="http://schemas.microsoft.com/office/drawing/2014/main" id="{365BE03B-FFAB-41B7-B6BC-EE0AD70D61A5}"/>
              </a:ext>
            </a:extLst>
          </p:cNvPr>
          <p:cNvSpPr/>
          <p:nvPr/>
        </p:nvSpPr>
        <p:spPr>
          <a:xfrm>
            <a:off x="8091069" y="3441594"/>
            <a:ext cx="1242730" cy="646331"/>
          </a:xfrm>
          <a:prstGeom prst="rect">
            <a:avLst/>
          </a:prstGeom>
        </p:spPr>
        <p:txBody>
          <a:bodyPr wrap="square">
            <a:spAutoFit/>
          </a:bodyPr>
          <a:lstStyle/>
          <a:p>
            <a:pPr algn="ctr"/>
            <a:r>
              <a:rPr lang="en-US" dirty="0">
                <a:solidFill>
                  <a:srgbClr val="FF0000"/>
                </a:solidFill>
                <a:latin typeface="OpenDyslexicAlta" pitchFamily="2" charset="77"/>
              </a:rPr>
              <a:t>cloud</a:t>
            </a:r>
            <a:br>
              <a:rPr lang="en-US" dirty="0">
                <a:latin typeface="OpenDyslexicAlta" pitchFamily="2" charset="77"/>
              </a:rPr>
            </a:br>
            <a:r>
              <a:rPr lang="en-US" dirty="0">
                <a:solidFill>
                  <a:srgbClr val="00B050"/>
                </a:solidFill>
                <a:latin typeface="OpenDyslexicAlta" pitchFamily="2" charset="77"/>
              </a:rPr>
              <a:t>clouds</a:t>
            </a:r>
            <a:endParaRPr lang="en-GB" dirty="0">
              <a:solidFill>
                <a:srgbClr val="00B050"/>
              </a:solidFill>
              <a:latin typeface="OpenDyslexicAlta" pitchFamily="2" charset="77"/>
            </a:endParaRPr>
          </a:p>
        </p:txBody>
      </p:sp>
      <p:sp>
        <p:nvSpPr>
          <p:cNvPr id="16" name="Rectangle 15">
            <a:extLst>
              <a:ext uri="{FF2B5EF4-FFF2-40B4-BE49-F238E27FC236}">
                <a16:creationId xmlns:a16="http://schemas.microsoft.com/office/drawing/2014/main" id="{5D716316-0DE6-47C9-98B2-A1DDAB59AC92}"/>
              </a:ext>
            </a:extLst>
          </p:cNvPr>
          <p:cNvSpPr/>
          <p:nvPr/>
        </p:nvSpPr>
        <p:spPr>
          <a:xfrm>
            <a:off x="9087180" y="3451108"/>
            <a:ext cx="1630017" cy="646331"/>
          </a:xfrm>
          <a:prstGeom prst="rect">
            <a:avLst/>
          </a:prstGeom>
        </p:spPr>
        <p:txBody>
          <a:bodyPr wrap="square">
            <a:spAutoFit/>
          </a:bodyPr>
          <a:lstStyle/>
          <a:p>
            <a:pPr lvl="0" algn="ctr">
              <a:defRPr/>
            </a:pPr>
            <a:r>
              <a:rPr lang="en-US" dirty="0">
                <a:solidFill>
                  <a:srgbClr val="FF0000"/>
                </a:solidFill>
                <a:latin typeface="OpenDyslexicAlta" pitchFamily="2" charset="77"/>
              </a:rPr>
              <a:t>tree</a:t>
            </a:r>
            <a:br>
              <a:rPr lang="en-US" dirty="0">
                <a:latin typeface="OpenDyslexicAlta" pitchFamily="2" charset="77"/>
              </a:rPr>
            </a:br>
            <a:r>
              <a:rPr lang="en-US" dirty="0">
                <a:solidFill>
                  <a:srgbClr val="00B050"/>
                </a:solidFill>
                <a:latin typeface="OpenDyslexicAlta" pitchFamily="2" charset="77"/>
              </a:rPr>
              <a:t>trees</a:t>
            </a:r>
            <a:endParaRPr lang="en-GB" dirty="0">
              <a:solidFill>
                <a:srgbClr val="00B050"/>
              </a:solidFill>
              <a:latin typeface="OpenDyslexicAlta" pitchFamily="2" charset="77"/>
            </a:endParaRPr>
          </a:p>
        </p:txBody>
      </p:sp>
      <p:cxnSp>
        <p:nvCxnSpPr>
          <p:cNvPr id="18" name="Straight Arrow Connector 17">
            <a:extLst>
              <a:ext uri="{FF2B5EF4-FFF2-40B4-BE49-F238E27FC236}">
                <a16:creationId xmlns:a16="http://schemas.microsoft.com/office/drawing/2014/main" id="{FA0B7A6A-4422-A144-9F32-E6741FD868D9}"/>
              </a:ext>
            </a:extLst>
          </p:cNvPr>
          <p:cNvCxnSpPr>
            <a:cxnSpLocks/>
          </p:cNvCxnSpPr>
          <p:nvPr/>
        </p:nvCxnSpPr>
        <p:spPr>
          <a:xfrm flipV="1">
            <a:off x="1622560" y="4999383"/>
            <a:ext cx="144897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C7E245C-D6D9-8D41-8688-6166DD5568F2}"/>
              </a:ext>
            </a:extLst>
          </p:cNvPr>
          <p:cNvCxnSpPr>
            <a:cxnSpLocks/>
          </p:cNvCxnSpPr>
          <p:nvPr/>
        </p:nvCxnSpPr>
        <p:spPr>
          <a:xfrm>
            <a:off x="1622560" y="4531279"/>
            <a:ext cx="1448970" cy="390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1DE0287-8E48-584B-9A56-6EAE77257DEA}"/>
              </a:ext>
            </a:extLst>
          </p:cNvPr>
          <p:cNvCxnSpPr>
            <a:cxnSpLocks/>
          </p:cNvCxnSpPr>
          <p:nvPr/>
        </p:nvCxnSpPr>
        <p:spPr>
          <a:xfrm>
            <a:off x="2651760" y="4376102"/>
            <a:ext cx="578457" cy="545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D870648-5DC2-904D-96D7-372447E8DE02}"/>
              </a:ext>
            </a:extLst>
          </p:cNvPr>
          <p:cNvCxnSpPr>
            <a:cxnSpLocks/>
            <a:stCxn id="14" idx="3"/>
          </p:cNvCxnSpPr>
          <p:nvPr/>
        </p:nvCxnSpPr>
        <p:spPr>
          <a:xfrm>
            <a:off x="2839777" y="4208114"/>
            <a:ext cx="390440" cy="612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D115E12-D4B4-B944-97C1-274EBBEA2FBB}"/>
              </a:ext>
            </a:extLst>
          </p:cNvPr>
          <p:cNvCxnSpPr>
            <a:cxnSpLocks/>
            <a:stCxn id="8" idx="2"/>
          </p:cNvCxnSpPr>
          <p:nvPr/>
        </p:nvCxnSpPr>
        <p:spPr>
          <a:xfrm flipH="1">
            <a:off x="3488980" y="4364650"/>
            <a:ext cx="192150" cy="6347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26099E8-EA15-3B48-A249-53DE664C180A}"/>
              </a:ext>
            </a:extLst>
          </p:cNvPr>
          <p:cNvCxnSpPr>
            <a:cxnSpLocks/>
          </p:cNvCxnSpPr>
          <p:nvPr/>
        </p:nvCxnSpPr>
        <p:spPr>
          <a:xfrm flipH="1">
            <a:off x="3826565" y="4308861"/>
            <a:ext cx="464165" cy="5116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2331FB5-E340-BC4E-9DDD-4F0BB5FFBE0A}"/>
              </a:ext>
            </a:extLst>
          </p:cNvPr>
          <p:cNvCxnSpPr>
            <a:cxnSpLocks/>
          </p:cNvCxnSpPr>
          <p:nvPr/>
        </p:nvCxnSpPr>
        <p:spPr>
          <a:xfrm flipH="1">
            <a:off x="3756991" y="4675414"/>
            <a:ext cx="1226489" cy="246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3FE2C85-119F-AB4A-AE86-0E81541AE3BE}"/>
              </a:ext>
            </a:extLst>
          </p:cNvPr>
          <p:cNvCxnSpPr>
            <a:cxnSpLocks/>
          </p:cNvCxnSpPr>
          <p:nvPr/>
        </p:nvCxnSpPr>
        <p:spPr>
          <a:xfrm>
            <a:off x="7752522" y="4275623"/>
            <a:ext cx="573796" cy="523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3CD6751-8230-BF4A-A024-EC81770A0FF3}"/>
              </a:ext>
            </a:extLst>
          </p:cNvPr>
          <p:cNvCxnSpPr/>
          <p:nvPr/>
        </p:nvCxnSpPr>
        <p:spPr>
          <a:xfrm flipH="1">
            <a:off x="8488017" y="4029083"/>
            <a:ext cx="188844" cy="7913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A026D0D-DC98-974D-9695-432679AC56D5}"/>
              </a:ext>
            </a:extLst>
          </p:cNvPr>
          <p:cNvCxnSpPr/>
          <p:nvPr/>
        </p:nvCxnSpPr>
        <p:spPr>
          <a:xfrm flipH="1">
            <a:off x="8547652" y="4029083"/>
            <a:ext cx="1103244" cy="7913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BFADC18-D57F-3A4F-8C39-61C3CD8D005D}"/>
              </a:ext>
            </a:extLst>
          </p:cNvPr>
          <p:cNvSpPr txBox="1"/>
          <p:nvPr/>
        </p:nvSpPr>
        <p:spPr>
          <a:xfrm>
            <a:off x="663876" y="1371600"/>
            <a:ext cx="1411543" cy="367748"/>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222857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83D12-CB5D-4854-B948-DA42FEE55746}"/>
              </a:ext>
            </a:extLst>
          </p:cNvPr>
          <p:cNvSpPr txBox="1"/>
          <p:nvPr/>
        </p:nvSpPr>
        <p:spPr>
          <a:xfrm>
            <a:off x="3376246" y="1865438"/>
            <a:ext cx="5078641" cy="1323439"/>
          </a:xfrm>
          <a:prstGeom prst="rect">
            <a:avLst/>
          </a:prstGeom>
          <a:noFill/>
        </p:spPr>
        <p:txBody>
          <a:bodyPr wrap="square" rtlCol="0">
            <a:spAutoFit/>
          </a:bodyPr>
          <a:lstStyle/>
          <a:p>
            <a:pPr algn="ctr"/>
            <a:r>
              <a:rPr lang="en-GB" sz="8000" dirty="0">
                <a:latin typeface="OpenDyslexicAlta" pitchFamily="2" charset="77"/>
              </a:rPr>
              <a:t>flowers</a:t>
            </a:r>
          </a:p>
        </p:txBody>
      </p:sp>
      <p:sp>
        <p:nvSpPr>
          <p:cNvPr id="9" name="TextBox 8"/>
          <p:cNvSpPr txBox="1"/>
          <p:nvPr/>
        </p:nvSpPr>
        <p:spPr>
          <a:xfrm>
            <a:off x="4240062" y="2850948"/>
            <a:ext cx="422031" cy="2554545"/>
          </a:xfrm>
          <a:prstGeom prst="rect">
            <a:avLst/>
          </a:prstGeom>
          <a:noFill/>
        </p:spPr>
        <p:txBody>
          <a:bodyPr wrap="square" rtlCol="0">
            <a:spAutoFit/>
          </a:bodyPr>
          <a:lstStyle/>
          <a:p>
            <a:r>
              <a:rPr lang="en-US" sz="4000" dirty="0">
                <a:latin typeface="OpenDyslexicAlta" pitchFamily="2" charset="77"/>
              </a:rPr>
              <a:t>u</a:t>
            </a:r>
          </a:p>
          <a:p>
            <a:r>
              <a:rPr lang="en-US" sz="4000" dirty="0">
                <a:latin typeface="OpenDyslexicAlta" pitchFamily="2" charset="77"/>
              </a:rPr>
              <a:t>n</a:t>
            </a:r>
          </a:p>
          <a:p>
            <a:r>
              <a:rPr lang="en-US" sz="4000" dirty="0">
                <a:latin typeface="OpenDyslexicAlta" pitchFamily="2" charset="77"/>
              </a:rPr>
              <a:t>c</a:t>
            </a:r>
          </a:p>
          <a:p>
            <a:r>
              <a:rPr lang="en-US" sz="4000" dirty="0">
                <a:latin typeface="OpenDyslexicAlta" pitchFamily="2" charset="77"/>
              </a:rPr>
              <a:t>h</a:t>
            </a:r>
            <a:endParaRPr lang="en-GB" sz="4000" dirty="0">
              <a:latin typeface="OpenDyslexicAlta" pitchFamily="2" charset="77"/>
            </a:endParaRPr>
          </a:p>
        </p:txBody>
      </p:sp>
      <p:sp>
        <p:nvSpPr>
          <p:cNvPr id="10" name="TextBox 9"/>
          <p:cNvSpPr txBox="1"/>
          <p:nvPr/>
        </p:nvSpPr>
        <p:spPr>
          <a:xfrm>
            <a:off x="2813667" y="4636052"/>
            <a:ext cx="1637410" cy="769441"/>
          </a:xfrm>
          <a:prstGeom prst="rect">
            <a:avLst/>
          </a:prstGeom>
          <a:noFill/>
        </p:spPr>
        <p:txBody>
          <a:bodyPr wrap="square" rtlCol="0">
            <a:spAutoFit/>
          </a:bodyPr>
          <a:lstStyle/>
          <a:p>
            <a:r>
              <a:rPr lang="en-US" sz="4400" dirty="0" err="1">
                <a:latin typeface="OpenDyslexicAlta" pitchFamily="2" charset="77"/>
              </a:rPr>
              <a:t>beac</a:t>
            </a:r>
            <a:endParaRPr lang="en-GB" sz="4400" dirty="0">
              <a:latin typeface="OpenDyslexicAlta" pitchFamily="2" charset="77"/>
            </a:endParaRPr>
          </a:p>
        </p:txBody>
      </p:sp>
      <p:sp>
        <p:nvSpPr>
          <p:cNvPr id="7" name="TextBox 6">
            <a:extLst>
              <a:ext uri="{FF2B5EF4-FFF2-40B4-BE49-F238E27FC236}">
                <a16:creationId xmlns:a16="http://schemas.microsoft.com/office/drawing/2014/main" id="{E11F985E-6CBF-416F-841B-1D0866601195}"/>
              </a:ext>
            </a:extLst>
          </p:cNvPr>
          <p:cNvSpPr txBox="1"/>
          <p:nvPr/>
        </p:nvSpPr>
        <p:spPr>
          <a:xfrm>
            <a:off x="6402444" y="914400"/>
            <a:ext cx="394275" cy="1341643"/>
          </a:xfrm>
          <a:prstGeom prst="rect">
            <a:avLst/>
          </a:prstGeom>
          <a:noFill/>
        </p:spPr>
        <p:txBody>
          <a:bodyPr wrap="square" rtlCol="0">
            <a:spAutoFit/>
          </a:bodyPr>
          <a:lstStyle/>
          <a:p>
            <a:r>
              <a:rPr lang="en-US" sz="4000" dirty="0">
                <a:latin typeface="OpenDyslexicAlta" pitchFamily="2" charset="77"/>
              </a:rPr>
              <a:t>t</a:t>
            </a:r>
            <a:br>
              <a:rPr lang="en-US" sz="4000" dirty="0">
                <a:latin typeface="OpenDyslexicAlta" pitchFamily="2" charset="77"/>
              </a:rPr>
            </a:br>
            <a:r>
              <a:rPr lang="en-US" sz="4000" dirty="0">
                <a:latin typeface="OpenDyslexicAlta" pitchFamily="2" charset="77"/>
              </a:rPr>
              <a:t>r</a:t>
            </a:r>
            <a:endParaRPr lang="en-GB" sz="4000" dirty="0">
              <a:latin typeface="OpenDyslexicAlta" pitchFamily="2" charset="77"/>
            </a:endParaRPr>
          </a:p>
        </p:txBody>
      </p:sp>
      <p:sp>
        <p:nvSpPr>
          <p:cNvPr id="11" name="TextBox 10">
            <a:extLst>
              <a:ext uri="{FF2B5EF4-FFF2-40B4-BE49-F238E27FC236}">
                <a16:creationId xmlns:a16="http://schemas.microsoft.com/office/drawing/2014/main" id="{49826758-03AE-4D5F-B963-327000AEF038}"/>
              </a:ext>
            </a:extLst>
          </p:cNvPr>
          <p:cNvSpPr txBox="1"/>
          <p:nvPr/>
        </p:nvSpPr>
        <p:spPr>
          <a:xfrm>
            <a:off x="6402443" y="2909408"/>
            <a:ext cx="528151" cy="1446550"/>
          </a:xfrm>
          <a:prstGeom prst="rect">
            <a:avLst/>
          </a:prstGeom>
          <a:noFill/>
        </p:spPr>
        <p:txBody>
          <a:bodyPr wrap="square" rtlCol="0">
            <a:spAutoFit/>
          </a:bodyPr>
          <a:lstStyle/>
          <a:p>
            <a:r>
              <a:rPr lang="en-GB" sz="4400" dirty="0">
                <a:latin typeface="OpenDyslexicAlta" pitchFamily="2" charset="77"/>
              </a:rPr>
              <a:t>es</a:t>
            </a:r>
          </a:p>
        </p:txBody>
      </p:sp>
    </p:spTree>
    <p:extLst>
      <p:ext uri="{BB962C8B-B14F-4D97-AF65-F5344CB8AC3E}">
        <p14:creationId xmlns:p14="http://schemas.microsoft.com/office/powerpoint/2010/main" val="265557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83D12-CB5D-4854-B948-DA42FEE55746}"/>
              </a:ext>
            </a:extLst>
          </p:cNvPr>
          <p:cNvSpPr txBox="1"/>
          <p:nvPr/>
        </p:nvSpPr>
        <p:spPr>
          <a:xfrm>
            <a:off x="1036565" y="2201524"/>
            <a:ext cx="8266461" cy="923330"/>
          </a:xfrm>
          <a:prstGeom prst="rect">
            <a:avLst/>
          </a:prstGeom>
          <a:noFill/>
        </p:spPr>
        <p:txBody>
          <a:bodyPr wrap="square" rtlCol="0">
            <a:spAutoFit/>
          </a:bodyPr>
          <a:lstStyle/>
          <a:p>
            <a:pPr algn="ctr"/>
            <a:r>
              <a:rPr lang="en-GB" sz="5400" dirty="0">
                <a:latin typeface="OpenDyslexicAlta" pitchFamily="2" charset="77"/>
              </a:rPr>
              <a:t>flowers</a:t>
            </a:r>
            <a:endParaRPr lang="en-GB" sz="8000" dirty="0">
              <a:latin typeface="OpenDyslexicAlta" pitchFamily="2" charset="77"/>
            </a:endParaRPr>
          </a:p>
        </p:txBody>
      </p:sp>
      <p:sp>
        <p:nvSpPr>
          <p:cNvPr id="8" name="TextBox 7">
            <a:extLst>
              <a:ext uri="{FF2B5EF4-FFF2-40B4-BE49-F238E27FC236}">
                <a16:creationId xmlns:a16="http://schemas.microsoft.com/office/drawing/2014/main" id="{99CD3587-A900-4DBB-8A10-25839B710626}"/>
              </a:ext>
            </a:extLst>
          </p:cNvPr>
          <p:cNvSpPr txBox="1"/>
          <p:nvPr/>
        </p:nvSpPr>
        <p:spPr>
          <a:xfrm>
            <a:off x="5418105" y="2839758"/>
            <a:ext cx="517853" cy="1077218"/>
          </a:xfrm>
          <a:prstGeom prst="rect">
            <a:avLst/>
          </a:prstGeom>
          <a:noFill/>
        </p:spPr>
        <p:txBody>
          <a:bodyPr wrap="square" rtlCol="0">
            <a:spAutoFit/>
          </a:bodyPr>
          <a:lstStyle/>
          <a:p>
            <a:r>
              <a:rPr lang="en-GB" sz="3200" dirty="0">
                <a:latin typeface="OpenDyslexicAlta" pitchFamily="2" charset="77"/>
              </a:rPr>
              <a:t>es</a:t>
            </a:r>
            <a:endParaRPr lang="en-GB" sz="4000" dirty="0">
              <a:latin typeface="OpenDyslexicAlta" pitchFamily="2" charset="77"/>
            </a:endParaRPr>
          </a:p>
        </p:txBody>
      </p:sp>
      <p:sp>
        <p:nvSpPr>
          <p:cNvPr id="3" name="TextBox 2"/>
          <p:cNvSpPr txBox="1"/>
          <p:nvPr/>
        </p:nvSpPr>
        <p:spPr>
          <a:xfrm flipH="1">
            <a:off x="5475627" y="1637674"/>
            <a:ext cx="517854" cy="954107"/>
          </a:xfrm>
          <a:prstGeom prst="rect">
            <a:avLst/>
          </a:prstGeom>
          <a:noFill/>
        </p:spPr>
        <p:txBody>
          <a:bodyPr wrap="square" rtlCol="0">
            <a:spAutoFit/>
          </a:bodyPr>
          <a:lstStyle/>
          <a:p>
            <a:r>
              <a:rPr lang="en-US" sz="2800" dirty="0">
                <a:latin typeface="OpenDyslexicAlta" pitchFamily="2" charset="77"/>
              </a:rPr>
              <a:t>t</a:t>
            </a:r>
            <a:br>
              <a:rPr lang="en-US" sz="2800" dirty="0">
                <a:latin typeface="OpenDyslexicAlta" pitchFamily="2" charset="77"/>
              </a:rPr>
            </a:br>
            <a:r>
              <a:rPr lang="en-US" sz="2800" dirty="0">
                <a:latin typeface="OpenDyslexicAlta" pitchFamily="2" charset="77"/>
              </a:rPr>
              <a:t>r</a:t>
            </a:r>
            <a:endParaRPr lang="en-GB" sz="2800" dirty="0">
              <a:latin typeface="OpenDyslexicAlta" pitchFamily="2" charset="77"/>
            </a:endParaRPr>
          </a:p>
        </p:txBody>
      </p:sp>
      <p:sp>
        <p:nvSpPr>
          <p:cNvPr id="9" name="TextBox 8"/>
          <p:cNvSpPr txBox="1"/>
          <p:nvPr/>
        </p:nvSpPr>
        <p:spPr>
          <a:xfrm>
            <a:off x="3967057" y="3001618"/>
            <a:ext cx="422031" cy="2677656"/>
          </a:xfrm>
          <a:prstGeom prst="rect">
            <a:avLst/>
          </a:prstGeom>
          <a:noFill/>
        </p:spPr>
        <p:txBody>
          <a:bodyPr wrap="square" rtlCol="0">
            <a:spAutoFit/>
          </a:bodyPr>
          <a:lstStyle/>
          <a:p>
            <a:r>
              <a:rPr lang="en-US" sz="2800" dirty="0">
                <a:latin typeface="OpenDyslexicAlta" pitchFamily="2" charset="77"/>
              </a:rPr>
              <a:t>u</a:t>
            </a:r>
          </a:p>
          <a:p>
            <a:r>
              <a:rPr lang="en-US" sz="2800" dirty="0">
                <a:latin typeface="OpenDyslexicAlta" pitchFamily="2" charset="77"/>
              </a:rPr>
              <a:t>n</a:t>
            </a:r>
          </a:p>
          <a:p>
            <a:r>
              <a:rPr lang="en-US" sz="2800" dirty="0">
                <a:latin typeface="OpenDyslexicAlta" pitchFamily="2" charset="77"/>
              </a:rPr>
              <a:t>c</a:t>
            </a:r>
          </a:p>
          <a:p>
            <a:r>
              <a:rPr lang="en-US" sz="2800" dirty="0" err="1">
                <a:latin typeface="OpenDyslexicAlta" pitchFamily="2" charset="77"/>
              </a:rPr>
              <a:t>hes</a:t>
            </a:r>
            <a:endParaRPr lang="en-GB" sz="2800" dirty="0">
              <a:latin typeface="OpenDyslexicAlta" pitchFamily="2" charset="77"/>
            </a:endParaRPr>
          </a:p>
        </p:txBody>
      </p:sp>
      <p:sp>
        <p:nvSpPr>
          <p:cNvPr id="10" name="TextBox 9"/>
          <p:cNvSpPr txBox="1"/>
          <p:nvPr/>
        </p:nvSpPr>
        <p:spPr>
          <a:xfrm>
            <a:off x="3029211" y="4293600"/>
            <a:ext cx="2719754" cy="523220"/>
          </a:xfrm>
          <a:prstGeom prst="rect">
            <a:avLst/>
          </a:prstGeom>
          <a:noFill/>
        </p:spPr>
        <p:txBody>
          <a:bodyPr wrap="square" rtlCol="0">
            <a:spAutoFit/>
          </a:bodyPr>
          <a:lstStyle/>
          <a:p>
            <a:r>
              <a:rPr lang="en-US" sz="2800" dirty="0" err="1">
                <a:latin typeface="OpenDyslexicAlta" pitchFamily="2" charset="77"/>
              </a:rPr>
              <a:t>Beac</a:t>
            </a:r>
            <a:r>
              <a:rPr lang="en-US" sz="2800" dirty="0">
                <a:latin typeface="OpenDyslexicAlta" pitchFamily="2" charset="77"/>
              </a:rPr>
              <a:t>  es</a:t>
            </a:r>
            <a:endParaRPr lang="en-GB" sz="2800" dirty="0">
              <a:latin typeface="OpenDyslexicAlta" pitchFamily="2" charset="77"/>
            </a:endParaRPr>
          </a:p>
        </p:txBody>
      </p:sp>
      <p:sp>
        <p:nvSpPr>
          <p:cNvPr id="5" name="TextBox 4">
            <a:extLst>
              <a:ext uri="{FF2B5EF4-FFF2-40B4-BE49-F238E27FC236}">
                <a16:creationId xmlns:a16="http://schemas.microsoft.com/office/drawing/2014/main" id="{1DE422E7-ADE8-4ABE-BCD2-43787099AB2D}"/>
              </a:ext>
            </a:extLst>
          </p:cNvPr>
          <p:cNvSpPr txBox="1"/>
          <p:nvPr/>
        </p:nvSpPr>
        <p:spPr>
          <a:xfrm>
            <a:off x="4818043" y="4172873"/>
            <a:ext cx="1833023" cy="584775"/>
          </a:xfrm>
          <a:prstGeom prst="rect">
            <a:avLst/>
          </a:prstGeom>
          <a:noFill/>
        </p:spPr>
        <p:txBody>
          <a:bodyPr wrap="square" rtlCol="0">
            <a:spAutoFit/>
          </a:bodyPr>
          <a:lstStyle/>
          <a:p>
            <a:r>
              <a:rPr lang="en-GB" sz="3200" dirty="0">
                <a:latin typeface="OpenDyslexicAlta" pitchFamily="2" charset="77"/>
                <a:ea typeface="OpenDyslexic" charset="0"/>
                <a:cs typeface="OpenDyslexic" charset="0"/>
              </a:rPr>
              <a:t>  </a:t>
            </a:r>
          </a:p>
        </p:txBody>
      </p:sp>
      <p:sp>
        <p:nvSpPr>
          <p:cNvPr id="6" name="TextBox 5">
            <a:extLst>
              <a:ext uri="{FF2B5EF4-FFF2-40B4-BE49-F238E27FC236}">
                <a16:creationId xmlns:a16="http://schemas.microsoft.com/office/drawing/2014/main" id="{EC65F5BB-51A0-43AD-93D2-129EC0EF978D}"/>
              </a:ext>
            </a:extLst>
          </p:cNvPr>
          <p:cNvSpPr txBox="1"/>
          <p:nvPr/>
        </p:nvSpPr>
        <p:spPr>
          <a:xfrm flipH="1">
            <a:off x="3027109" y="4624601"/>
            <a:ext cx="244749" cy="1815882"/>
          </a:xfrm>
          <a:prstGeom prst="rect">
            <a:avLst/>
          </a:prstGeom>
          <a:noFill/>
        </p:spPr>
        <p:txBody>
          <a:bodyPr wrap="square" rtlCol="0">
            <a:spAutoFit/>
          </a:bodyPr>
          <a:lstStyle/>
          <a:p>
            <a:r>
              <a:rPr lang="en-GB" sz="2800" dirty="0" err="1">
                <a:solidFill>
                  <a:srgbClr val="FF3860"/>
                </a:solidFill>
                <a:latin typeface="OpenDyslexicAlta" panose="020B0604020202020204" charset="0"/>
              </a:rPr>
              <a:t>oxes</a:t>
            </a:r>
            <a:endParaRPr lang="en-GB" sz="2800" dirty="0">
              <a:solidFill>
                <a:srgbClr val="FF3860"/>
              </a:solidFill>
              <a:latin typeface="OpenDyslexicAlta" panose="020B0604020202020204" charset="0"/>
            </a:endParaRPr>
          </a:p>
        </p:txBody>
      </p:sp>
      <p:sp>
        <p:nvSpPr>
          <p:cNvPr id="11" name="TextBox 10">
            <a:extLst>
              <a:ext uri="{FF2B5EF4-FFF2-40B4-BE49-F238E27FC236}">
                <a16:creationId xmlns:a16="http://schemas.microsoft.com/office/drawing/2014/main" id="{D1C6BA8F-B408-4216-8576-445E257B9B0E}"/>
              </a:ext>
            </a:extLst>
          </p:cNvPr>
          <p:cNvSpPr txBox="1"/>
          <p:nvPr/>
        </p:nvSpPr>
        <p:spPr>
          <a:xfrm flipH="1">
            <a:off x="3529125" y="4611231"/>
            <a:ext cx="244750" cy="2246769"/>
          </a:xfrm>
          <a:prstGeom prst="rect">
            <a:avLst/>
          </a:prstGeom>
          <a:noFill/>
        </p:spPr>
        <p:txBody>
          <a:bodyPr wrap="square" rtlCol="0">
            <a:spAutoFit/>
          </a:bodyPr>
          <a:lstStyle/>
          <a:p>
            <a:r>
              <a:rPr lang="en-GB" sz="2800" dirty="0" err="1">
                <a:solidFill>
                  <a:srgbClr val="FF3860"/>
                </a:solidFill>
                <a:latin typeface="OpenDyslexicAlta" panose="020B0604020202020204" charset="0"/>
              </a:rPr>
              <a:t>pples</a:t>
            </a:r>
            <a:endParaRPr lang="en-GB" sz="2800" dirty="0">
              <a:solidFill>
                <a:srgbClr val="FF3860"/>
              </a:solidFill>
              <a:latin typeface="OpenDyslexicAlta" panose="020B0604020202020204" charset="0"/>
            </a:endParaRPr>
          </a:p>
        </p:txBody>
      </p:sp>
      <p:sp>
        <p:nvSpPr>
          <p:cNvPr id="12" name="TextBox 11">
            <a:extLst>
              <a:ext uri="{FF2B5EF4-FFF2-40B4-BE49-F238E27FC236}">
                <a16:creationId xmlns:a16="http://schemas.microsoft.com/office/drawing/2014/main" id="{B0964931-44DE-4FA9-8F82-7D11E591C3B7}"/>
              </a:ext>
            </a:extLst>
          </p:cNvPr>
          <p:cNvSpPr txBox="1"/>
          <p:nvPr/>
        </p:nvSpPr>
        <p:spPr>
          <a:xfrm>
            <a:off x="6179151" y="1071598"/>
            <a:ext cx="277278" cy="1384995"/>
          </a:xfrm>
          <a:prstGeom prst="rect">
            <a:avLst/>
          </a:prstGeom>
          <a:noFill/>
        </p:spPr>
        <p:txBody>
          <a:bodyPr wrap="square" rtlCol="0">
            <a:spAutoFit/>
          </a:bodyPr>
          <a:lstStyle/>
          <a:p>
            <a:r>
              <a:rPr lang="en-GB" sz="2800" dirty="0">
                <a:solidFill>
                  <a:srgbClr val="FF3860"/>
                </a:solidFill>
                <a:latin typeface="OpenDyslexicAlta" panose="020B0604020202020204" charset="0"/>
              </a:rPr>
              <a:t>dog</a:t>
            </a:r>
          </a:p>
        </p:txBody>
      </p:sp>
      <p:sp>
        <p:nvSpPr>
          <p:cNvPr id="14" name="Rectangle 13">
            <a:extLst>
              <a:ext uri="{FF2B5EF4-FFF2-40B4-BE49-F238E27FC236}">
                <a16:creationId xmlns:a16="http://schemas.microsoft.com/office/drawing/2014/main" id="{58E03280-3065-4E49-8B03-7EA1ECB8FE3C}"/>
              </a:ext>
            </a:extLst>
          </p:cNvPr>
          <p:cNvSpPr/>
          <p:nvPr/>
        </p:nvSpPr>
        <p:spPr>
          <a:xfrm>
            <a:off x="6456429" y="1048183"/>
            <a:ext cx="1308937" cy="523220"/>
          </a:xfrm>
          <a:prstGeom prst="rect">
            <a:avLst/>
          </a:prstGeom>
        </p:spPr>
        <p:txBody>
          <a:bodyPr wrap="square">
            <a:spAutoFit/>
          </a:bodyPr>
          <a:lstStyle/>
          <a:p>
            <a:r>
              <a:rPr lang="en-GB" sz="2800" dirty="0" err="1">
                <a:solidFill>
                  <a:srgbClr val="FF3860"/>
                </a:solidFill>
                <a:latin typeface="OpenDyslexicAlta" panose="020B0604020202020204" charset="0"/>
              </a:rPr>
              <a:t>ishes</a:t>
            </a:r>
            <a:endParaRPr lang="en-GB" sz="2800" dirty="0">
              <a:solidFill>
                <a:srgbClr val="FF3860"/>
              </a:solidFill>
              <a:latin typeface="OpenDyslexicAlta" panose="020B0604020202020204" charset="0"/>
            </a:endParaRPr>
          </a:p>
        </p:txBody>
      </p:sp>
      <p:sp>
        <p:nvSpPr>
          <p:cNvPr id="17" name="TextBox 16">
            <a:extLst>
              <a:ext uri="{FF2B5EF4-FFF2-40B4-BE49-F238E27FC236}">
                <a16:creationId xmlns:a16="http://schemas.microsoft.com/office/drawing/2014/main" id="{248822E0-FD22-4070-B659-910B386B6AEF}"/>
              </a:ext>
            </a:extLst>
          </p:cNvPr>
          <p:cNvSpPr txBox="1"/>
          <p:nvPr/>
        </p:nvSpPr>
        <p:spPr>
          <a:xfrm>
            <a:off x="6905501" y="624604"/>
            <a:ext cx="277279" cy="3108543"/>
          </a:xfrm>
          <a:prstGeom prst="rect">
            <a:avLst/>
          </a:prstGeom>
          <a:noFill/>
        </p:spPr>
        <p:txBody>
          <a:bodyPr wrap="square" rtlCol="0">
            <a:spAutoFit/>
          </a:bodyPr>
          <a:lstStyle/>
          <a:p>
            <a:r>
              <a:rPr lang="en-GB" sz="2800" dirty="0">
                <a:solidFill>
                  <a:srgbClr val="FF3860"/>
                </a:solidFill>
                <a:latin typeface="OpenDyslexicAlta" pitchFamily="2" charset="77"/>
              </a:rPr>
              <a:t>P </a:t>
            </a:r>
          </a:p>
          <a:p>
            <a:r>
              <a:rPr lang="en-GB" sz="2800" dirty="0">
                <a:solidFill>
                  <a:srgbClr val="FF3860"/>
                </a:solidFill>
                <a:latin typeface="OpenDyslexicAlta" pitchFamily="2" charset="77"/>
              </a:rPr>
              <a:t> aches</a:t>
            </a:r>
          </a:p>
        </p:txBody>
      </p:sp>
      <p:sp>
        <p:nvSpPr>
          <p:cNvPr id="18" name="TextBox 17">
            <a:extLst>
              <a:ext uri="{FF2B5EF4-FFF2-40B4-BE49-F238E27FC236}">
                <a16:creationId xmlns:a16="http://schemas.microsoft.com/office/drawing/2014/main" id="{4695C312-F0B9-440E-9D2D-0BD3902AE56E}"/>
              </a:ext>
            </a:extLst>
          </p:cNvPr>
          <p:cNvSpPr txBox="1"/>
          <p:nvPr/>
        </p:nvSpPr>
        <p:spPr>
          <a:xfrm>
            <a:off x="7166725" y="1894166"/>
            <a:ext cx="2152357" cy="523220"/>
          </a:xfrm>
          <a:prstGeom prst="rect">
            <a:avLst/>
          </a:prstGeom>
          <a:noFill/>
        </p:spPr>
        <p:txBody>
          <a:bodyPr wrap="square" rtlCol="0">
            <a:spAutoFit/>
          </a:bodyPr>
          <a:lstStyle/>
          <a:p>
            <a:r>
              <a:rPr lang="en-GB" sz="2800" dirty="0">
                <a:solidFill>
                  <a:srgbClr val="FF3860"/>
                </a:solidFill>
                <a:latin typeface="OpenDyslexicAlta" panose="020B0604020202020204" charset="0"/>
              </a:rPr>
              <a:t>louds</a:t>
            </a:r>
          </a:p>
        </p:txBody>
      </p:sp>
      <p:sp>
        <p:nvSpPr>
          <p:cNvPr id="19" name="TextBox 18">
            <a:extLst>
              <a:ext uri="{FF2B5EF4-FFF2-40B4-BE49-F238E27FC236}">
                <a16:creationId xmlns:a16="http://schemas.microsoft.com/office/drawing/2014/main" id="{DD706CD2-9B82-4F5C-9021-EAAF4179DFBD}"/>
              </a:ext>
            </a:extLst>
          </p:cNvPr>
          <p:cNvSpPr txBox="1"/>
          <p:nvPr/>
        </p:nvSpPr>
        <p:spPr>
          <a:xfrm>
            <a:off x="253219" y="332445"/>
            <a:ext cx="2351860" cy="400110"/>
          </a:xfrm>
          <a:prstGeom prst="rect">
            <a:avLst/>
          </a:prstGeom>
          <a:noFill/>
        </p:spPr>
        <p:txBody>
          <a:bodyPr wrap="square" rtlCol="0">
            <a:spAutoFit/>
          </a:bodyPr>
          <a:lstStyle/>
          <a:p>
            <a:r>
              <a:rPr lang="en-GB" sz="2000" dirty="0">
                <a:solidFill>
                  <a:srgbClr val="FF0000"/>
                </a:solidFill>
                <a:latin typeface="OpenDyslexicAlta" panose="020B0604020202020204" charset="0"/>
              </a:rPr>
              <a:t>Answers (e.g.):</a:t>
            </a:r>
            <a:endParaRPr lang="en-GB" sz="2000" dirty="0">
              <a:latin typeface="OpenDyslexicAlta" panose="020B0604020202020204" charset="0"/>
            </a:endParaRPr>
          </a:p>
        </p:txBody>
      </p:sp>
    </p:spTree>
    <p:extLst>
      <p:ext uri="{BB962C8B-B14F-4D97-AF65-F5344CB8AC3E}">
        <p14:creationId xmlns:p14="http://schemas.microsoft.com/office/powerpoint/2010/main" val="210985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53812421"/>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775078301"/>
                    </a:ext>
                  </a:extLst>
                </a:gridCol>
                <a:gridCol w="1858433">
                  <a:extLst>
                    <a:ext uri="{9D8B030D-6E8A-4147-A177-3AD203B41FA5}">
                      <a16:colId xmlns:a16="http://schemas.microsoft.com/office/drawing/2014/main" val="2017756159"/>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flowers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boxes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lunches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apples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beaches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trees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dishes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dogs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peaches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clouds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7667781"/>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aseline="0" dirty="0">
                          <a:latin typeface="Muli" pitchFamily="2" charset="77"/>
                        </a:rPr>
                        <a:t>Adding s and </a:t>
                      </a:r>
                      <a:r>
                        <a:rPr lang="en-GB" sz="1400" baseline="0" dirty="0" err="1">
                          <a:latin typeface="Muli" pitchFamily="2" charset="77"/>
                        </a:rPr>
                        <a:t>es</a:t>
                      </a:r>
                      <a:r>
                        <a:rPr lang="en-GB" sz="1400" baseline="0" dirty="0">
                          <a:latin typeface="Muli" pitchFamily="2" charset="77"/>
                        </a:rPr>
                        <a:t> to words (plurals). If the ending sounds like /s/ or /z/, it is spelled as </a:t>
                      </a:r>
                      <a:r>
                        <a:rPr lang="mr-IN" sz="1400" b="0" i="0" baseline="0" dirty="0">
                          <a:latin typeface="Muli" pitchFamily="2" charset="77"/>
                        </a:rPr>
                        <a:t>–</a:t>
                      </a:r>
                      <a:r>
                        <a:rPr lang="en-GB" sz="1400" baseline="0" dirty="0">
                          <a:latin typeface="Muli" pitchFamily="2" charset="77"/>
                        </a:rPr>
                        <a:t>s.  If it forms an extra syllable, then it is spelled as </a:t>
                      </a:r>
                      <a:r>
                        <a:rPr lang="mr-IN" sz="1400" baseline="0" dirty="0">
                          <a:latin typeface="Muli" pitchFamily="2" charset="77"/>
                        </a:rPr>
                        <a:t>–</a:t>
                      </a:r>
                      <a:r>
                        <a:rPr lang="en-GB" sz="1400" baseline="0" dirty="0" err="1">
                          <a:latin typeface="Muli" pitchFamily="2" charset="77"/>
                        </a:rPr>
                        <a:t>es</a:t>
                      </a:r>
                      <a:r>
                        <a:rPr lang="en-GB" sz="1400" baseline="0" dirty="0">
                          <a:latin typeface="Muli" pitchFamily="2" charset="77"/>
                        </a:rPr>
                        <a:t>.</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5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3133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flowers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boxes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lunches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apples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beaches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trees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dishes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dogs</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peaches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clouds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95567190"/>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s and </a:t>
                      </a:r>
                      <a:r>
                        <a:rPr lang="en-GB" sz="1400" baseline="0" dirty="0" err="1">
                          <a:latin typeface="Muli" pitchFamily="2" charset="77"/>
                        </a:rPr>
                        <a:t>es</a:t>
                      </a:r>
                      <a:r>
                        <a:rPr lang="en-GB" sz="1400" baseline="0" dirty="0">
                          <a:latin typeface="Muli" pitchFamily="2" charset="77"/>
                        </a:rPr>
                        <a:t> to words (plurals). If the ending sounds like /s/ or /z/, it is spelled as </a:t>
                      </a:r>
                      <a:r>
                        <a:rPr lang="mr-IN" sz="1400" b="0" i="0" baseline="0" dirty="0">
                          <a:latin typeface="Muli" pitchFamily="2" charset="77"/>
                        </a:rPr>
                        <a:t>–</a:t>
                      </a:r>
                      <a:r>
                        <a:rPr lang="en-GB" sz="1400" baseline="0" dirty="0">
                          <a:latin typeface="Muli" pitchFamily="2" charset="77"/>
                        </a:rPr>
                        <a:t>s.  If it forms an extra syllable, then it is spelled as </a:t>
                      </a:r>
                      <a:r>
                        <a:rPr lang="mr-IN" sz="1400" baseline="0" dirty="0">
                          <a:latin typeface="Muli" pitchFamily="2" charset="77"/>
                        </a:rPr>
                        <a:t>–</a:t>
                      </a:r>
                      <a:r>
                        <a:rPr lang="en-GB" sz="1400" baseline="0" dirty="0" err="1">
                          <a:latin typeface="Muli" pitchFamily="2" charset="77"/>
                        </a:rPr>
                        <a:t>es</a:t>
                      </a:r>
                      <a:r>
                        <a:rPr lang="en-GB" sz="1400" baseline="0" dirty="0">
                          <a:latin typeface="Muli" pitchFamily="2" charset="77"/>
                        </a:rPr>
                        <a:t>. </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543557" y="1874516"/>
          <a:ext cx="8403515" cy="4754880"/>
        </p:xfrm>
        <a:graphic>
          <a:graphicData uri="http://schemas.openxmlformats.org/drawingml/2006/table">
            <a:tbl>
              <a:tblPr firstRow="1">
                <a:tableStyleId>{5940675A-B579-460E-94D1-54222C63F5DA}</a:tableStyleId>
              </a:tblPr>
              <a:tblGrid>
                <a:gridCol w="1680703">
                  <a:extLst>
                    <a:ext uri="{9D8B030D-6E8A-4147-A177-3AD203B41FA5}">
                      <a16:colId xmlns:a16="http://schemas.microsoft.com/office/drawing/2014/main" val="20000"/>
                    </a:ext>
                  </a:extLst>
                </a:gridCol>
                <a:gridCol w="1680703">
                  <a:extLst>
                    <a:ext uri="{9D8B030D-6E8A-4147-A177-3AD203B41FA5}">
                      <a16:colId xmlns:a16="http://schemas.microsoft.com/office/drawing/2014/main" val="20001"/>
                    </a:ext>
                  </a:extLst>
                </a:gridCol>
                <a:gridCol w="1680703">
                  <a:extLst>
                    <a:ext uri="{9D8B030D-6E8A-4147-A177-3AD203B41FA5}">
                      <a16:colId xmlns:a16="http://schemas.microsoft.com/office/drawing/2014/main" val="20002"/>
                    </a:ext>
                  </a:extLst>
                </a:gridCol>
                <a:gridCol w="1680703">
                  <a:extLst>
                    <a:ext uri="{9D8B030D-6E8A-4147-A177-3AD203B41FA5}">
                      <a16:colId xmlns:a16="http://schemas.microsoft.com/office/drawing/2014/main" val="20003"/>
                    </a:ext>
                  </a:extLst>
                </a:gridCol>
                <a:gridCol w="1680703">
                  <a:extLst>
                    <a:ext uri="{9D8B030D-6E8A-4147-A177-3AD203B41FA5}">
                      <a16:colId xmlns:a16="http://schemas.microsoft.com/office/drawing/2014/main" val="20004"/>
                    </a:ext>
                  </a:extLst>
                </a:gridCol>
              </a:tblGrid>
              <a:tr h="281707">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0"/>
                  </a:ext>
                </a:extLst>
              </a:tr>
              <a:tr h="281707">
                <a:tc>
                  <a:txBody>
                    <a:bodyPr/>
                    <a:lstStyle/>
                    <a:p>
                      <a:endParaRPr lang="en-GB" b="0" i="0" dirty="0">
                        <a:latin typeface="Muli" pitchFamily="2" charset="77"/>
                      </a:endParaRPr>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1"/>
                  </a:ext>
                </a:extLst>
              </a:tr>
              <a:tr h="281707">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2"/>
                  </a:ext>
                </a:extLst>
              </a:tr>
              <a:tr h="281707">
                <a:tc>
                  <a:txBody>
                    <a:bodyPr/>
                    <a:lstStyle/>
                    <a:p>
                      <a:endParaRPr lang="en-GB" b="0" i="0" dirty="0">
                        <a:latin typeface="Muli" pitchFamily="2" charset="77"/>
                      </a:endParaRPr>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3"/>
                  </a:ext>
                </a:extLst>
              </a:tr>
            </a:tbl>
          </a:graphicData>
        </a:graphic>
      </p:graphicFrame>
      <p:pic>
        <p:nvPicPr>
          <p:cNvPr id="13" name="Picture 12"/>
          <p:cNvPicPr/>
          <p:nvPr/>
        </p:nvPicPr>
        <p:blipFill>
          <a:blip r:embed="rId2" cstate="screen">
            <a:extLst>
              <a:ext uri="{28A0092B-C50C-407E-A947-70E740481C1C}">
                <a14:useLocalDpi xmlns:a14="http://schemas.microsoft.com/office/drawing/2010/main"/>
              </a:ext>
            </a:extLst>
          </a:blip>
          <a:stretch>
            <a:fillRect/>
          </a:stretch>
        </p:blipFill>
        <p:spPr>
          <a:xfrm>
            <a:off x="5297712" y="4578779"/>
            <a:ext cx="1513635" cy="1134110"/>
          </a:xfrm>
          <a:prstGeom prst="rect">
            <a:avLst/>
          </a:prstGeom>
        </p:spPr>
      </p:pic>
      <p:pic>
        <p:nvPicPr>
          <p:cNvPr id="14" name="Picture 13"/>
          <p:cNvPicPr/>
          <p:nvPr/>
        </p:nvPicPr>
        <p:blipFill>
          <a:blip r:embed="rId3" cstate="screen">
            <a:extLst>
              <a:ext uri="{28A0092B-C50C-407E-A947-70E740481C1C}">
                <a14:useLocalDpi xmlns:a14="http://schemas.microsoft.com/office/drawing/2010/main"/>
              </a:ext>
            </a:extLst>
          </a:blip>
          <a:stretch>
            <a:fillRect/>
          </a:stretch>
        </p:blipFill>
        <p:spPr>
          <a:xfrm>
            <a:off x="7014357" y="2183363"/>
            <a:ext cx="1401855" cy="1029802"/>
          </a:xfrm>
          <a:prstGeom prst="rect">
            <a:avLst/>
          </a:prstGeom>
        </p:spPr>
      </p:pic>
      <p:pic>
        <p:nvPicPr>
          <p:cNvPr id="15" name="Picture 14"/>
          <p:cNvPicPr/>
          <p:nvPr/>
        </p:nvPicPr>
        <p:blipFill>
          <a:blip r:embed="rId4" cstate="screen">
            <a:extLst>
              <a:ext uri="{28A0092B-C50C-407E-A947-70E740481C1C}">
                <a14:useLocalDpi xmlns:a14="http://schemas.microsoft.com/office/drawing/2010/main"/>
              </a:ext>
            </a:extLst>
          </a:blip>
          <a:stretch>
            <a:fillRect/>
          </a:stretch>
        </p:blipFill>
        <p:spPr>
          <a:xfrm>
            <a:off x="10570228" y="4578779"/>
            <a:ext cx="1016635" cy="1169035"/>
          </a:xfrm>
          <a:prstGeom prst="rect">
            <a:avLst/>
          </a:prstGeom>
        </p:spPr>
      </p:pic>
      <p:pic>
        <p:nvPicPr>
          <p:cNvPr id="16" name="Picture 15"/>
          <p:cNvPicPr/>
          <p:nvPr/>
        </p:nvPicPr>
        <p:blipFill>
          <a:blip r:embed="rId5" cstate="screen">
            <a:extLst>
              <a:ext uri="{28A0092B-C50C-407E-A947-70E740481C1C}">
                <a14:useLocalDpi xmlns:a14="http://schemas.microsoft.com/office/drawing/2010/main"/>
              </a:ext>
            </a:extLst>
          </a:blip>
          <a:stretch>
            <a:fillRect/>
          </a:stretch>
        </p:blipFill>
        <p:spPr>
          <a:xfrm>
            <a:off x="3544477" y="2190342"/>
            <a:ext cx="1753235" cy="1471930"/>
          </a:xfrm>
          <a:prstGeom prst="rect">
            <a:avLst/>
          </a:prstGeom>
        </p:spPr>
      </p:pic>
      <p:pic>
        <p:nvPicPr>
          <p:cNvPr id="17" name="Picture 16"/>
          <p:cNvPicPr/>
          <p:nvPr/>
        </p:nvPicPr>
        <p:blipFill>
          <a:blip r:embed="rId6" cstate="screen">
            <a:extLst>
              <a:ext uri="{28A0092B-C50C-407E-A947-70E740481C1C}">
                <a14:useLocalDpi xmlns:a14="http://schemas.microsoft.com/office/drawing/2010/main"/>
              </a:ext>
            </a:extLst>
          </a:blip>
          <a:stretch>
            <a:fillRect/>
          </a:stretch>
        </p:blipFill>
        <p:spPr>
          <a:xfrm>
            <a:off x="10589665" y="2193776"/>
            <a:ext cx="1080135" cy="1105535"/>
          </a:xfrm>
          <a:prstGeom prst="rect">
            <a:avLst/>
          </a:prstGeom>
        </p:spPr>
      </p:pic>
      <p:pic>
        <p:nvPicPr>
          <p:cNvPr id="18" name="Picture 17"/>
          <p:cNvPicPr/>
          <p:nvPr/>
        </p:nvPicPr>
        <p:blipFill>
          <a:blip r:embed="rId7" cstate="screen">
            <a:extLst>
              <a:ext uri="{28A0092B-C50C-407E-A947-70E740481C1C}">
                <a14:useLocalDpi xmlns:a14="http://schemas.microsoft.com/office/drawing/2010/main"/>
              </a:ext>
            </a:extLst>
          </a:blip>
          <a:stretch>
            <a:fillRect/>
          </a:stretch>
        </p:blipFill>
        <p:spPr>
          <a:xfrm>
            <a:off x="7014357" y="4578779"/>
            <a:ext cx="1510051" cy="1115611"/>
          </a:xfrm>
          <a:prstGeom prst="rect">
            <a:avLst/>
          </a:prstGeom>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76469" y="4497400"/>
            <a:ext cx="1273336" cy="1331792"/>
          </a:xfrm>
          <a:prstGeom prst="rect">
            <a:avLst/>
          </a:prstGeom>
        </p:spPr>
      </p:pic>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27418" y="4492718"/>
            <a:ext cx="1474325" cy="1287731"/>
          </a:xfrm>
          <a:prstGeom prst="rect">
            <a:avLst/>
          </a:prstGeom>
        </p:spPr>
      </p:pic>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36463" y="2221469"/>
            <a:ext cx="1429987" cy="1050147"/>
          </a:xfrm>
          <a:prstGeom prst="rect">
            <a:avLst/>
          </a:prstGeom>
        </p:spPr>
      </p:pic>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604170" y="2203559"/>
            <a:ext cx="1985495" cy="1316942"/>
          </a:xfrm>
          <a:prstGeom prst="rect">
            <a:avLst/>
          </a:prstGeom>
        </p:spPr>
      </p:pic>
    </p:spTree>
    <p:extLst>
      <p:ext uri="{BB962C8B-B14F-4D97-AF65-F5344CB8AC3E}">
        <p14:creationId xmlns:p14="http://schemas.microsoft.com/office/powerpoint/2010/main" val="119483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40437450"/>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flowers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boxes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lunches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apples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beaches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trees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dishes</a:t>
                      </a:r>
                    </a:p>
                  </a:txBody>
                  <a:tcPr/>
                </a:tc>
                <a:extLst>
                  <a:ext uri="{0D108BD9-81ED-4DB2-BD59-A6C34878D82A}">
                    <a16:rowId xmlns:a16="http://schemas.microsoft.com/office/drawing/2014/main" val="10007"/>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dogs</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peaches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clouds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67535272"/>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s and </a:t>
                      </a:r>
                      <a:r>
                        <a:rPr lang="en-GB" sz="1400" baseline="0" dirty="0" err="1">
                          <a:latin typeface="Muli" pitchFamily="2" charset="77"/>
                        </a:rPr>
                        <a:t>es</a:t>
                      </a:r>
                      <a:r>
                        <a:rPr lang="en-GB" sz="1400" baseline="0" dirty="0">
                          <a:latin typeface="Muli" pitchFamily="2" charset="77"/>
                        </a:rPr>
                        <a:t> to words (plurals). If the ending sounds like /s/ or /z/, it is spelled as </a:t>
                      </a:r>
                      <a:r>
                        <a:rPr lang="mr-IN" sz="1400" b="0" i="0" baseline="0" dirty="0">
                          <a:latin typeface="Muli" pitchFamily="2" charset="77"/>
                        </a:rPr>
                        <a:t>–</a:t>
                      </a:r>
                      <a:r>
                        <a:rPr lang="en-GB" sz="1400" baseline="0" dirty="0">
                          <a:latin typeface="Muli" pitchFamily="2" charset="77"/>
                        </a:rPr>
                        <a:t>s.  If it forms an extra syllable, then it is spelled as </a:t>
                      </a:r>
                      <a:r>
                        <a:rPr lang="mr-IN" sz="1400" baseline="0" dirty="0">
                          <a:latin typeface="Muli" pitchFamily="2" charset="77"/>
                        </a:rPr>
                        <a:t>–</a:t>
                      </a:r>
                      <a:r>
                        <a:rPr lang="en-GB" sz="1400" baseline="0" dirty="0" err="1">
                          <a:latin typeface="Muli" pitchFamily="2" charset="77"/>
                        </a:rPr>
                        <a:t>es</a:t>
                      </a:r>
                      <a:r>
                        <a:rPr lang="en-GB" sz="1400" baseline="0" dirty="0">
                          <a:latin typeface="Muli" pitchFamily="2" charset="77"/>
                        </a:rPr>
                        <a:t>. </a:t>
                      </a:r>
                    </a:p>
                    <a:p>
                      <a:endParaRPr lang="en-GB" sz="1400" baseline="0" dirty="0">
                        <a:latin typeface="Muli" pitchFamily="2" charset="77"/>
                      </a:endParaRPr>
                    </a:p>
                    <a:p>
                      <a:r>
                        <a:rPr lang="en-GB" sz="1400" baseline="0" dirty="0">
                          <a:solidFill>
                            <a:srgbClr val="FF3860"/>
                          </a:solidFill>
                          <a:latin typeface="Muli" pitchFamily="2" charset="77"/>
                        </a:rPr>
                        <a:t>Answers:</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75702981"/>
              </p:ext>
            </p:extLst>
          </p:nvPr>
        </p:nvGraphicFramePr>
        <p:xfrm>
          <a:off x="3544477" y="1795004"/>
          <a:ext cx="8403515" cy="4909361"/>
        </p:xfrm>
        <a:graphic>
          <a:graphicData uri="http://schemas.openxmlformats.org/drawingml/2006/table">
            <a:tbl>
              <a:tblPr firstRow="1">
                <a:tableStyleId>{5940675A-B579-460E-94D1-54222C63F5DA}</a:tableStyleId>
              </a:tblPr>
              <a:tblGrid>
                <a:gridCol w="1680703">
                  <a:extLst>
                    <a:ext uri="{9D8B030D-6E8A-4147-A177-3AD203B41FA5}">
                      <a16:colId xmlns:a16="http://schemas.microsoft.com/office/drawing/2014/main" val="20000"/>
                    </a:ext>
                  </a:extLst>
                </a:gridCol>
                <a:gridCol w="1680703">
                  <a:extLst>
                    <a:ext uri="{9D8B030D-6E8A-4147-A177-3AD203B41FA5}">
                      <a16:colId xmlns:a16="http://schemas.microsoft.com/office/drawing/2014/main" val="20001"/>
                    </a:ext>
                  </a:extLst>
                </a:gridCol>
                <a:gridCol w="1680703">
                  <a:extLst>
                    <a:ext uri="{9D8B030D-6E8A-4147-A177-3AD203B41FA5}">
                      <a16:colId xmlns:a16="http://schemas.microsoft.com/office/drawing/2014/main" val="20002"/>
                    </a:ext>
                  </a:extLst>
                </a:gridCol>
                <a:gridCol w="1680703">
                  <a:extLst>
                    <a:ext uri="{9D8B030D-6E8A-4147-A177-3AD203B41FA5}">
                      <a16:colId xmlns:a16="http://schemas.microsoft.com/office/drawing/2014/main" val="20003"/>
                    </a:ext>
                  </a:extLst>
                </a:gridCol>
                <a:gridCol w="1680703">
                  <a:extLst>
                    <a:ext uri="{9D8B030D-6E8A-4147-A177-3AD203B41FA5}">
                      <a16:colId xmlns:a16="http://schemas.microsoft.com/office/drawing/2014/main" val="20004"/>
                    </a:ext>
                  </a:extLst>
                </a:gridCol>
              </a:tblGrid>
              <a:tr h="1672135">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0"/>
                  </a:ext>
                </a:extLst>
              </a:tr>
              <a:tr h="616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clouds</a:t>
                      </a:r>
                      <a:endParaRPr lang="en-GB" b="0" i="0" dirty="0">
                        <a:solidFill>
                          <a:srgbClr val="FF3860"/>
                        </a:solidFill>
                        <a:latin typeface="Muli" pitchFamily="2" charset="77"/>
                      </a:endParaRPr>
                    </a:p>
                    <a:p>
                      <a:endParaRPr lang="en-GB" dirty="0">
                        <a:solidFill>
                          <a:srgbClr val="FF38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beaches</a:t>
                      </a:r>
                    </a:p>
                    <a:p>
                      <a:endParaRPr lang="en-GB" b="0" i="0" dirty="0">
                        <a:solidFill>
                          <a:srgbClr val="FF3860"/>
                        </a:solidFill>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dogs</a:t>
                      </a:r>
                    </a:p>
                    <a:p>
                      <a:endParaRPr lang="en-GB" b="0" i="0" dirty="0">
                        <a:solidFill>
                          <a:srgbClr val="FF3860"/>
                        </a:solidFill>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peaches</a:t>
                      </a:r>
                    </a:p>
                    <a:p>
                      <a:endParaRPr lang="en-GB" b="0" i="0" dirty="0">
                        <a:solidFill>
                          <a:srgbClr val="FF3860"/>
                        </a:solidFill>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dishes</a:t>
                      </a:r>
                    </a:p>
                    <a:p>
                      <a:endParaRPr lang="en-GB" b="0" i="0" dirty="0">
                        <a:solidFill>
                          <a:srgbClr val="FF3860"/>
                        </a:solidFill>
                        <a:latin typeface="Muli" pitchFamily="2" charset="77"/>
                      </a:endParaRPr>
                    </a:p>
                  </a:txBody>
                  <a:tcPr/>
                </a:tc>
                <a:extLst>
                  <a:ext uri="{0D108BD9-81ED-4DB2-BD59-A6C34878D82A}">
                    <a16:rowId xmlns:a16="http://schemas.microsoft.com/office/drawing/2014/main" val="10001"/>
                  </a:ext>
                </a:extLst>
              </a:tr>
              <a:tr h="1672135">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2"/>
                  </a:ext>
                </a:extLst>
              </a:tr>
              <a:tr h="794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boxes</a:t>
                      </a:r>
                      <a:endParaRPr lang="en-GB" dirty="0">
                        <a:solidFill>
                          <a:srgbClr val="FF38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flowers</a:t>
                      </a:r>
                      <a:endParaRPr lang="en-GB" b="0" i="0" dirty="0">
                        <a:solidFill>
                          <a:srgbClr val="FF3860"/>
                        </a:solidFill>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apples</a:t>
                      </a:r>
                      <a:endParaRPr lang="en-GB" b="0" i="0" dirty="0">
                        <a:solidFill>
                          <a:srgbClr val="FF3860"/>
                        </a:solidFill>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lunches</a:t>
                      </a:r>
                      <a:endParaRPr lang="en-GB" b="0" i="0" dirty="0">
                        <a:solidFill>
                          <a:srgbClr val="FF3860"/>
                        </a:solidFill>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trees</a:t>
                      </a:r>
                      <a:endParaRPr lang="en-GB" b="0" i="0" dirty="0">
                        <a:solidFill>
                          <a:srgbClr val="FF3860"/>
                        </a:solidFill>
                        <a:latin typeface="Muli" pitchFamily="2" charset="77"/>
                      </a:endParaRPr>
                    </a:p>
                  </a:txBody>
                  <a:tcPr/>
                </a:tc>
                <a:extLst>
                  <a:ext uri="{0D108BD9-81ED-4DB2-BD59-A6C34878D82A}">
                    <a16:rowId xmlns:a16="http://schemas.microsoft.com/office/drawing/2014/main" val="10003"/>
                  </a:ext>
                </a:extLst>
              </a:tr>
            </a:tbl>
          </a:graphicData>
        </a:graphic>
      </p:graphicFrame>
      <p:pic>
        <p:nvPicPr>
          <p:cNvPr id="13" name="Picture 12"/>
          <p:cNvPicPr/>
          <p:nvPr/>
        </p:nvPicPr>
        <p:blipFill>
          <a:blip r:embed="rId2" cstate="screen">
            <a:extLst>
              <a:ext uri="{28A0092B-C50C-407E-A947-70E740481C1C}">
                <a14:useLocalDpi xmlns:a14="http://schemas.microsoft.com/office/drawing/2010/main"/>
              </a:ext>
            </a:extLst>
          </a:blip>
          <a:stretch>
            <a:fillRect/>
          </a:stretch>
        </p:blipFill>
        <p:spPr>
          <a:xfrm>
            <a:off x="5297712" y="4578779"/>
            <a:ext cx="1513635" cy="1134110"/>
          </a:xfrm>
          <a:prstGeom prst="rect">
            <a:avLst/>
          </a:prstGeom>
        </p:spPr>
      </p:pic>
      <p:pic>
        <p:nvPicPr>
          <p:cNvPr id="14" name="Picture 13"/>
          <p:cNvPicPr/>
          <p:nvPr/>
        </p:nvPicPr>
        <p:blipFill>
          <a:blip r:embed="rId3" cstate="screen">
            <a:extLst>
              <a:ext uri="{28A0092B-C50C-407E-A947-70E740481C1C}">
                <a14:useLocalDpi xmlns:a14="http://schemas.microsoft.com/office/drawing/2010/main"/>
              </a:ext>
            </a:extLst>
          </a:blip>
          <a:stretch>
            <a:fillRect/>
          </a:stretch>
        </p:blipFill>
        <p:spPr>
          <a:xfrm>
            <a:off x="7014357" y="2183363"/>
            <a:ext cx="1401855" cy="1029802"/>
          </a:xfrm>
          <a:prstGeom prst="rect">
            <a:avLst/>
          </a:prstGeom>
        </p:spPr>
      </p:pic>
      <p:pic>
        <p:nvPicPr>
          <p:cNvPr id="15" name="Picture 14"/>
          <p:cNvPicPr/>
          <p:nvPr/>
        </p:nvPicPr>
        <p:blipFill>
          <a:blip r:embed="rId4" cstate="screen">
            <a:extLst>
              <a:ext uri="{28A0092B-C50C-407E-A947-70E740481C1C}">
                <a14:useLocalDpi xmlns:a14="http://schemas.microsoft.com/office/drawing/2010/main"/>
              </a:ext>
            </a:extLst>
          </a:blip>
          <a:stretch>
            <a:fillRect/>
          </a:stretch>
        </p:blipFill>
        <p:spPr>
          <a:xfrm>
            <a:off x="10570228" y="4578779"/>
            <a:ext cx="1016635" cy="1169035"/>
          </a:xfrm>
          <a:prstGeom prst="rect">
            <a:avLst/>
          </a:prstGeom>
        </p:spPr>
      </p:pic>
      <p:pic>
        <p:nvPicPr>
          <p:cNvPr id="16" name="Picture 15"/>
          <p:cNvPicPr/>
          <p:nvPr/>
        </p:nvPicPr>
        <p:blipFill>
          <a:blip r:embed="rId5" cstate="screen">
            <a:extLst>
              <a:ext uri="{28A0092B-C50C-407E-A947-70E740481C1C}">
                <a14:useLocalDpi xmlns:a14="http://schemas.microsoft.com/office/drawing/2010/main"/>
              </a:ext>
            </a:extLst>
          </a:blip>
          <a:stretch>
            <a:fillRect/>
          </a:stretch>
        </p:blipFill>
        <p:spPr>
          <a:xfrm>
            <a:off x="3544477" y="2190342"/>
            <a:ext cx="1753235" cy="1471930"/>
          </a:xfrm>
          <a:prstGeom prst="rect">
            <a:avLst/>
          </a:prstGeom>
        </p:spPr>
      </p:pic>
      <p:pic>
        <p:nvPicPr>
          <p:cNvPr id="17" name="Picture 16"/>
          <p:cNvPicPr/>
          <p:nvPr/>
        </p:nvPicPr>
        <p:blipFill>
          <a:blip r:embed="rId6" cstate="screen">
            <a:extLst>
              <a:ext uri="{28A0092B-C50C-407E-A947-70E740481C1C}">
                <a14:useLocalDpi xmlns:a14="http://schemas.microsoft.com/office/drawing/2010/main"/>
              </a:ext>
            </a:extLst>
          </a:blip>
          <a:stretch>
            <a:fillRect/>
          </a:stretch>
        </p:blipFill>
        <p:spPr>
          <a:xfrm>
            <a:off x="10589665" y="2193776"/>
            <a:ext cx="1080135" cy="1105535"/>
          </a:xfrm>
          <a:prstGeom prst="rect">
            <a:avLst/>
          </a:prstGeom>
        </p:spPr>
      </p:pic>
      <p:pic>
        <p:nvPicPr>
          <p:cNvPr id="18" name="Picture 17"/>
          <p:cNvPicPr/>
          <p:nvPr/>
        </p:nvPicPr>
        <p:blipFill>
          <a:blip r:embed="rId7" cstate="screen">
            <a:extLst>
              <a:ext uri="{28A0092B-C50C-407E-A947-70E740481C1C}">
                <a14:useLocalDpi xmlns:a14="http://schemas.microsoft.com/office/drawing/2010/main"/>
              </a:ext>
            </a:extLst>
          </a:blip>
          <a:stretch>
            <a:fillRect/>
          </a:stretch>
        </p:blipFill>
        <p:spPr>
          <a:xfrm>
            <a:off x="7014357" y="4578779"/>
            <a:ext cx="1510051" cy="1115611"/>
          </a:xfrm>
          <a:prstGeom prst="rect">
            <a:avLst/>
          </a:prstGeom>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76469" y="4497400"/>
            <a:ext cx="1273336" cy="1331792"/>
          </a:xfrm>
          <a:prstGeom prst="rect">
            <a:avLst/>
          </a:prstGeom>
        </p:spPr>
      </p:pic>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27418" y="4492718"/>
            <a:ext cx="1474325" cy="1287731"/>
          </a:xfrm>
          <a:prstGeom prst="rect">
            <a:avLst/>
          </a:prstGeom>
        </p:spPr>
      </p:pic>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36463" y="2221469"/>
            <a:ext cx="1429987" cy="1050147"/>
          </a:xfrm>
          <a:prstGeom prst="rect">
            <a:avLst/>
          </a:prstGeom>
        </p:spPr>
      </p:pic>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604170" y="2203559"/>
            <a:ext cx="1985495" cy="1316942"/>
          </a:xfrm>
          <a:prstGeom prst="rect">
            <a:avLst/>
          </a:prstGeom>
        </p:spPr>
      </p:pic>
    </p:spTree>
    <p:extLst>
      <p:ext uri="{BB962C8B-B14F-4D97-AF65-F5344CB8AC3E}">
        <p14:creationId xmlns:p14="http://schemas.microsoft.com/office/powerpoint/2010/main" val="3916736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32516</TotalTime>
  <Words>690</Words>
  <Application>Microsoft Office PowerPoint</Application>
  <PresentationFormat>Widescreen</PresentationFormat>
  <Paragraphs>173</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Muli</vt:lpstr>
      <vt:lpstr>OpenDyslexic</vt:lpstr>
      <vt:lpstr>OpenDyslexicAlta</vt:lpstr>
      <vt:lpstr>Mangal</vt:lpstr>
      <vt:lpstr>Office Theme</vt:lpstr>
      <vt:lpstr>PowerPoint Presentation</vt:lpstr>
      <vt:lpstr>PowerPoint Presentation</vt:lpstr>
      <vt:lpstr>Say the singular word (red word) then say the plural word (green word) and see if an extra syllable has been added. </vt:lpstr>
      <vt:lpstr>Say the singular word (red word) then say the plural word (green word) and see if an extra syllable has been added.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Joe Benningfield</cp:lastModifiedBy>
  <cp:revision>581</cp:revision>
  <cp:lastPrinted>2018-08-07T22:46:56Z</cp:lastPrinted>
  <dcterms:created xsi:type="dcterms:W3CDTF">2018-08-06T08:16:18Z</dcterms:created>
  <dcterms:modified xsi:type="dcterms:W3CDTF">2021-01-07T11:11:29Z</dcterms:modified>
</cp:coreProperties>
</file>