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17" r:id="rId2"/>
    <p:sldId id="418" r:id="rId3"/>
    <p:sldId id="497" r:id="rId4"/>
    <p:sldId id="626" r:id="rId5"/>
    <p:sldId id="338" r:id="rId6"/>
    <p:sldId id="339" r:id="rId7"/>
    <p:sldId id="627" r:id="rId8"/>
  </p:sldIdLst>
  <p:sldSz cx="12192000" cy="6858000"/>
  <p:notesSz cx="6858000" cy="9144000"/>
  <p:embeddedFontLst>
    <p:embeddedFont>
      <p:font typeface="Muli" panose="020B0604020202020204" charset="0"/>
      <p:regular r:id="rId11"/>
      <p:bold r:id="rId12"/>
    </p:embeddedFont>
    <p:embeddedFont>
      <p:font typeface="OpenDyslexicAlta" panose="020B060402020202020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a Corrigan" initials="AC" lastIdx="2" clrIdx="0">
    <p:extLst>
      <p:ext uri="{19B8F6BF-5375-455C-9EA6-DF929625EA0E}">
        <p15:presenceInfo xmlns:p15="http://schemas.microsoft.com/office/powerpoint/2012/main" userId="605f0122161ea9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CCCC"/>
    <a:srgbClr val="FFF2CC"/>
    <a:srgbClr val="C5E0B4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39" autoAdjust="0"/>
    <p:restoredTop sz="90884" autoAdjust="0"/>
  </p:normalViewPr>
  <p:slideViewPr>
    <p:cSldViewPr snapToGrid="0" snapToObjects="1">
      <p:cViewPr varScale="1">
        <p:scale>
          <a:sx n="49" d="100"/>
          <a:sy n="49" d="100"/>
        </p:scale>
        <p:origin x="5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08/01/2021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06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25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9B26B-16D5-6F4D-96FE-A3FD21D929F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33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9B26B-16D5-6F4D-96FE-A3FD21D929F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957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17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CE53D9-9520-9A47-8B44-97E3B3D55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Long vowel sound /e/ spelt </a:t>
            </a:r>
            <a:r>
              <a:rPr lang="en-GB" dirty="0" err="1"/>
              <a:t>ee</a:t>
            </a:r>
            <a:r>
              <a:rPr lang="en-GB" dirty="0"/>
              <a:t>.  The letters ‘</a:t>
            </a:r>
            <a:r>
              <a:rPr lang="en-GB" dirty="0" err="1"/>
              <a:t>ee</a:t>
            </a:r>
            <a:r>
              <a:rPr lang="en-GB" dirty="0"/>
              <a:t>’ make a long vowel sound like in the word see.</a:t>
            </a:r>
          </a:p>
        </p:txBody>
      </p:sp>
    </p:spTree>
    <p:extLst>
      <p:ext uri="{BB962C8B-B14F-4D97-AF65-F5344CB8AC3E}">
        <p14:creationId xmlns:p14="http://schemas.microsoft.com/office/powerpoint/2010/main" val="612843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17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Long vowel sound /e/ spelt </a:t>
            </a:r>
            <a:r>
              <a:rPr lang="en-GB" dirty="0" err="1"/>
              <a:t>ee</a:t>
            </a:r>
            <a:r>
              <a:rPr lang="en-GB" dirty="0"/>
              <a:t>.  The letters ‘</a:t>
            </a:r>
            <a:r>
              <a:rPr lang="en-GB" dirty="0" err="1"/>
              <a:t>ee</a:t>
            </a:r>
            <a:r>
              <a:rPr lang="en-GB" dirty="0"/>
              <a:t>’ make a long vowel sound like in the word see.  This is a common way of spelling the sound and is found in the middle of words and sometimes at the end. </a:t>
            </a:r>
          </a:p>
          <a:p>
            <a:endParaRPr lang="en-GB" dirty="0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D4514438-BDEC-AA4B-BC27-4CCE78A121F0}"/>
              </a:ext>
            </a:extLst>
          </p:cNvPr>
          <p:cNvGraphicFramePr>
            <a:graphicFrameLocks noGrp="1"/>
          </p:cNvGraphicFramePr>
          <p:nvPr>
            <p:ph type="tbl" sz="quarter" idx="4294967295"/>
            <p:extLst>
              <p:ext uri="{D42A27DB-BD31-4B8C-83A1-F6EECF244321}">
                <p14:modId xmlns:p14="http://schemas.microsoft.com/office/powerpoint/2010/main" val="3730140335"/>
              </p:ext>
            </p:extLst>
          </p:nvPr>
        </p:nvGraphicFramePr>
        <p:xfrm>
          <a:off x="3400425" y="1388224"/>
          <a:ext cx="8558214" cy="5196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0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7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4515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0" i="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7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700" dirty="0">
                          <a:latin typeface="Muli" pitchFamily="2" charset="77"/>
                        </a:rPr>
                        <a:t>.  The letters ‘</a:t>
                      </a:r>
                      <a:r>
                        <a:rPr lang="en-GB" sz="17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700" dirty="0">
                          <a:latin typeface="Muli" pitchFamily="2" charset="77"/>
                        </a:rPr>
                        <a:t>’ make a long vowel sound like in the word see.  This is a common way of spelling the sound and is found in the middle of words and sometimes at the end.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9030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Main Teaching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Ask the children to copy down the words and circle the common sound in each. How is it spelled? Can they think of any more words with ‘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’ in them?</a:t>
                      </a:r>
                    </a:p>
                    <a:p>
                      <a:endParaRPr lang="en-US" sz="1700" b="0" i="0" baseline="0" dirty="0">
                        <a:latin typeface="Muli" pitchFamily="2" charset="77"/>
                      </a:endParaRPr>
                    </a:p>
                    <a:p>
                      <a:r>
                        <a:rPr lang="en-US" sz="1700" b="0" i="0" baseline="0" dirty="0">
                          <a:latin typeface="Muli" pitchFamily="2" charset="77"/>
                        </a:rPr>
                        <a:t>Show the children the slide with the words with missing ‘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’ sounds. They need to add ‘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’ to those letters to create a word. So 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fl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 needs 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 in the middle to make feel, 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grn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 needs </a:t>
                      </a:r>
                      <a:r>
                        <a:rPr lang="en-US" sz="1700" b="0" i="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US" sz="1700" b="0" i="0" baseline="0" dirty="0">
                          <a:latin typeface="Muli" pitchFamily="2" charset="77"/>
                        </a:rPr>
                        <a:t> in the middle to make green. The letters are in the order they appear in the final word.</a:t>
                      </a:r>
                      <a:endParaRPr lang="en-GB" sz="1700" b="0" i="0" baseline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0749"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Independent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="0" i="0" dirty="0">
                          <a:latin typeface="Muli" pitchFamily="2" charset="77"/>
                        </a:rPr>
                        <a:t>Get children to work in small groups, one child picks one of the spelling list words and writes the first letter on a mini whiteboard, then passes the board to their left, the next child writes the next letter of the word and so on until the word is complete. </a:t>
                      </a:r>
                    </a:p>
                    <a:p>
                      <a:endParaRPr lang="en-GB" sz="1700" b="0" i="0" dirty="0">
                        <a:latin typeface="Muli" pitchFamily="2" charset="77"/>
                      </a:endParaRPr>
                    </a:p>
                    <a:p>
                      <a:r>
                        <a:rPr lang="en-GB" sz="1700" b="0" i="0" dirty="0">
                          <a:latin typeface="Muli" pitchFamily="2" charset="77"/>
                        </a:rPr>
                        <a:t>The child that writes the final letter checks the spelling is correct and then picks another word from the board to start again.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712356"/>
              </p:ext>
            </p:extLst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6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299404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77029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4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dirty="0">
                          <a:latin typeface="Muli" pitchFamily="2" charset="77"/>
                        </a:rPr>
                        <a:t>.  The letters ‘</a:t>
                      </a:r>
                      <a:r>
                        <a:rPr lang="en-GB" sz="14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dirty="0">
                          <a:latin typeface="Muli" pitchFamily="2" charset="77"/>
                        </a:rPr>
                        <a:t>’ make a long vowel sound like in the word see.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63753"/>
              </p:ext>
            </p:extLst>
          </p:nvPr>
        </p:nvGraphicFramePr>
        <p:xfrm>
          <a:off x="3635829" y="1875572"/>
          <a:ext cx="8127999" cy="4478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9612"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 err="1">
                          <a:latin typeface="OpenDyslexicAlta" pitchFamily="2" charset="77"/>
                        </a:rPr>
                        <a:t>f</a:t>
                      </a:r>
                      <a:r>
                        <a:rPr lang="en-US" sz="2800" baseline="0" dirty="0" err="1">
                          <a:latin typeface="OpenDyslexicAlta" pitchFamily="2" charset="77"/>
                        </a:rPr>
                        <a:t>l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 err="1">
                          <a:latin typeface="OpenDyslexicAlta" pitchFamily="2" charset="77"/>
                        </a:rPr>
                        <a:t>tr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 err="1">
                          <a:latin typeface="OpenDyslexicAlta" pitchFamily="2" charset="77"/>
                        </a:rPr>
                        <a:t>grn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 err="1">
                          <a:latin typeface="OpenDyslexicAlta" pitchFamily="2" charset="77"/>
                        </a:rPr>
                        <a:t>mt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OpenDyslexicAlta" pitchFamily="2" charset="77"/>
                      </a:endParaRPr>
                    </a:p>
                    <a:p>
                      <a:pPr algn="ctr"/>
                      <a:endParaRPr lang="en-GB" sz="1200" dirty="0">
                        <a:latin typeface="OpenDyslexicAlta" pitchFamily="2" charset="77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Add the missing ‘</a:t>
                      </a:r>
                      <a:r>
                        <a:rPr lang="en-GB" sz="1600" b="0" i="0" dirty="0" err="1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ee</a:t>
                      </a: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’ sound to these letters to create words. Some might go in the middle and some at the end</a:t>
                      </a:r>
                      <a:endParaRPr lang="en-GB" sz="1200" dirty="0">
                        <a:solidFill>
                          <a:schemeClr val="bg1"/>
                        </a:solidFill>
                        <a:latin typeface="OpenDyslexicAlta" pitchFamily="2" charset="77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 err="1">
                          <a:latin typeface="OpenDyslexicAlta" pitchFamily="2" charset="77"/>
                        </a:rPr>
                        <a:t>wk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s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 err="1">
                          <a:latin typeface="OpenDyslexicAlta" pitchFamily="2" charset="77"/>
                        </a:rPr>
                        <a:t>fr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 err="1">
                          <a:latin typeface="OpenDyslexicAlta" pitchFamily="2" charset="77"/>
                        </a:rPr>
                        <a:t>sht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 err="1">
                          <a:latin typeface="OpenDyslexicAlta" pitchFamily="2" charset="77"/>
                        </a:rPr>
                        <a:t>ft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 err="1">
                          <a:latin typeface="OpenDyslexicAlta" pitchFamily="2" charset="77"/>
                        </a:rPr>
                        <a:t>sk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63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73961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4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dirty="0">
                          <a:latin typeface="Muli" pitchFamily="2" charset="77"/>
                        </a:rPr>
                        <a:t>.  The letters ‘</a:t>
                      </a:r>
                      <a:r>
                        <a:rPr lang="en-GB" sz="140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dirty="0">
                          <a:latin typeface="Muli" pitchFamily="2" charset="77"/>
                        </a:rPr>
                        <a:t>’ make a long vowel sound like in the word see.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7107"/>
              </p:ext>
            </p:extLst>
          </p:nvPr>
        </p:nvGraphicFramePr>
        <p:xfrm>
          <a:off x="3635829" y="1875572"/>
          <a:ext cx="8127999" cy="4478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9612"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>
                          <a:solidFill>
                            <a:schemeClr val="tx1"/>
                          </a:solidFill>
                          <a:latin typeface="OpenDyslexicAlta" pitchFamily="2" charset="77"/>
                        </a:rPr>
                        <a:t>f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OpenDyslexicAlta" pitchFamily="2" charset="77"/>
                        </a:rPr>
                        <a:t>l</a:t>
                      </a:r>
                      <a:endParaRPr lang="en-GB" sz="2800" dirty="0">
                        <a:solidFill>
                          <a:schemeClr val="tx1"/>
                        </a:solidFill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tr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endParaRPr lang="en-GB" sz="2800" dirty="0">
                        <a:solidFill>
                          <a:srgbClr val="FF3860"/>
                        </a:solidFill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gr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n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m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0" i="0" dirty="0">
                        <a:latin typeface="OpenDyslexicAlta" pitchFamily="2" charset="77"/>
                      </a:endParaRPr>
                    </a:p>
                    <a:p>
                      <a:pPr algn="ctr"/>
                      <a:endParaRPr lang="en-GB" sz="1200" dirty="0">
                        <a:latin typeface="OpenDyslexicAlta" pitchFamily="2" charset="77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Add the missing ‘</a:t>
                      </a:r>
                      <a:r>
                        <a:rPr lang="en-GB" sz="1600" b="0" i="0" dirty="0" err="1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ee</a:t>
                      </a: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DyslexicAlta" pitchFamily="2" charset="77"/>
                          <a:ea typeface="Times New Roman" charset="0"/>
                          <a:cs typeface="Times New Roman" charset="0"/>
                        </a:rPr>
                        <a:t>’ sound to these letters to create words. Some might go in the middle and some at the end</a:t>
                      </a:r>
                      <a:endParaRPr lang="en-GB" sz="1200" dirty="0">
                        <a:solidFill>
                          <a:schemeClr val="bg1"/>
                        </a:solidFill>
                        <a:latin typeface="OpenDyslexicAlta" pitchFamily="2" charset="77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>
                          <a:latin typeface="OpenDyslexicAlta" pitchFamily="2" charset="77"/>
                        </a:rPr>
                        <a:t>w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k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s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endParaRPr lang="en-GB" sz="2800" dirty="0">
                        <a:solidFill>
                          <a:srgbClr val="FF3860"/>
                        </a:solidFill>
                        <a:latin typeface="OpenDyslexicAlta" pitchFamily="2" charset="7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>
                          <a:latin typeface="OpenDyslexicAlta" pitchFamily="2" charset="77"/>
                        </a:rPr>
                        <a:t>fr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endParaRPr lang="en-GB" sz="2800" dirty="0">
                        <a:solidFill>
                          <a:srgbClr val="FF3860"/>
                        </a:solidFill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9612">
                <a:tc>
                  <a:txBody>
                    <a:bodyPr/>
                    <a:lstStyle/>
                    <a:p>
                      <a:pPr algn="ctr"/>
                      <a:endParaRPr lang="en-US" sz="2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sh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i="0" dirty="0">
                        <a:latin typeface="OpenDyslexicAlta" pitchFamily="2" charset="77"/>
                      </a:endParaRPr>
                    </a:p>
                    <a:p>
                      <a:pPr algn="ctr"/>
                      <a:r>
                        <a:rPr lang="en-US" sz="2800" dirty="0">
                          <a:latin typeface="OpenDyslexicAlta" pitchFamily="2" charset="77"/>
                        </a:rPr>
                        <a:t>f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t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2800" b="0" i="0" dirty="0">
                          <a:latin typeface="OpenDyslexicAlta" pitchFamily="2" charset="77"/>
                        </a:rPr>
                      </a:br>
                      <a:r>
                        <a:rPr lang="en-US" sz="2800" dirty="0">
                          <a:latin typeface="OpenDyslexicAlta" pitchFamily="2" charset="77"/>
                        </a:rPr>
                        <a:t>s</a:t>
                      </a:r>
                      <a:r>
                        <a:rPr lang="en-US" sz="2800" dirty="0">
                          <a:solidFill>
                            <a:srgbClr val="FF3860"/>
                          </a:solidFill>
                          <a:latin typeface="OpenDyslexicAlta" pitchFamily="2" charset="77"/>
                        </a:rPr>
                        <a:t>ee</a:t>
                      </a:r>
                      <a:r>
                        <a:rPr lang="en-US" sz="2800" dirty="0">
                          <a:latin typeface="OpenDyslexicAlta" pitchFamily="2" charset="77"/>
                        </a:rPr>
                        <a:t>k</a:t>
                      </a:r>
                      <a:endParaRPr lang="en-GB" sz="2800" dirty="0">
                        <a:latin typeface="OpenDyslexicAlta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47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113269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0066578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402664659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571368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aseline="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. The letters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make a long vowel sound like in the word see.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84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83535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. The letters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make a long vowel sound like in the word see.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44940" y="1614188"/>
            <a:ext cx="88963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wear shoes on my __________.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 ________ has seven days.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branches on the _________ are covered with __________leaves.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grass is _________.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My teacher needs glasses to ________.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________ proud when I get the answers right.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It is polite to shake hands when you ________ someone new.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Sometimes we play hide and ________ at playtimes. </a:t>
            </a:r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1976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sheet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feet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97020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Long vowel sound /e/ spelt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. The letters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make a long vowel sound like in the word see. 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6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</a:t>
                      </a:r>
                      <a:endParaRPr lang="en-GB" sz="16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44940" y="1614188"/>
            <a:ext cx="88963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wear shoes on my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feet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week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has seven days.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branches on the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tree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are covered with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green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leaves.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grass is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green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My teacher needs glasses to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see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feel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proud when I get the answers right. 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It is polite to shake hands when you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meet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someone new.</a:t>
            </a:r>
          </a:p>
          <a:p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Sometimes we play hide and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seek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at playtimes. </a:t>
            </a:r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  <a:p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562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32515</TotalTime>
  <Words>795</Words>
  <Application>Microsoft Office PowerPoint</Application>
  <PresentationFormat>Widescreen</PresentationFormat>
  <Paragraphs>190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Muli</vt:lpstr>
      <vt:lpstr>Arial</vt:lpstr>
      <vt:lpstr>Times New Roman</vt:lpstr>
      <vt:lpstr>OpenDyslexicAlta</vt:lpstr>
      <vt:lpstr>OpenDyslexic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Joe Benningfield</cp:lastModifiedBy>
  <cp:revision>581</cp:revision>
  <cp:lastPrinted>2018-08-07T22:46:56Z</cp:lastPrinted>
  <dcterms:created xsi:type="dcterms:W3CDTF">2018-08-06T08:16:18Z</dcterms:created>
  <dcterms:modified xsi:type="dcterms:W3CDTF">2021-01-08T11:15:04Z</dcterms:modified>
</cp:coreProperties>
</file>