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0"/>
  </p:notesMasterIdLst>
  <p:handoutMasterIdLst>
    <p:handoutMasterId r:id="rId11"/>
  </p:handoutMasterIdLst>
  <p:sldIdLst>
    <p:sldId id="258" r:id="rId2"/>
    <p:sldId id="268" r:id="rId3"/>
    <p:sldId id="269" r:id="rId4"/>
    <p:sldId id="270" r:id="rId5"/>
    <p:sldId id="271" r:id="rId6"/>
    <p:sldId id="272" r:id="rId7"/>
    <p:sldId id="273" r:id="rId8"/>
    <p:sldId id="274" r:id="rId9"/>
  </p:sldIdLst>
  <p:sldSz cx="9144000" cy="6858000" type="screen4x3"/>
  <p:notesSz cx="6858000" cy="9144000"/>
  <p:embeddedFontLst>
    <p:embeddedFont>
      <p:font typeface="Calibri" panose="020F0502020204030204" pitchFamily="34" charset="0"/>
      <p:regular r:id="rId12"/>
      <p:bold r:id="rId13"/>
      <p:italic r:id="rId14"/>
      <p:boldItalic r:id="rId15"/>
    </p:embeddedFont>
    <p:embeddedFont>
      <p:font typeface="Twinkl" panose="020B0604020202020204" charset="0"/>
      <p:regular r:id="rId16"/>
      <p:bold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74AA"/>
    <a:srgbClr val="ACDDFC"/>
    <a:srgbClr val="80C1EB"/>
    <a:srgbClr val="FDF2F7"/>
    <a:srgbClr val="18A0DB"/>
    <a:srgbClr val="DE1E5A"/>
    <a:srgbClr val="BC0105"/>
    <a:srgbClr val="4DB1E3"/>
    <a:srgbClr val="FFFFFF"/>
    <a:srgbClr val="4AA1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0" autoAdjust="0"/>
    <p:restoredTop sz="94660"/>
  </p:normalViewPr>
  <p:slideViewPr>
    <p:cSldViewPr snapToGrid="0" showGuides="1">
      <p:cViewPr varScale="1">
        <p:scale>
          <a:sx n="101" d="100"/>
          <a:sy n="101" d="100"/>
        </p:scale>
        <p:origin x="132" y="72"/>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notesMaster" Target="notesMasters/notesMaster1.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23/02/2021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23/02/2021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2" name="Rectangle 1">
            <a:hlinkClick r:id="rId4"/>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www.twinkl.com.au/resources/australian-resources-f-2/australian-resources-f-2-english/australian-resources-f-2-english-literature"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a:extLst>
              <a:ext uri="{FF2B5EF4-FFF2-40B4-BE49-F238E27FC236}">
                <a16:creationId xmlns:a16="http://schemas.microsoft.com/office/drawing/2014/main" id="{E840386F-6F38-44E5-A7F2-84856D49C3DD}"/>
              </a:ext>
            </a:extLst>
          </p:cNvPr>
          <p:cNvSpPr/>
          <p:nvPr/>
        </p:nvSpPr>
        <p:spPr>
          <a:xfrm>
            <a:off x="4139514" y="4775886"/>
            <a:ext cx="889686" cy="6363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11886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hought Bubble: Cloud 7">
            <a:extLst>
              <a:ext uri="{FF2B5EF4-FFF2-40B4-BE49-F238E27FC236}">
                <a16:creationId xmlns:a16="http://schemas.microsoft.com/office/drawing/2014/main" id="{71329734-1328-4667-8FAB-B235E0054B0F}"/>
              </a:ext>
            </a:extLst>
          </p:cNvPr>
          <p:cNvSpPr/>
          <p:nvPr/>
        </p:nvSpPr>
        <p:spPr>
          <a:xfrm>
            <a:off x="634779" y="2263511"/>
            <a:ext cx="3608174" cy="1995616"/>
          </a:xfrm>
          <a:prstGeom prst="cloudCallout">
            <a:avLst>
              <a:gd name="adj1" fmla="val 32934"/>
              <a:gd name="adj2" fmla="val 60952"/>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80C1EB"/>
              </a:solidFill>
            </a:endParaRPr>
          </a:p>
        </p:txBody>
      </p:sp>
      <p:sp>
        <p:nvSpPr>
          <p:cNvPr id="10" name="Thought Bubble: Cloud 9">
            <a:extLst>
              <a:ext uri="{FF2B5EF4-FFF2-40B4-BE49-F238E27FC236}">
                <a16:creationId xmlns:a16="http://schemas.microsoft.com/office/drawing/2014/main" id="{B714497D-4B1E-40E9-82F0-7C5DD0420614}"/>
              </a:ext>
            </a:extLst>
          </p:cNvPr>
          <p:cNvSpPr/>
          <p:nvPr/>
        </p:nvSpPr>
        <p:spPr>
          <a:xfrm rot="496702">
            <a:off x="4975189" y="2263511"/>
            <a:ext cx="3608174" cy="1995616"/>
          </a:xfrm>
          <a:prstGeom prst="cloudCallout">
            <a:avLst>
              <a:gd name="adj1" fmla="val -38740"/>
              <a:gd name="adj2" fmla="val 64790"/>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a:xfrm>
            <a:off x="457198" y="478895"/>
            <a:ext cx="8220075" cy="1535256"/>
          </a:xfrm>
        </p:spPr>
        <p:txBody>
          <a:bodyPr/>
          <a:lstStyle/>
          <a:p>
            <a:pPr lvl="0" algn="ctr">
              <a:lnSpc>
                <a:spcPct val="100000"/>
              </a:lnSpc>
              <a:spcBef>
                <a:spcPts val="0"/>
              </a:spcBef>
            </a:pPr>
            <a:r>
              <a:rPr lang="en-GB" sz="3600" dirty="0"/>
              <a:t>Fiction vs Non-Fiction</a:t>
            </a:r>
            <a:br>
              <a:rPr lang="en-GB" sz="3600" dirty="0"/>
            </a:br>
            <a:r>
              <a:rPr lang="en-GB" sz="5400" dirty="0"/>
              <a:t>What’s the Difference?</a:t>
            </a:r>
            <a:endParaRPr lang="en-GB" sz="3600" dirty="0">
              <a:latin typeface="+mn-lt"/>
            </a:endParaRPr>
          </a:p>
        </p:txBody>
      </p:sp>
      <p:sp>
        <p:nvSpPr>
          <p:cNvPr id="6" name="Title 20">
            <a:extLst>
              <a:ext uri="{FF2B5EF4-FFF2-40B4-BE49-F238E27FC236}">
                <a16:creationId xmlns:a16="http://schemas.microsoft.com/office/drawing/2014/main" id="{7C203734-E589-4D64-AAF3-17F4BA0750CC}"/>
              </a:ext>
            </a:extLst>
          </p:cNvPr>
          <p:cNvSpPr txBox="1">
            <a:spLocks/>
          </p:cNvSpPr>
          <p:nvPr/>
        </p:nvSpPr>
        <p:spPr>
          <a:xfrm>
            <a:off x="580768" y="2468479"/>
            <a:ext cx="3608174" cy="153525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gn="ctr">
              <a:lnSpc>
                <a:spcPct val="100000"/>
              </a:lnSpc>
              <a:spcBef>
                <a:spcPts val="0"/>
              </a:spcBef>
            </a:pPr>
            <a:r>
              <a:rPr lang="en-GB" sz="2400" dirty="0"/>
              <a:t>Fiction</a:t>
            </a:r>
            <a:r>
              <a:rPr lang="en-GB" sz="2400" b="0" dirty="0"/>
              <a:t> Books </a:t>
            </a:r>
          </a:p>
          <a:p>
            <a:pPr algn="ctr">
              <a:lnSpc>
                <a:spcPct val="100000"/>
              </a:lnSpc>
              <a:spcBef>
                <a:spcPts val="0"/>
              </a:spcBef>
            </a:pPr>
            <a:r>
              <a:rPr lang="en-GB" sz="2400" b="0" dirty="0"/>
              <a:t>contain m</a:t>
            </a:r>
            <a:r>
              <a:rPr lang="en-GB" sz="2400" b="0" dirty="0">
                <a:latin typeface="+mn-lt"/>
              </a:rPr>
              <a:t>ade up stories.</a:t>
            </a:r>
          </a:p>
        </p:txBody>
      </p:sp>
      <p:sp>
        <p:nvSpPr>
          <p:cNvPr id="7" name="Title 20">
            <a:extLst>
              <a:ext uri="{FF2B5EF4-FFF2-40B4-BE49-F238E27FC236}">
                <a16:creationId xmlns:a16="http://schemas.microsoft.com/office/drawing/2014/main" id="{D98D5CC2-B73C-4A10-8D66-BF800116B062}"/>
              </a:ext>
            </a:extLst>
          </p:cNvPr>
          <p:cNvSpPr txBox="1">
            <a:spLocks/>
          </p:cNvSpPr>
          <p:nvPr/>
        </p:nvSpPr>
        <p:spPr>
          <a:xfrm>
            <a:off x="5029200" y="2419636"/>
            <a:ext cx="3608174" cy="153525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gn="ctr">
              <a:lnSpc>
                <a:spcPct val="100000"/>
              </a:lnSpc>
              <a:spcBef>
                <a:spcPts val="0"/>
              </a:spcBef>
            </a:pPr>
            <a:r>
              <a:rPr lang="en-GB" sz="2400" dirty="0">
                <a:latin typeface="+mn-lt"/>
              </a:rPr>
              <a:t>Non-Fiction</a:t>
            </a:r>
            <a:r>
              <a:rPr lang="en-GB" sz="2400" b="0" dirty="0">
                <a:latin typeface="+mn-lt"/>
              </a:rPr>
              <a:t> Books contain true facts </a:t>
            </a:r>
            <a:br>
              <a:rPr lang="en-GB" sz="2400" b="0" dirty="0">
                <a:latin typeface="+mn-lt"/>
              </a:rPr>
            </a:br>
            <a:r>
              <a:rPr lang="en-GB" sz="2400" b="0" dirty="0">
                <a:latin typeface="+mn-lt"/>
              </a:rPr>
              <a:t>and information.</a:t>
            </a:r>
          </a:p>
        </p:txBody>
      </p:sp>
      <p:pic>
        <p:nvPicPr>
          <p:cNvPr id="4" name="Picture 3" descr="A picture containing toy, doll, drawing&#10;&#10;Description automatically generated">
            <a:extLst>
              <a:ext uri="{FF2B5EF4-FFF2-40B4-BE49-F238E27FC236}">
                <a16:creationId xmlns:a16="http://schemas.microsoft.com/office/drawing/2014/main" id="{D1BD1021-889B-4AE1-A702-E5E2064B86A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39531"/>
          <a:stretch/>
        </p:blipFill>
        <p:spPr>
          <a:xfrm>
            <a:off x="3668364" y="3712710"/>
            <a:ext cx="1881414" cy="2688092"/>
          </a:xfrm>
          <a:prstGeom prst="rect">
            <a:avLst/>
          </a:prstGeom>
        </p:spPr>
      </p:pic>
    </p:spTree>
    <p:extLst>
      <p:ext uri="{BB962C8B-B14F-4D97-AF65-F5344CB8AC3E}">
        <p14:creationId xmlns:p14="http://schemas.microsoft.com/office/powerpoint/2010/main" val="3882028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A849C444-8255-4B76-B84A-320038AF0A66}"/>
              </a:ext>
            </a:extLst>
          </p:cNvPr>
          <p:cNvSpPr txBox="1"/>
          <p:nvPr/>
        </p:nvSpPr>
        <p:spPr>
          <a:xfrm>
            <a:off x="1445741" y="3176131"/>
            <a:ext cx="6969211" cy="422910"/>
          </a:xfrm>
          <a:prstGeom prst="roundRect">
            <a:avLst>
              <a:gd name="adj" fmla="val 22639"/>
            </a:avLst>
          </a:prstGeom>
          <a:solidFill>
            <a:srgbClr val="ACDDFC"/>
          </a:solidFill>
        </p:spPr>
        <p:txBody>
          <a:bodyPr wrap="square" lIns="1692000" rtlCol="0" anchor="ctr" anchorCtr="0">
            <a:spAutoFit/>
          </a:bodyPr>
          <a:lstStyle/>
          <a:p>
            <a:pPr marL="285750" indent="-285750">
              <a:buFont typeface="Arial" panose="020B0604020202020204" pitchFamily="34" charset="0"/>
              <a:buChar char="•"/>
            </a:pPr>
            <a:r>
              <a:rPr lang="en-GB" dirty="0"/>
              <a:t>Tells a story</a:t>
            </a:r>
          </a:p>
        </p:txBody>
      </p:sp>
      <p:sp>
        <p:nvSpPr>
          <p:cNvPr id="17" name="TextBox 16">
            <a:extLst>
              <a:ext uri="{FF2B5EF4-FFF2-40B4-BE49-F238E27FC236}">
                <a16:creationId xmlns:a16="http://schemas.microsoft.com/office/drawing/2014/main" id="{0536E2C3-3072-4CB8-81C5-92FCEAEEC75D}"/>
              </a:ext>
            </a:extLst>
          </p:cNvPr>
          <p:cNvSpPr txBox="1"/>
          <p:nvPr/>
        </p:nvSpPr>
        <p:spPr>
          <a:xfrm>
            <a:off x="1445741" y="3775880"/>
            <a:ext cx="6969211" cy="422910"/>
          </a:xfrm>
          <a:prstGeom prst="roundRect">
            <a:avLst>
              <a:gd name="adj" fmla="val 22639"/>
            </a:avLst>
          </a:prstGeom>
          <a:solidFill>
            <a:srgbClr val="ACDDFC"/>
          </a:solidFill>
        </p:spPr>
        <p:txBody>
          <a:bodyPr wrap="square" lIns="1692000" rtlCol="0" anchor="ctr" anchorCtr="0">
            <a:spAutoFit/>
          </a:bodyPr>
          <a:lstStyle/>
          <a:p>
            <a:pPr marL="285750" indent="-285750">
              <a:buFont typeface="Arial" panose="020B0604020202020204" pitchFamily="34" charset="0"/>
              <a:buChar char="•"/>
            </a:pPr>
            <a:r>
              <a:rPr lang="en-GB" dirty="0"/>
              <a:t>Characters and setting</a:t>
            </a:r>
          </a:p>
        </p:txBody>
      </p:sp>
      <p:sp>
        <p:nvSpPr>
          <p:cNvPr id="18" name="TextBox 17">
            <a:extLst>
              <a:ext uri="{FF2B5EF4-FFF2-40B4-BE49-F238E27FC236}">
                <a16:creationId xmlns:a16="http://schemas.microsoft.com/office/drawing/2014/main" id="{8445DFE5-0BF2-4511-AF45-25523CC266B1}"/>
              </a:ext>
            </a:extLst>
          </p:cNvPr>
          <p:cNvSpPr txBox="1"/>
          <p:nvPr/>
        </p:nvSpPr>
        <p:spPr>
          <a:xfrm>
            <a:off x="1445741" y="4375629"/>
            <a:ext cx="6969211" cy="422910"/>
          </a:xfrm>
          <a:prstGeom prst="roundRect">
            <a:avLst>
              <a:gd name="adj" fmla="val 22639"/>
            </a:avLst>
          </a:prstGeom>
          <a:solidFill>
            <a:srgbClr val="ACDDFC"/>
          </a:solidFill>
        </p:spPr>
        <p:txBody>
          <a:bodyPr wrap="square" lIns="1692000" rtlCol="0" anchor="ctr" anchorCtr="0">
            <a:spAutoFit/>
          </a:bodyPr>
          <a:lstStyle/>
          <a:p>
            <a:pPr marL="285750" indent="-285750">
              <a:buFont typeface="Arial" panose="020B0604020202020204" pitchFamily="34" charset="0"/>
              <a:buChar char="•"/>
            </a:pPr>
            <a:r>
              <a:rPr lang="en-GB" dirty="0"/>
              <a:t>Illustrations</a:t>
            </a:r>
          </a:p>
        </p:txBody>
      </p:sp>
      <p:sp>
        <p:nvSpPr>
          <p:cNvPr id="19" name="TextBox 18">
            <a:extLst>
              <a:ext uri="{FF2B5EF4-FFF2-40B4-BE49-F238E27FC236}">
                <a16:creationId xmlns:a16="http://schemas.microsoft.com/office/drawing/2014/main" id="{428811AF-9990-46F2-990E-4B6A6F47B899}"/>
              </a:ext>
            </a:extLst>
          </p:cNvPr>
          <p:cNvSpPr txBox="1"/>
          <p:nvPr/>
        </p:nvSpPr>
        <p:spPr>
          <a:xfrm>
            <a:off x="1445741" y="4975378"/>
            <a:ext cx="6969211" cy="422910"/>
          </a:xfrm>
          <a:prstGeom prst="roundRect">
            <a:avLst>
              <a:gd name="adj" fmla="val 22639"/>
            </a:avLst>
          </a:prstGeom>
          <a:solidFill>
            <a:srgbClr val="ACDDFC"/>
          </a:solidFill>
        </p:spPr>
        <p:txBody>
          <a:bodyPr wrap="square" lIns="1692000" rtlCol="0" anchor="ctr" anchorCtr="0">
            <a:spAutoFit/>
          </a:bodyPr>
          <a:lstStyle/>
          <a:p>
            <a:pPr marL="285750" indent="-285750">
              <a:buFont typeface="Arial" panose="020B0604020202020204" pitchFamily="34" charset="0"/>
              <a:buChar char="•"/>
            </a:pPr>
            <a:r>
              <a:rPr lang="en-GB" dirty="0"/>
              <a:t>Problem and solution</a:t>
            </a:r>
          </a:p>
        </p:txBody>
      </p:sp>
      <p:sp>
        <p:nvSpPr>
          <p:cNvPr id="20" name="TextBox 19">
            <a:extLst>
              <a:ext uri="{FF2B5EF4-FFF2-40B4-BE49-F238E27FC236}">
                <a16:creationId xmlns:a16="http://schemas.microsoft.com/office/drawing/2014/main" id="{E0FDA0F9-1CE1-460B-A974-A5237C046B4F}"/>
              </a:ext>
            </a:extLst>
          </p:cNvPr>
          <p:cNvSpPr txBox="1"/>
          <p:nvPr/>
        </p:nvSpPr>
        <p:spPr>
          <a:xfrm>
            <a:off x="1445741" y="5575127"/>
            <a:ext cx="6969211" cy="422910"/>
          </a:xfrm>
          <a:prstGeom prst="roundRect">
            <a:avLst>
              <a:gd name="adj" fmla="val 22639"/>
            </a:avLst>
          </a:prstGeom>
          <a:solidFill>
            <a:srgbClr val="ACDDFC"/>
          </a:solidFill>
        </p:spPr>
        <p:txBody>
          <a:bodyPr wrap="square" lIns="1692000" rtlCol="0" anchor="ctr" anchorCtr="0">
            <a:spAutoFit/>
          </a:bodyPr>
          <a:lstStyle/>
          <a:p>
            <a:pPr marL="285750" indent="-285750">
              <a:buFont typeface="Arial" panose="020B0604020202020204" pitchFamily="34" charset="0"/>
              <a:buChar char="•"/>
            </a:pPr>
            <a:r>
              <a:rPr lang="en-GB" dirty="0"/>
              <a:t>Should be read in order</a:t>
            </a:r>
          </a:p>
        </p:txBody>
      </p:sp>
      <p:sp>
        <p:nvSpPr>
          <p:cNvPr id="12" name="TextBox 11">
            <a:extLst>
              <a:ext uri="{FF2B5EF4-FFF2-40B4-BE49-F238E27FC236}">
                <a16:creationId xmlns:a16="http://schemas.microsoft.com/office/drawing/2014/main" id="{7D2EC996-633B-4EA1-B4D9-DBE8FC739592}"/>
              </a:ext>
            </a:extLst>
          </p:cNvPr>
          <p:cNvSpPr txBox="1"/>
          <p:nvPr/>
        </p:nvSpPr>
        <p:spPr>
          <a:xfrm>
            <a:off x="1445741" y="2576382"/>
            <a:ext cx="6969211" cy="422910"/>
          </a:xfrm>
          <a:prstGeom prst="roundRect">
            <a:avLst>
              <a:gd name="adj" fmla="val 22639"/>
            </a:avLst>
          </a:prstGeom>
          <a:solidFill>
            <a:srgbClr val="ACDDFC"/>
          </a:solidFill>
        </p:spPr>
        <p:txBody>
          <a:bodyPr wrap="square" lIns="1692000" rtlCol="0" anchor="ctr" anchorCtr="0">
            <a:spAutoFit/>
          </a:bodyPr>
          <a:lstStyle/>
          <a:p>
            <a:pPr marL="285750" indent="-285750">
              <a:buFont typeface="Arial" panose="020B0604020202020204" pitchFamily="34" charset="0"/>
              <a:buChar char="•"/>
            </a:pPr>
            <a:r>
              <a:rPr lang="en-GB" dirty="0"/>
              <a:t>Not real</a:t>
            </a:r>
          </a:p>
        </p:txBody>
      </p:sp>
      <p:sp>
        <p:nvSpPr>
          <p:cNvPr id="3" name="Title 2">
            <a:extLst>
              <a:ext uri="{FF2B5EF4-FFF2-40B4-BE49-F238E27FC236}">
                <a16:creationId xmlns:a16="http://schemas.microsoft.com/office/drawing/2014/main" id="{A7BB554B-592A-4144-8F78-DF5A83989058}"/>
              </a:ext>
            </a:extLst>
          </p:cNvPr>
          <p:cNvSpPr>
            <a:spLocks noGrp="1"/>
          </p:cNvSpPr>
          <p:nvPr>
            <p:ph type="title"/>
          </p:nvPr>
        </p:nvSpPr>
        <p:spPr/>
        <p:txBody>
          <a:bodyPr/>
          <a:lstStyle/>
          <a:p>
            <a:r>
              <a:rPr lang="en-US" dirty="0">
                <a:solidFill>
                  <a:srgbClr val="000000"/>
                </a:solidFill>
                <a:latin typeface="+mn-lt"/>
                <a:ea typeface="Helvetica Neue"/>
                <a:cs typeface="Helvetica Neue"/>
                <a:sym typeface="Helvetica Neue"/>
              </a:rPr>
              <a:t>Features of a Fiction Book</a:t>
            </a:r>
            <a:endParaRPr lang="en-GB" dirty="0">
              <a:latin typeface="+mn-lt"/>
            </a:endParaRPr>
          </a:p>
        </p:txBody>
      </p:sp>
      <p:sp>
        <p:nvSpPr>
          <p:cNvPr id="11" name="Title 2">
            <a:extLst>
              <a:ext uri="{FF2B5EF4-FFF2-40B4-BE49-F238E27FC236}">
                <a16:creationId xmlns:a16="http://schemas.microsoft.com/office/drawing/2014/main" id="{A18FFAAB-F8D8-44A2-878D-C64EC2A94CDF}"/>
              </a:ext>
            </a:extLst>
          </p:cNvPr>
          <p:cNvSpPr txBox="1">
            <a:spLocks/>
          </p:cNvSpPr>
          <p:nvPr/>
        </p:nvSpPr>
        <p:spPr>
          <a:xfrm>
            <a:off x="457198" y="1374347"/>
            <a:ext cx="8220075" cy="99430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lvl="0">
              <a:lnSpc>
                <a:spcPct val="120000"/>
              </a:lnSpc>
              <a:spcBef>
                <a:spcPts val="0"/>
              </a:spcBef>
              <a:buClr>
                <a:srgbClr val="000000"/>
              </a:buClr>
              <a:buSzPts val="3400"/>
            </a:pPr>
            <a:r>
              <a:rPr lang="en-GB" sz="1800" b="0" dirty="0">
                <a:solidFill>
                  <a:srgbClr val="000000"/>
                </a:solidFill>
                <a:latin typeface="+mn-lt"/>
                <a:ea typeface="Helvetica Neue"/>
                <a:cs typeface="Helvetica Neue"/>
                <a:sym typeface="Helvetica Neue"/>
              </a:rPr>
              <a:t>“Fiction” books are filled with made up stories, created from the imagination of the author. They are not real and sometimes they even include talking animals! Fiction books will usually include these features:</a:t>
            </a:r>
            <a:endParaRPr lang="en-GB" sz="1800" dirty="0">
              <a:latin typeface="+mn-lt"/>
            </a:endParaRPr>
          </a:p>
        </p:txBody>
      </p:sp>
      <p:pic>
        <p:nvPicPr>
          <p:cNvPr id="9" name="Picture 8" descr="A picture containing shirt&#10;&#10;Description automatically generated">
            <a:extLst>
              <a:ext uri="{FF2B5EF4-FFF2-40B4-BE49-F238E27FC236}">
                <a16:creationId xmlns:a16="http://schemas.microsoft.com/office/drawing/2014/main" id="{A27E46D6-EC7B-45B5-AB26-7E28543971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4391" y="2545492"/>
            <a:ext cx="2082710" cy="3694670"/>
          </a:xfrm>
          <a:prstGeom prst="rect">
            <a:avLst/>
          </a:prstGeom>
        </p:spPr>
      </p:pic>
    </p:spTree>
    <p:extLst>
      <p:ext uri="{BB962C8B-B14F-4D97-AF65-F5344CB8AC3E}">
        <p14:creationId xmlns:p14="http://schemas.microsoft.com/office/powerpoint/2010/main" val="2244883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left)">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left)">
                                      <p:cBhvr>
                                        <p:cTn id="3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A849C444-8255-4B76-B84A-320038AF0A66}"/>
              </a:ext>
            </a:extLst>
          </p:cNvPr>
          <p:cNvSpPr txBox="1"/>
          <p:nvPr/>
        </p:nvSpPr>
        <p:spPr>
          <a:xfrm>
            <a:off x="841892" y="3176131"/>
            <a:ext cx="7344576" cy="422910"/>
          </a:xfrm>
          <a:prstGeom prst="roundRect">
            <a:avLst>
              <a:gd name="adj" fmla="val 22639"/>
            </a:avLst>
          </a:prstGeom>
          <a:solidFill>
            <a:srgbClr val="ACDDFC"/>
          </a:solidFill>
        </p:spPr>
        <p:txBody>
          <a:bodyPr wrap="square" lIns="360000" rtlCol="0" anchor="ctr" anchorCtr="0">
            <a:spAutoFit/>
          </a:bodyPr>
          <a:lstStyle/>
          <a:p>
            <a:pPr marL="285750" indent="-285750">
              <a:buFont typeface="Arial" panose="020B0604020202020204" pitchFamily="34" charset="0"/>
              <a:buChar char="•"/>
            </a:pPr>
            <a:r>
              <a:rPr lang="en-GB" dirty="0"/>
              <a:t>Picture Story Books</a:t>
            </a:r>
          </a:p>
        </p:txBody>
      </p:sp>
      <p:sp>
        <p:nvSpPr>
          <p:cNvPr id="17" name="TextBox 16">
            <a:extLst>
              <a:ext uri="{FF2B5EF4-FFF2-40B4-BE49-F238E27FC236}">
                <a16:creationId xmlns:a16="http://schemas.microsoft.com/office/drawing/2014/main" id="{0536E2C3-3072-4CB8-81C5-92FCEAEEC75D}"/>
              </a:ext>
            </a:extLst>
          </p:cNvPr>
          <p:cNvSpPr txBox="1"/>
          <p:nvPr/>
        </p:nvSpPr>
        <p:spPr>
          <a:xfrm>
            <a:off x="841892" y="3775880"/>
            <a:ext cx="7344576" cy="422910"/>
          </a:xfrm>
          <a:prstGeom prst="roundRect">
            <a:avLst>
              <a:gd name="adj" fmla="val 22639"/>
            </a:avLst>
          </a:prstGeom>
          <a:solidFill>
            <a:srgbClr val="ACDDFC"/>
          </a:solidFill>
        </p:spPr>
        <p:txBody>
          <a:bodyPr wrap="square" lIns="360000" rtlCol="0" anchor="ctr" anchorCtr="0">
            <a:spAutoFit/>
          </a:bodyPr>
          <a:lstStyle/>
          <a:p>
            <a:pPr marL="285750" indent="-285750">
              <a:buFont typeface="Arial" panose="020B0604020202020204" pitchFamily="34" charset="0"/>
              <a:buChar char="•"/>
            </a:pPr>
            <a:r>
              <a:rPr lang="en-GB" dirty="0"/>
              <a:t>Chapter Books</a:t>
            </a:r>
          </a:p>
        </p:txBody>
      </p:sp>
      <p:sp>
        <p:nvSpPr>
          <p:cNvPr id="18" name="TextBox 17">
            <a:extLst>
              <a:ext uri="{FF2B5EF4-FFF2-40B4-BE49-F238E27FC236}">
                <a16:creationId xmlns:a16="http://schemas.microsoft.com/office/drawing/2014/main" id="{8445DFE5-0BF2-4511-AF45-25523CC266B1}"/>
              </a:ext>
            </a:extLst>
          </p:cNvPr>
          <p:cNvSpPr txBox="1"/>
          <p:nvPr/>
        </p:nvSpPr>
        <p:spPr>
          <a:xfrm>
            <a:off x="841892" y="4375629"/>
            <a:ext cx="7344576" cy="422910"/>
          </a:xfrm>
          <a:prstGeom prst="roundRect">
            <a:avLst>
              <a:gd name="adj" fmla="val 22639"/>
            </a:avLst>
          </a:prstGeom>
          <a:solidFill>
            <a:srgbClr val="ACDDFC"/>
          </a:solidFill>
        </p:spPr>
        <p:txBody>
          <a:bodyPr wrap="square" lIns="360000" rtlCol="0" anchor="ctr" anchorCtr="0">
            <a:spAutoFit/>
          </a:bodyPr>
          <a:lstStyle/>
          <a:p>
            <a:pPr marL="285750" indent="-285750">
              <a:buFont typeface="Arial" panose="020B0604020202020204" pitchFamily="34" charset="0"/>
              <a:buChar char="•"/>
            </a:pPr>
            <a:r>
              <a:rPr lang="en-GB" dirty="0"/>
              <a:t>Novels</a:t>
            </a:r>
          </a:p>
        </p:txBody>
      </p:sp>
      <p:sp>
        <p:nvSpPr>
          <p:cNvPr id="12" name="TextBox 11">
            <a:extLst>
              <a:ext uri="{FF2B5EF4-FFF2-40B4-BE49-F238E27FC236}">
                <a16:creationId xmlns:a16="http://schemas.microsoft.com/office/drawing/2014/main" id="{7D2EC996-633B-4EA1-B4D9-DBE8FC739592}"/>
              </a:ext>
            </a:extLst>
          </p:cNvPr>
          <p:cNvSpPr txBox="1"/>
          <p:nvPr/>
        </p:nvSpPr>
        <p:spPr>
          <a:xfrm>
            <a:off x="841892" y="2576382"/>
            <a:ext cx="7344576" cy="422910"/>
          </a:xfrm>
          <a:prstGeom prst="roundRect">
            <a:avLst>
              <a:gd name="adj" fmla="val 22639"/>
            </a:avLst>
          </a:prstGeom>
          <a:solidFill>
            <a:srgbClr val="ACDDFC"/>
          </a:solidFill>
        </p:spPr>
        <p:txBody>
          <a:bodyPr wrap="square" lIns="360000" rtlCol="0" anchor="ctr" anchorCtr="0">
            <a:spAutoFit/>
          </a:bodyPr>
          <a:lstStyle/>
          <a:p>
            <a:pPr marL="285750" indent="-285750">
              <a:buFont typeface="Arial" panose="020B0604020202020204" pitchFamily="34" charset="0"/>
              <a:buChar char="•"/>
            </a:pPr>
            <a:r>
              <a:rPr lang="en-GB" dirty="0"/>
              <a:t>Fairy Tales and Nursery Rhymes</a:t>
            </a:r>
          </a:p>
        </p:txBody>
      </p:sp>
      <p:sp>
        <p:nvSpPr>
          <p:cNvPr id="3" name="Title 2">
            <a:extLst>
              <a:ext uri="{FF2B5EF4-FFF2-40B4-BE49-F238E27FC236}">
                <a16:creationId xmlns:a16="http://schemas.microsoft.com/office/drawing/2014/main" id="{A7BB554B-592A-4144-8F78-DF5A83989058}"/>
              </a:ext>
            </a:extLst>
          </p:cNvPr>
          <p:cNvSpPr>
            <a:spLocks noGrp="1"/>
          </p:cNvSpPr>
          <p:nvPr>
            <p:ph type="title"/>
          </p:nvPr>
        </p:nvSpPr>
        <p:spPr/>
        <p:txBody>
          <a:bodyPr/>
          <a:lstStyle/>
          <a:p>
            <a:r>
              <a:rPr lang="en-US" dirty="0">
                <a:solidFill>
                  <a:srgbClr val="000000"/>
                </a:solidFill>
                <a:latin typeface="+mn-lt"/>
                <a:ea typeface="Helvetica Neue"/>
                <a:cs typeface="Helvetica Neue"/>
                <a:sym typeface="Helvetica Neue"/>
              </a:rPr>
              <a:t>Examples of Fiction</a:t>
            </a:r>
            <a:endParaRPr lang="en-GB" dirty="0">
              <a:latin typeface="+mn-lt"/>
            </a:endParaRPr>
          </a:p>
        </p:txBody>
      </p:sp>
      <p:sp>
        <p:nvSpPr>
          <p:cNvPr id="11" name="Title 2">
            <a:extLst>
              <a:ext uri="{FF2B5EF4-FFF2-40B4-BE49-F238E27FC236}">
                <a16:creationId xmlns:a16="http://schemas.microsoft.com/office/drawing/2014/main" id="{A18FFAAB-F8D8-44A2-878D-C64EC2A94CDF}"/>
              </a:ext>
            </a:extLst>
          </p:cNvPr>
          <p:cNvSpPr txBox="1">
            <a:spLocks/>
          </p:cNvSpPr>
          <p:nvPr/>
        </p:nvSpPr>
        <p:spPr>
          <a:xfrm>
            <a:off x="457198" y="1219071"/>
            <a:ext cx="8220075" cy="99430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lvl="0">
              <a:lnSpc>
                <a:spcPct val="120000"/>
              </a:lnSpc>
              <a:spcBef>
                <a:spcPts val="0"/>
              </a:spcBef>
              <a:buClr>
                <a:srgbClr val="000000"/>
              </a:buClr>
              <a:buSzPts val="3400"/>
            </a:pPr>
            <a:r>
              <a:rPr lang="en-GB" sz="1800" b="0" dirty="0">
                <a:solidFill>
                  <a:srgbClr val="000000"/>
                </a:solidFill>
                <a:latin typeface="+mn-lt"/>
                <a:ea typeface="Helvetica Neue"/>
                <a:cs typeface="Helvetica Neue"/>
                <a:sym typeface="Helvetica Neue"/>
              </a:rPr>
              <a:t>There are many different kinds of fiction books and texts. These are just some of the different examples: </a:t>
            </a:r>
            <a:endParaRPr lang="en-GB" sz="1800" dirty="0">
              <a:latin typeface="+mn-lt"/>
            </a:endParaRPr>
          </a:p>
        </p:txBody>
      </p:sp>
      <p:pic>
        <p:nvPicPr>
          <p:cNvPr id="4" name="Picture 3" descr="A picture containing clock, room&#10;&#10;Description automatically generated">
            <a:extLst>
              <a:ext uri="{FF2B5EF4-FFF2-40B4-BE49-F238E27FC236}">
                <a16:creationId xmlns:a16="http://schemas.microsoft.com/office/drawing/2014/main" id="{AD424DA4-CAD7-472B-BEC0-34717EE2C7E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10238" y="1924714"/>
            <a:ext cx="3876952" cy="4375629"/>
          </a:xfrm>
          <a:prstGeom prst="rect">
            <a:avLst/>
          </a:prstGeom>
        </p:spPr>
      </p:pic>
    </p:spTree>
    <p:extLst>
      <p:ext uri="{BB962C8B-B14F-4D97-AF65-F5344CB8AC3E}">
        <p14:creationId xmlns:p14="http://schemas.microsoft.com/office/powerpoint/2010/main" val="1205111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7BB554B-592A-4144-8F78-DF5A83989058}"/>
              </a:ext>
            </a:extLst>
          </p:cNvPr>
          <p:cNvSpPr>
            <a:spLocks noGrp="1"/>
          </p:cNvSpPr>
          <p:nvPr>
            <p:ph type="title"/>
          </p:nvPr>
        </p:nvSpPr>
        <p:spPr>
          <a:xfrm>
            <a:off x="457198" y="478895"/>
            <a:ext cx="8220075" cy="1585036"/>
          </a:xfrm>
        </p:spPr>
        <p:txBody>
          <a:bodyPr/>
          <a:lstStyle/>
          <a:p>
            <a:pPr algn="ctr"/>
            <a:r>
              <a:rPr lang="en-GB" dirty="0"/>
              <a:t>Can You Think of Any Other Types of Fiction Texts?</a:t>
            </a:r>
            <a:endParaRPr lang="en-GB" dirty="0">
              <a:latin typeface="+mn-lt"/>
            </a:endParaRPr>
          </a:p>
        </p:txBody>
      </p:sp>
      <p:sp>
        <p:nvSpPr>
          <p:cNvPr id="11" name="Title 2">
            <a:extLst>
              <a:ext uri="{FF2B5EF4-FFF2-40B4-BE49-F238E27FC236}">
                <a16:creationId xmlns:a16="http://schemas.microsoft.com/office/drawing/2014/main" id="{A18FFAAB-F8D8-44A2-878D-C64EC2A94CDF}"/>
              </a:ext>
            </a:extLst>
          </p:cNvPr>
          <p:cNvSpPr txBox="1">
            <a:spLocks/>
          </p:cNvSpPr>
          <p:nvPr/>
        </p:nvSpPr>
        <p:spPr>
          <a:xfrm>
            <a:off x="457198" y="2072825"/>
            <a:ext cx="8220075" cy="99430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lvl="0">
              <a:lnSpc>
                <a:spcPct val="120000"/>
              </a:lnSpc>
              <a:spcBef>
                <a:spcPts val="0"/>
              </a:spcBef>
              <a:buClr>
                <a:srgbClr val="000000"/>
              </a:buClr>
              <a:buSzPts val="3400"/>
            </a:pPr>
            <a:r>
              <a:rPr lang="en-US" sz="1800" dirty="0">
                <a:solidFill>
                  <a:srgbClr val="000000"/>
                </a:solidFill>
                <a:latin typeface="+mn-lt"/>
                <a:ea typeface="Helvetica Neue"/>
                <a:cs typeface="Helvetica Neue"/>
                <a:sym typeface="Helvetica Neue"/>
              </a:rPr>
              <a:t>Remember, it doesn’t have to be a book! Twist and turn to the person next to you to discuss.</a:t>
            </a:r>
            <a:endParaRPr lang="en-GB" sz="1800" dirty="0">
              <a:latin typeface="+mn-lt"/>
            </a:endParaRPr>
          </a:p>
        </p:txBody>
      </p:sp>
      <p:sp>
        <p:nvSpPr>
          <p:cNvPr id="9" name="Title 2">
            <a:extLst>
              <a:ext uri="{FF2B5EF4-FFF2-40B4-BE49-F238E27FC236}">
                <a16:creationId xmlns:a16="http://schemas.microsoft.com/office/drawing/2014/main" id="{E5B96F8F-3137-429E-9C7F-DB618C378FA7}"/>
              </a:ext>
            </a:extLst>
          </p:cNvPr>
          <p:cNvSpPr txBox="1">
            <a:spLocks/>
          </p:cNvSpPr>
          <p:nvPr/>
        </p:nvSpPr>
        <p:spPr>
          <a:xfrm rot="713345">
            <a:off x="697554" y="3591643"/>
            <a:ext cx="1528357" cy="158503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gn="ctr"/>
            <a:r>
              <a:rPr lang="en-US" sz="16600" dirty="0">
                <a:solidFill>
                  <a:srgbClr val="ACDDFC"/>
                </a:solidFill>
                <a:latin typeface="+mn-lt"/>
                <a:ea typeface="Helvetica Neue"/>
                <a:cs typeface="Helvetica Neue"/>
                <a:sym typeface="Helvetica Neue"/>
              </a:rPr>
              <a:t>?</a:t>
            </a:r>
            <a:endParaRPr lang="en-GB" sz="16600" dirty="0">
              <a:solidFill>
                <a:srgbClr val="ACDDFC"/>
              </a:solidFill>
              <a:latin typeface="+mn-lt"/>
            </a:endParaRPr>
          </a:p>
        </p:txBody>
      </p:sp>
      <p:sp>
        <p:nvSpPr>
          <p:cNvPr id="10" name="Title 2">
            <a:extLst>
              <a:ext uri="{FF2B5EF4-FFF2-40B4-BE49-F238E27FC236}">
                <a16:creationId xmlns:a16="http://schemas.microsoft.com/office/drawing/2014/main" id="{D6B76858-30EB-4AF1-AA1B-D3AB26A0AB2D}"/>
              </a:ext>
            </a:extLst>
          </p:cNvPr>
          <p:cNvSpPr txBox="1">
            <a:spLocks/>
          </p:cNvSpPr>
          <p:nvPr/>
        </p:nvSpPr>
        <p:spPr>
          <a:xfrm rot="20581962">
            <a:off x="2889666" y="4115468"/>
            <a:ext cx="1528357" cy="158503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gn="ctr"/>
            <a:r>
              <a:rPr lang="en-US" sz="16600" dirty="0">
                <a:solidFill>
                  <a:srgbClr val="ACDDFC"/>
                </a:solidFill>
                <a:latin typeface="+mn-lt"/>
                <a:ea typeface="Helvetica Neue"/>
                <a:cs typeface="Helvetica Neue"/>
                <a:sym typeface="Helvetica Neue"/>
              </a:rPr>
              <a:t>?</a:t>
            </a:r>
            <a:endParaRPr lang="en-GB" sz="16600" dirty="0">
              <a:solidFill>
                <a:srgbClr val="ACDDFC"/>
              </a:solidFill>
              <a:latin typeface="+mn-lt"/>
            </a:endParaRPr>
          </a:p>
        </p:txBody>
      </p:sp>
      <p:sp>
        <p:nvSpPr>
          <p:cNvPr id="13" name="Title 2">
            <a:extLst>
              <a:ext uri="{FF2B5EF4-FFF2-40B4-BE49-F238E27FC236}">
                <a16:creationId xmlns:a16="http://schemas.microsoft.com/office/drawing/2014/main" id="{CA504795-820D-4CE7-94BF-6B11281366ED}"/>
              </a:ext>
            </a:extLst>
          </p:cNvPr>
          <p:cNvSpPr txBox="1">
            <a:spLocks/>
          </p:cNvSpPr>
          <p:nvPr/>
        </p:nvSpPr>
        <p:spPr>
          <a:xfrm rot="21152031">
            <a:off x="4712538" y="3134439"/>
            <a:ext cx="1528357" cy="158503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gn="ctr"/>
            <a:r>
              <a:rPr lang="en-US" sz="16600" dirty="0">
                <a:solidFill>
                  <a:srgbClr val="ACDDFC"/>
                </a:solidFill>
                <a:latin typeface="+mn-lt"/>
                <a:ea typeface="Helvetica Neue"/>
                <a:cs typeface="Helvetica Neue"/>
                <a:sym typeface="Helvetica Neue"/>
              </a:rPr>
              <a:t>?</a:t>
            </a:r>
            <a:endParaRPr lang="en-GB" sz="16600" dirty="0">
              <a:solidFill>
                <a:srgbClr val="ACDDFC"/>
              </a:solidFill>
              <a:latin typeface="+mn-lt"/>
            </a:endParaRPr>
          </a:p>
        </p:txBody>
      </p:sp>
      <p:sp>
        <p:nvSpPr>
          <p:cNvPr id="14" name="Title 2">
            <a:extLst>
              <a:ext uri="{FF2B5EF4-FFF2-40B4-BE49-F238E27FC236}">
                <a16:creationId xmlns:a16="http://schemas.microsoft.com/office/drawing/2014/main" id="{68760616-E8AF-4047-8E8D-B99855EEDE3F}"/>
              </a:ext>
            </a:extLst>
          </p:cNvPr>
          <p:cNvSpPr txBox="1">
            <a:spLocks/>
          </p:cNvSpPr>
          <p:nvPr/>
        </p:nvSpPr>
        <p:spPr>
          <a:xfrm rot="960753">
            <a:off x="6335485" y="3990065"/>
            <a:ext cx="1528357" cy="158503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gn="ctr"/>
            <a:r>
              <a:rPr lang="en-US" sz="16600" dirty="0">
                <a:solidFill>
                  <a:srgbClr val="ACDDFC"/>
                </a:solidFill>
                <a:latin typeface="+mn-lt"/>
                <a:ea typeface="Helvetica Neue"/>
                <a:cs typeface="Helvetica Neue"/>
                <a:sym typeface="Helvetica Neue"/>
              </a:rPr>
              <a:t>?</a:t>
            </a:r>
            <a:endParaRPr lang="en-GB" sz="16600" dirty="0">
              <a:solidFill>
                <a:srgbClr val="ACDDFC"/>
              </a:solidFill>
              <a:latin typeface="+mn-lt"/>
            </a:endParaRPr>
          </a:p>
        </p:txBody>
      </p:sp>
    </p:spTree>
    <p:extLst>
      <p:ext uri="{BB962C8B-B14F-4D97-AF65-F5344CB8AC3E}">
        <p14:creationId xmlns:p14="http://schemas.microsoft.com/office/powerpoint/2010/main" val="3726663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par>
                          <p:cTn id="17" fill="hold">
                            <p:stCondLst>
                              <p:cond delay="500"/>
                            </p:stCondLst>
                            <p:childTnLst>
                              <p:par>
                                <p:cTn id="18" presetID="32" presetClass="emph" presetSubtype="0" fill="hold" grpId="1" nodeType="afterEffect">
                                  <p:stCondLst>
                                    <p:cond delay="0"/>
                                  </p:stCondLst>
                                  <p:childTnLst>
                                    <p:animRot by="120000">
                                      <p:cBhvr>
                                        <p:cTn id="19" dur="1160" fill="hold">
                                          <p:stCondLst>
                                            <p:cond delay="0"/>
                                          </p:stCondLst>
                                        </p:cTn>
                                        <p:tgtEl>
                                          <p:spTgt spid="13"/>
                                        </p:tgtEl>
                                        <p:attrNameLst>
                                          <p:attrName>r</p:attrName>
                                        </p:attrNameLst>
                                      </p:cBhvr>
                                    </p:animRot>
                                    <p:animRot by="-240000">
                                      <p:cBhvr>
                                        <p:cTn id="20" dur="2320" fill="hold">
                                          <p:stCondLst>
                                            <p:cond delay="2320"/>
                                          </p:stCondLst>
                                        </p:cTn>
                                        <p:tgtEl>
                                          <p:spTgt spid="13"/>
                                        </p:tgtEl>
                                        <p:attrNameLst>
                                          <p:attrName>r</p:attrName>
                                        </p:attrNameLst>
                                      </p:cBhvr>
                                    </p:animRot>
                                    <p:animRot by="240000">
                                      <p:cBhvr>
                                        <p:cTn id="21" dur="2320" fill="hold">
                                          <p:stCondLst>
                                            <p:cond delay="4640"/>
                                          </p:stCondLst>
                                        </p:cTn>
                                        <p:tgtEl>
                                          <p:spTgt spid="13"/>
                                        </p:tgtEl>
                                        <p:attrNameLst>
                                          <p:attrName>r</p:attrName>
                                        </p:attrNameLst>
                                      </p:cBhvr>
                                    </p:animRot>
                                    <p:animRot by="-240000">
                                      <p:cBhvr>
                                        <p:cTn id="22" dur="2320" fill="hold">
                                          <p:stCondLst>
                                            <p:cond delay="6960"/>
                                          </p:stCondLst>
                                        </p:cTn>
                                        <p:tgtEl>
                                          <p:spTgt spid="13"/>
                                        </p:tgtEl>
                                        <p:attrNameLst>
                                          <p:attrName>r</p:attrName>
                                        </p:attrNameLst>
                                      </p:cBhvr>
                                    </p:animRot>
                                    <p:animRot by="120000">
                                      <p:cBhvr>
                                        <p:cTn id="23" dur="2320" fill="hold">
                                          <p:stCondLst>
                                            <p:cond delay="9280"/>
                                          </p:stCondLst>
                                        </p:cTn>
                                        <p:tgtEl>
                                          <p:spTgt spid="13"/>
                                        </p:tgtEl>
                                        <p:attrNameLst>
                                          <p:attrName>r</p:attrName>
                                        </p:attrNameLst>
                                      </p:cBhvr>
                                    </p:animRot>
                                  </p:childTnLst>
                                </p:cTn>
                              </p:par>
                              <p:par>
                                <p:cTn id="24" presetID="32" presetClass="emph" presetSubtype="0" fill="hold" grpId="1" nodeType="withEffect">
                                  <p:stCondLst>
                                    <p:cond delay="100"/>
                                  </p:stCondLst>
                                  <p:childTnLst>
                                    <p:animRot by="120000">
                                      <p:cBhvr>
                                        <p:cTn id="25" dur="1220" fill="hold">
                                          <p:stCondLst>
                                            <p:cond delay="0"/>
                                          </p:stCondLst>
                                        </p:cTn>
                                        <p:tgtEl>
                                          <p:spTgt spid="14"/>
                                        </p:tgtEl>
                                        <p:attrNameLst>
                                          <p:attrName>r</p:attrName>
                                        </p:attrNameLst>
                                      </p:cBhvr>
                                    </p:animRot>
                                    <p:animRot by="-240000">
                                      <p:cBhvr>
                                        <p:cTn id="26" dur="2440" fill="hold">
                                          <p:stCondLst>
                                            <p:cond delay="2440"/>
                                          </p:stCondLst>
                                        </p:cTn>
                                        <p:tgtEl>
                                          <p:spTgt spid="14"/>
                                        </p:tgtEl>
                                        <p:attrNameLst>
                                          <p:attrName>r</p:attrName>
                                        </p:attrNameLst>
                                      </p:cBhvr>
                                    </p:animRot>
                                    <p:animRot by="240000">
                                      <p:cBhvr>
                                        <p:cTn id="27" dur="2440" fill="hold">
                                          <p:stCondLst>
                                            <p:cond delay="4880"/>
                                          </p:stCondLst>
                                        </p:cTn>
                                        <p:tgtEl>
                                          <p:spTgt spid="14"/>
                                        </p:tgtEl>
                                        <p:attrNameLst>
                                          <p:attrName>r</p:attrName>
                                        </p:attrNameLst>
                                      </p:cBhvr>
                                    </p:animRot>
                                    <p:animRot by="-240000">
                                      <p:cBhvr>
                                        <p:cTn id="28" dur="2440" fill="hold">
                                          <p:stCondLst>
                                            <p:cond delay="7320"/>
                                          </p:stCondLst>
                                        </p:cTn>
                                        <p:tgtEl>
                                          <p:spTgt spid="14"/>
                                        </p:tgtEl>
                                        <p:attrNameLst>
                                          <p:attrName>r</p:attrName>
                                        </p:attrNameLst>
                                      </p:cBhvr>
                                    </p:animRot>
                                    <p:animRot by="120000">
                                      <p:cBhvr>
                                        <p:cTn id="29" dur="2440" fill="hold">
                                          <p:stCondLst>
                                            <p:cond delay="9760"/>
                                          </p:stCondLst>
                                        </p:cTn>
                                        <p:tgtEl>
                                          <p:spTgt spid="14"/>
                                        </p:tgtEl>
                                        <p:attrNameLst>
                                          <p:attrName>r</p:attrName>
                                        </p:attrNameLst>
                                      </p:cBhvr>
                                    </p:animRot>
                                  </p:childTnLst>
                                </p:cTn>
                              </p:par>
                              <p:par>
                                <p:cTn id="30" presetID="32" presetClass="emph" presetSubtype="0" fill="hold" grpId="1" nodeType="withEffect">
                                  <p:stCondLst>
                                    <p:cond delay="200"/>
                                  </p:stCondLst>
                                  <p:childTnLst>
                                    <p:animRot by="120000">
                                      <p:cBhvr>
                                        <p:cTn id="31" dur="1460" fill="hold">
                                          <p:stCondLst>
                                            <p:cond delay="0"/>
                                          </p:stCondLst>
                                        </p:cTn>
                                        <p:tgtEl>
                                          <p:spTgt spid="10"/>
                                        </p:tgtEl>
                                        <p:attrNameLst>
                                          <p:attrName>r</p:attrName>
                                        </p:attrNameLst>
                                      </p:cBhvr>
                                    </p:animRot>
                                    <p:animRot by="-240000">
                                      <p:cBhvr>
                                        <p:cTn id="32" dur="2920" fill="hold">
                                          <p:stCondLst>
                                            <p:cond delay="2920"/>
                                          </p:stCondLst>
                                        </p:cTn>
                                        <p:tgtEl>
                                          <p:spTgt spid="10"/>
                                        </p:tgtEl>
                                        <p:attrNameLst>
                                          <p:attrName>r</p:attrName>
                                        </p:attrNameLst>
                                      </p:cBhvr>
                                    </p:animRot>
                                    <p:animRot by="240000">
                                      <p:cBhvr>
                                        <p:cTn id="33" dur="2920" fill="hold">
                                          <p:stCondLst>
                                            <p:cond delay="5840"/>
                                          </p:stCondLst>
                                        </p:cTn>
                                        <p:tgtEl>
                                          <p:spTgt spid="10"/>
                                        </p:tgtEl>
                                        <p:attrNameLst>
                                          <p:attrName>r</p:attrName>
                                        </p:attrNameLst>
                                      </p:cBhvr>
                                    </p:animRot>
                                    <p:animRot by="-240000">
                                      <p:cBhvr>
                                        <p:cTn id="34" dur="2920" fill="hold">
                                          <p:stCondLst>
                                            <p:cond delay="8760"/>
                                          </p:stCondLst>
                                        </p:cTn>
                                        <p:tgtEl>
                                          <p:spTgt spid="10"/>
                                        </p:tgtEl>
                                        <p:attrNameLst>
                                          <p:attrName>r</p:attrName>
                                        </p:attrNameLst>
                                      </p:cBhvr>
                                    </p:animRot>
                                    <p:animRot by="120000">
                                      <p:cBhvr>
                                        <p:cTn id="35" dur="2920" fill="hold">
                                          <p:stCondLst>
                                            <p:cond delay="11680"/>
                                          </p:stCondLst>
                                        </p:cTn>
                                        <p:tgtEl>
                                          <p:spTgt spid="10"/>
                                        </p:tgtEl>
                                        <p:attrNameLst>
                                          <p:attrName>r</p:attrName>
                                        </p:attrNameLst>
                                      </p:cBhvr>
                                    </p:animRot>
                                  </p:childTnLst>
                                </p:cTn>
                              </p:par>
                              <p:par>
                                <p:cTn id="36" presetID="32" presetClass="emph" presetSubtype="0" fill="hold" grpId="1" nodeType="withEffect">
                                  <p:stCondLst>
                                    <p:cond delay="300"/>
                                  </p:stCondLst>
                                  <p:childTnLst>
                                    <p:animRot by="120000">
                                      <p:cBhvr>
                                        <p:cTn id="37" dur="1190" fill="hold">
                                          <p:stCondLst>
                                            <p:cond delay="0"/>
                                          </p:stCondLst>
                                        </p:cTn>
                                        <p:tgtEl>
                                          <p:spTgt spid="9"/>
                                        </p:tgtEl>
                                        <p:attrNameLst>
                                          <p:attrName>r</p:attrName>
                                        </p:attrNameLst>
                                      </p:cBhvr>
                                    </p:animRot>
                                    <p:animRot by="-240000">
                                      <p:cBhvr>
                                        <p:cTn id="38" dur="2380" fill="hold">
                                          <p:stCondLst>
                                            <p:cond delay="2380"/>
                                          </p:stCondLst>
                                        </p:cTn>
                                        <p:tgtEl>
                                          <p:spTgt spid="9"/>
                                        </p:tgtEl>
                                        <p:attrNameLst>
                                          <p:attrName>r</p:attrName>
                                        </p:attrNameLst>
                                      </p:cBhvr>
                                    </p:animRot>
                                    <p:animRot by="240000">
                                      <p:cBhvr>
                                        <p:cTn id="39" dur="2380" fill="hold">
                                          <p:stCondLst>
                                            <p:cond delay="4760"/>
                                          </p:stCondLst>
                                        </p:cTn>
                                        <p:tgtEl>
                                          <p:spTgt spid="9"/>
                                        </p:tgtEl>
                                        <p:attrNameLst>
                                          <p:attrName>r</p:attrName>
                                        </p:attrNameLst>
                                      </p:cBhvr>
                                    </p:animRot>
                                    <p:animRot by="-240000">
                                      <p:cBhvr>
                                        <p:cTn id="40" dur="2380" fill="hold">
                                          <p:stCondLst>
                                            <p:cond delay="7140"/>
                                          </p:stCondLst>
                                        </p:cTn>
                                        <p:tgtEl>
                                          <p:spTgt spid="9"/>
                                        </p:tgtEl>
                                        <p:attrNameLst>
                                          <p:attrName>r</p:attrName>
                                        </p:attrNameLst>
                                      </p:cBhvr>
                                    </p:animRot>
                                    <p:animRot by="120000">
                                      <p:cBhvr>
                                        <p:cTn id="41" dur="2380" fill="hold">
                                          <p:stCondLst>
                                            <p:cond delay="952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p:bldP spid="10" grpId="1"/>
      <p:bldP spid="13" grpId="0"/>
      <p:bldP spid="13" grpId="1"/>
      <p:bldP spid="14" grpId="0"/>
      <p:bldP spid="14"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660FB89-2FFC-4BB0-AE2C-9498B38231F4}"/>
              </a:ext>
            </a:extLst>
          </p:cNvPr>
          <p:cNvSpPr txBox="1"/>
          <p:nvPr/>
        </p:nvSpPr>
        <p:spPr>
          <a:xfrm>
            <a:off x="1358900" y="2484274"/>
            <a:ext cx="7131957" cy="408623"/>
          </a:xfrm>
          <a:prstGeom prst="roundRect">
            <a:avLst/>
          </a:prstGeom>
          <a:solidFill>
            <a:srgbClr val="ACDDFC"/>
          </a:solidFill>
        </p:spPr>
        <p:txBody>
          <a:bodyPr wrap="square" lIns="1332000" rtlCol="0">
            <a:spAutoFit/>
          </a:bodyPr>
          <a:lstStyle/>
          <a:p>
            <a:pPr marL="285750" indent="-285750">
              <a:buFont typeface="Arial" panose="020B0604020202020204" pitchFamily="34" charset="0"/>
              <a:buChar char="•"/>
            </a:pPr>
            <a:r>
              <a:rPr lang="en-GB" b="1" dirty="0"/>
              <a:t>Real facts</a:t>
            </a:r>
          </a:p>
        </p:txBody>
      </p:sp>
      <p:sp>
        <p:nvSpPr>
          <p:cNvPr id="14" name="TextBox 13">
            <a:extLst>
              <a:ext uri="{FF2B5EF4-FFF2-40B4-BE49-F238E27FC236}">
                <a16:creationId xmlns:a16="http://schemas.microsoft.com/office/drawing/2014/main" id="{DE1CE78D-388B-419F-B220-A5064CCC5FA6}"/>
              </a:ext>
            </a:extLst>
          </p:cNvPr>
          <p:cNvSpPr txBox="1"/>
          <p:nvPr/>
        </p:nvSpPr>
        <p:spPr>
          <a:xfrm>
            <a:off x="1980054" y="2967335"/>
            <a:ext cx="6510803" cy="408623"/>
          </a:xfrm>
          <a:prstGeom prst="roundRect">
            <a:avLst/>
          </a:prstGeom>
          <a:solidFill>
            <a:srgbClr val="ACDDFC"/>
          </a:solidFill>
        </p:spPr>
        <p:txBody>
          <a:bodyPr wrap="square" lIns="720000" rtlCol="0">
            <a:spAutoFit/>
          </a:bodyPr>
          <a:lstStyle/>
          <a:p>
            <a:pPr marL="285750" indent="-285750">
              <a:buFont typeface="Arial" panose="020B0604020202020204" pitchFamily="34" charset="0"/>
              <a:buChar char="•"/>
            </a:pPr>
            <a:r>
              <a:rPr lang="en-GB" b="1" dirty="0"/>
              <a:t>Gives information</a:t>
            </a:r>
          </a:p>
        </p:txBody>
      </p:sp>
      <p:sp>
        <p:nvSpPr>
          <p:cNvPr id="15" name="TextBox 14">
            <a:extLst>
              <a:ext uri="{FF2B5EF4-FFF2-40B4-BE49-F238E27FC236}">
                <a16:creationId xmlns:a16="http://schemas.microsoft.com/office/drawing/2014/main" id="{F19297A1-FAD7-4924-B199-16CEBDFC5966}"/>
              </a:ext>
            </a:extLst>
          </p:cNvPr>
          <p:cNvSpPr txBox="1"/>
          <p:nvPr/>
        </p:nvSpPr>
        <p:spPr>
          <a:xfrm>
            <a:off x="1980054" y="3450396"/>
            <a:ext cx="6510803" cy="408623"/>
          </a:xfrm>
          <a:prstGeom prst="roundRect">
            <a:avLst/>
          </a:prstGeom>
          <a:solidFill>
            <a:srgbClr val="ACDDFC"/>
          </a:solidFill>
        </p:spPr>
        <p:txBody>
          <a:bodyPr wrap="square" lIns="720000" rtlCol="0">
            <a:spAutoFit/>
          </a:bodyPr>
          <a:lstStyle/>
          <a:p>
            <a:pPr marL="285750" indent="-285750">
              <a:buFont typeface="Arial" panose="020B0604020202020204" pitchFamily="34" charset="0"/>
              <a:buChar char="•"/>
            </a:pPr>
            <a:r>
              <a:rPr lang="en-GB" b="1" dirty="0"/>
              <a:t>Contents page</a:t>
            </a:r>
          </a:p>
        </p:txBody>
      </p:sp>
      <p:sp>
        <p:nvSpPr>
          <p:cNvPr id="21" name="TextBox 20">
            <a:extLst>
              <a:ext uri="{FF2B5EF4-FFF2-40B4-BE49-F238E27FC236}">
                <a16:creationId xmlns:a16="http://schemas.microsoft.com/office/drawing/2014/main" id="{EB947B08-DD68-4614-AD99-0F2B36DFB95F}"/>
              </a:ext>
            </a:extLst>
          </p:cNvPr>
          <p:cNvSpPr txBox="1"/>
          <p:nvPr/>
        </p:nvSpPr>
        <p:spPr>
          <a:xfrm>
            <a:off x="1980054" y="3933457"/>
            <a:ext cx="6510803" cy="408623"/>
          </a:xfrm>
          <a:prstGeom prst="roundRect">
            <a:avLst/>
          </a:prstGeom>
          <a:solidFill>
            <a:srgbClr val="ACDDFC"/>
          </a:solidFill>
        </p:spPr>
        <p:txBody>
          <a:bodyPr wrap="square" lIns="720000" rtlCol="0">
            <a:spAutoFit/>
          </a:bodyPr>
          <a:lstStyle/>
          <a:p>
            <a:pPr marL="285750" indent="-285750">
              <a:buFont typeface="Arial" panose="020B0604020202020204" pitchFamily="34" charset="0"/>
              <a:buChar char="•"/>
            </a:pPr>
            <a:r>
              <a:rPr lang="en-GB" b="1" dirty="0"/>
              <a:t>Glossary</a:t>
            </a:r>
          </a:p>
        </p:txBody>
      </p:sp>
      <p:sp>
        <p:nvSpPr>
          <p:cNvPr id="22" name="TextBox 21">
            <a:extLst>
              <a:ext uri="{FF2B5EF4-FFF2-40B4-BE49-F238E27FC236}">
                <a16:creationId xmlns:a16="http://schemas.microsoft.com/office/drawing/2014/main" id="{5EFCA084-3722-48FB-A5F5-ECFED871A43C}"/>
              </a:ext>
            </a:extLst>
          </p:cNvPr>
          <p:cNvSpPr txBox="1"/>
          <p:nvPr/>
        </p:nvSpPr>
        <p:spPr>
          <a:xfrm>
            <a:off x="1980053" y="4433885"/>
            <a:ext cx="6510803" cy="408623"/>
          </a:xfrm>
          <a:prstGeom prst="roundRect">
            <a:avLst/>
          </a:prstGeom>
          <a:solidFill>
            <a:srgbClr val="ACDDFC"/>
          </a:solidFill>
        </p:spPr>
        <p:txBody>
          <a:bodyPr wrap="square" lIns="720000" rtlCol="0">
            <a:spAutoFit/>
          </a:bodyPr>
          <a:lstStyle/>
          <a:p>
            <a:pPr marL="285750" indent="-285750">
              <a:buFont typeface="Arial" panose="020B0604020202020204" pitchFamily="34" charset="0"/>
              <a:buChar char="•"/>
            </a:pPr>
            <a:r>
              <a:rPr lang="en-GB" b="1" dirty="0"/>
              <a:t>Index</a:t>
            </a:r>
          </a:p>
        </p:txBody>
      </p:sp>
      <p:sp>
        <p:nvSpPr>
          <p:cNvPr id="23" name="TextBox 22">
            <a:extLst>
              <a:ext uri="{FF2B5EF4-FFF2-40B4-BE49-F238E27FC236}">
                <a16:creationId xmlns:a16="http://schemas.microsoft.com/office/drawing/2014/main" id="{9D9265DB-640C-4879-B29E-F575F7FF8C0E}"/>
              </a:ext>
            </a:extLst>
          </p:cNvPr>
          <p:cNvSpPr txBox="1"/>
          <p:nvPr/>
        </p:nvSpPr>
        <p:spPr>
          <a:xfrm>
            <a:off x="1980054" y="4899579"/>
            <a:ext cx="6510803" cy="408623"/>
          </a:xfrm>
          <a:prstGeom prst="roundRect">
            <a:avLst/>
          </a:prstGeom>
          <a:solidFill>
            <a:srgbClr val="ACDDFC"/>
          </a:solidFill>
        </p:spPr>
        <p:txBody>
          <a:bodyPr wrap="square" lIns="720000" rtlCol="0">
            <a:spAutoFit/>
          </a:bodyPr>
          <a:lstStyle/>
          <a:p>
            <a:pPr marL="285750" indent="-285750">
              <a:buFont typeface="Arial" panose="020B0604020202020204" pitchFamily="34" charset="0"/>
              <a:buChar char="•"/>
            </a:pPr>
            <a:r>
              <a:rPr lang="en-GB" b="1" dirty="0"/>
              <a:t>Headings and sub-headings</a:t>
            </a:r>
          </a:p>
        </p:txBody>
      </p:sp>
      <p:sp>
        <p:nvSpPr>
          <p:cNvPr id="24" name="TextBox 23">
            <a:extLst>
              <a:ext uri="{FF2B5EF4-FFF2-40B4-BE49-F238E27FC236}">
                <a16:creationId xmlns:a16="http://schemas.microsoft.com/office/drawing/2014/main" id="{47C28324-1A23-440B-8099-2CE16913108E}"/>
              </a:ext>
            </a:extLst>
          </p:cNvPr>
          <p:cNvSpPr txBox="1"/>
          <p:nvPr/>
        </p:nvSpPr>
        <p:spPr>
          <a:xfrm>
            <a:off x="1980054" y="5382640"/>
            <a:ext cx="6510803" cy="408623"/>
          </a:xfrm>
          <a:prstGeom prst="roundRect">
            <a:avLst/>
          </a:prstGeom>
          <a:solidFill>
            <a:srgbClr val="ACDDFC"/>
          </a:solidFill>
        </p:spPr>
        <p:txBody>
          <a:bodyPr wrap="square" lIns="720000" rtlCol="0">
            <a:spAutoFit/>
          </a:bodyPr>
          <a:lstStyle/>
          <a:p>
            <a:pPr marL="285750" indent="-285750">
              <a:buFont typeface="Arial" panose="020B0604020202020204" pitchFamily="34" charset="0"/>
              <a:buChar char="•"/>
            </a:pPr>
            <a:r>
              <a:rPr lang="en-GB" b="1" dirty="0"/>
              <a:t>Diagrams with labels</a:t>
            </a:r>
          </a:p>
        </p:txBody>
      </p:sp>
      <p:sp>
        <p:nvSpPr>
          <p:cNvPr id="25" name="TextBox 24">
            <a:extLst>
              <a:ext uri="{FF2B5EF4-FFF2-40B4-BE49-F238E27FC236}">
                <a16:creationId xmlns:a16="http://schemas.microsoft.com/office/drawing/2014/main" id="{C2838C70-6AC7-4CFF-BE24-2339C949277D}"/>
              </a:ext>
            </a:extLst>
          </p:cNvPr>
          <p:cNvSpPr txBox="1"/>
          <p:nvPr/>
        </p:nvSpPr>
        <p:spPr>
          <a:xfrm>
            <a:off x="1980054" y="5865704"/>
            <a:ext cx="6510803" cy="408623"/>
          </a:xfrm>
          <a:prstGeom prst="roundRect">
            <a:avLst/>
          </a:prstGeom>
          <a:solidFill>
            <a:srgbClr val="ACDDFC"/>
          </a:solidFill>
        </p:spPr>
        <p:txBody>
          <a:bodyPr wrap="square" lIns="720000" rtlCol="0">
            <a:spAutoFit/>
          </a:bodyPr>
          <a:lstStyle/>
          <a:p>
            <a:pPr marL="285750" indent="-285750">
              <a:buFont typeface="Arial" panose="020B0604020202020204" pitchFamily="34" charset="0"/>
              <a:buChar char="•"/>
            </a:pPr>
            <a:r>
              <a:rPr lang="en-GB" b="1" dirty="0"/>
              <a:t>Photographs</a:t>
            </a:r>
          </a:p>
        </p:txBody>
      </p:sp>
      <p:sp>
        <p:nvSpPr>
          <p:cNvPr id="3" name="Title 2">
            <a:extLst>
              <a:ext uri="{FF2B5EF4-FFF2-40B4-BE49-F238E27FC236}">
                <a16:creationId xmlns:a16="http://schemas.microsoft.com/office/drawing/2014/main" id="{A7BB554B-592A-4144-8F78-DF5A83989058}"/>
              </a:ext>
            </a:extLst>
          </p:cNvPr>
          <p:cNvSpPr>
            <a:spLocks noGrp="1"/>
          </p:cNvSpPr>
          <p:nvPr>
            <p:ph type="title"/>
          </p:nvPr>
        </p:nvSpPr>
        <p:spPr/>
        <p:txBody>
          <a:bodyPr/>
          <a:lstStyle/>
          <a:p>
            <a:r>
              <a:rPr lang="en-US" dirty="0">
                <a:solidFill>
                  <a:srgbClr val="000000"/>
                </a:solidFill>
                <a:latin typeface="+mn-lt"/>
                <a:ea typeface="Helvetica Neue"/>
                <a:cs typeface="Helvetica Neue"/>
                <a:sym typeface="Helvetica Neue"/>
              </a:rPr>
              <a:t>Features of a Non-Fiction Book</a:t>
            </a:r>
            <a:endParaRPr lang="en-GB" dirty="0">
              <a:latin typeface="+mn-lt"/>
            </a:endParaRPr>
          </a:p>
        </p:txBody>
      </p:sp>
      <p:sp>
        <p:nvSpPr>
          <p:cNvPr id="11" name="Title 2">
            <a:extLst>
              <a:ext uri="{FF2B5EF4-FFF2-40B4-BE49-F238E27FC236}">
                <a16:creationId xmlns:a16="http://schemas.microsoft.com/office/drawing/2014/main" id="{A18FFAAB-F8D8-44A2-878D-C64EC2A94CDF}"/>
              </a:ext>
            </a:extLst>
          </p:cNvPr>
          <p:cNvSpPr txBox="1">
            <a:spLocks/>
          </p:cNvSpPr>
          <p:nvPr/>
        </p:nvSpPr>
        <p:spPr>
          <a:xfrm>
            <a:off x="457198" y="1374347"/>
            <a:ext cx="8220075" cy="99430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lvl="0">
              <a:lnSpc>
                <a:spcPct val="120000"/>
              </a:lnSpc>
              <a:spcBef>
                <a:spcPts val="0"/>
              </a:spcBef>
              <a:buClr>
                <a:srgbClr val="000000"/>
              </a:buClr>
              <a:buSzPts val="3400"/>
            </a:pPr>
            <a:r>
              <a:rPr lang="en-GB" sz="1800" b="0" dirty="0">
                <a:solidFill>
                  <a:srgbClr val="000000"/>
                </a:solidFill>
                <a:latin typeface="+mn-lt"/>
                <a:ea typeface="Helvetica Neue"/>
                <a:cs typeface="Helvetica Neue"/>
                <a:sym typeface="Helvetica Neue"/>
              </a:rPr>
              <a:t>“Non-fiction” books are based in fact, they give the reader information and help us to learn more about different things. Non-fiction books will usually contain these features:</a:t>
            </a:r>
            <a:endParaRPr lang="en-GB" sz="1800" dirty="0">
              <a:latin typeface="+mn-lt"/>
            </a:endParaRPr>
          </a:p>
        </p:txBody>
      </p:sp>
      <p:pic>
        <p:nvPicPr>
          <p:cNvPr id="4" name="Picture 3" descr="A drawing of a cartoon character&#10;&#10;Description automatically generated">
            <a:extLst>
              <a:ext uri="{FF2B5EF4-FFF2-40B4-BE49-F238E27FC236}">
                <a16:creationId xmlns:a16="http://schemas.microsoft.com/office/drawing/2014/main" id="{6D2F01BC-A377-472C-BAF3-D59B244249A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2873" y="2460458"/>
            <a:ext cx="5816093" cy="4497471"/>
          </a:xfrm>
          <a:prstGeom prst="rect">
            <a:avLst/>
          </a:prstGeom>
        </p:spPr>
      </p:pic>
      <p:sp>
        <p:nvSpPr>
          <p:cNvPr id="6" name="Rectangle: Rounded Corners 5">
            <a:extLst>
              <a:ext uri="{FF2B5EF4-FFF2-40B4-BE49-F238E27FC236}">
                <a16:creationId xmlns:a16="http://schemas.microsoft.com/office/drawing/2014/main" id="{D3DE9BB9-DAC9-4803-9652-B13FF3AA8BF5}"/>
              </a:ext>
            </a:extLst>
          </p:cNvPr>
          <p:cNvSpPr/>
          <p:nvPr/>
        </p:nvSpPr>
        <p:spPr>
          <a:xfrm>
            <a:off x="5443332" y="2375123"/>
            <a:ext cx="3117850" cy="1357793"/>
          </a:xfrm>
          <a:prstGeom prst="roundRect">
            <a:avLst/>
          </a:prstGeom>
          <a:solidFill>
            <a:srgbClr val="EE74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t>Fun Fact: </a:t>
            </a:r>
          </a:p>
          <a:p>
            <a:r>
              <a:rPr lang="en-GB" dirty="0"/>
              <a:t>Did you know that non-fiction books do not need to be read in order?</a:t>
            </a:r>
          </a:p>
        </p:txBody>
      </p:sp>
    </p:spTree>
    <p:extLst>
      <p:ext uri="{BB962C8B-B14F-4D97-AF65-F5344CB8AC3E}">
        <p14:creationId xmlns:p14="http://schemas.microsoft.com/office/powerpoint/2010/main" val="242097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left)">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left)">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left)">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left)">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wipe(left)">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animBg="1"/>
      <p:bldP spid="15" grpId="0" animBg="1"/>
      <p:bldP spid="21" grpId="0" animBg="1"/>
      <p:bldP spid="22" grpId="0" animBg="1"/>
      <p:bldP spid="23" grpId="0" animBg="1"/>
      <p:bldP spid="24" grpId="0" animBg="1"/>
      <p:bldP spid="2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A849C444-8255-4B76-B84A-320038AF0A66}"/>
              </a:ext>
            </a:extLst>
          </p:cNvPr>
          <p:cNvSpPr txBox="1"/>
          <p:nvPr/>
        </p:nvSpPr>
        <p:spPr>
          <a:xfrm>
            <a:off x="841892" y="2727448"/>
            <a:ext cx="7344576" cy="422910"/>
          </a:xfrm>
          <a:prstGeom prst="roundRect">
            <a:avLst>
              <a:gd name="adj" fmla="val 22639"/>
            </a:avLst>
          </a:prstGeom>
          <a:solidFill>
            <a:srgbClr val="ACDDFC"/>
          </a:solidFill>
        </p:spPr>
        <p:txBody>
          <a:bodyPr wrap="square" lIns="360000" rtlCol="0" anchor="ctr" anchorCtr="0">
            <a:spAutoFit/>
          </a:bodyPr>
          <a:lstStyle/>
          <a:p>
            <a:pPr marL="285750" indent="-285750">
              <a:buFont typeface="Arial" panose="020B0604020202020204" pitchFamily="34" charset="0"/>
              <a:buChar char="•"/>
            </a:pPr>
            <a:r>
              <a:rPr lang="en-GB" dirty="0"/>
              <a:t>History Books</a:t>
            </a:r>
          </a:p>
        </p:txBody>
      </p:sp>
      <p:sp>
        <p:nvSpPr>
          <p:cNvPr id="17" name="TextBox 16">
            <a:extLst>
              <a:ext uri="{FF2B5EF4-FFF2-40B4-BE49-F238E27FC236}">
                <a16:creationId xmlns:a16="http://schemas.microsoft.com/office/drawing/2014/main" id="{0536E2C3-3072-4CB8-81C5-92FCEAEEC75D}"/>
              </a:ext>
            </a:extLst>
          </p:cNvPr>
          <p:cNvSpPr txBox="1"/>
          <p:nvPr/>
        </p:nvSpPr>
        <p:spPr>
          <a:xfrm>
            <a:off x="841892" y="3241519"/>
            <a:ext cx="7344576" cy="422910"/>
          </a:xfrm>
          <a:prstGeom prst="roundRect">
            <a:avLst>
              <a:gd name="adj" fmla="val 22639"/>
            </a:avLst>
          </a:prstGeom>
          <a:solidFill>
            <a:srgbClr val="ACDDFC"/>
          </a:solidFill>
        </p:spPr>
        <p:txBody>
          <a:bodyPr wrap="square" lIns="360000" rtlCol="0" anchor="ctr" anchorCtr="0">
            <a:spAutoFit/>
          </a:bodyPr>
          <a:lstStyle/>
          <a:p>
            <a:pPr marL="285750" indent="-285750">
              <a:buFont typeface="Arial" panose="020B0604020202020204" pitchFamily="34" charset="0"/>
              <a:buChar char="•"/>
            </a:pPr>
            <a:r>
              <a:rPr lang="en-GB" dirty="0"/>
              <a:t>Animal Nature Books</a:t>
            </a:r>
          </a:p>
        </p:txBody>
      </p:sp>
      <p:sp>
        <p:nvSpPr>
          <p:cNvPr id="18" name="TextBox 17">
            <a:extLst>
              <a:ext uri="{FF2B5EF4-FFF2-40B4-BE49-F238E27FC236}">
                <a16:creationId xmlns:a16="http://schemas.microsoft.com/office/drawing/2014/main" id="{8445DFE5-0BF2-4511-AF45-25523CC266B1}"/>
              </a:ext>
            </a:extLst>
          </p:cNvPr>
          <p:cNvSpPr txBox="1"/>
          <p:nvPr/>
        </p:nvSpPr>
        <p:spPr>
          <a:xfrm>
            <a:off x="841892" y="3755590"/>
            <a:ext cx="7344576" cy="422910"/>
          </a:xfrm>
          <a:prstGeom prst="roundRect">
            <a:avLst>
              <a:gd name="adj" fmla="val 22639"/>
            </a:avLst>
          </a:prstGeom>
          <a:solidFill>
            <a:srgbClr val="ACDDFC"/>
          </a:solidFill>
        </p:spPr>
        <p:txBody>
          <a:bodyPr wrap="square" lIns="360000" rtlCol="0" anchor="ctr" anchorCtr="0">
            <a:spAutoFit/>
          </a:bodyPr>
          <a:lstStyle/>
          <a:p>
            <a:pPr marL="285750" indent="-285750">
              <a:buFont typeface="Arial" panose="020B0604020202020204" pitchFamily="34" charset="0"/>
              <a:buChar char="•"/>
            </a:pPr>
            <a:r>
              <a:rPr lang="en-GB" dirty="0"/>
              <a:t>General Knowledge and Trivia</a:t>
            </a:r>
          </a:p>
        </p:txBody>
      </p:sp>
      <p:sp>
        <p:nvSpPr>
          <p:cNvPr id="12" name="TextBox 11">
            <a:extLst>
              <a:ext uri="{FF2B5EF4-FFF2-40B4-BE49-F238E27FC236}">
                <a16:creationId xmlns:a16="http://schemas.microsoft.com/office/drawing/2014/main" id="{7D2EC996-633B-4EA1-B4D9-DBE8FC739592}"/>
              </a:ext>
            </a:extLst>
          </p:cNvPr>
          <p:cNvSpPr txBox="1"/>
          <p:nvPr/>
        </p:nvSpPr>
        <p:spPr>
          <a:xfrm>
            <a:off x="841892" y="2213377"/>
            <a:ext cx="7344576" cy="422910"/>
          </a:xfrm>
          <a:prstGeom prst="roundRect">
            <a:avLst>
              <a:gd name="adj" fmla="val 22639"/>
            </a:avLst>
          </a:prstGeom>
          <a:solidFill>
            <a:srgbClr val="ACDDFC"/>
          </a:solidFill>
        </p:spPr>
        <p:txBody>
          <a:bodyPr wrap="square" lIns="360000" rtlCol="0" anchor="ctr" anchorCtr="0">
            <a:spAutoFit/>
          </a:bodyPr>
          <a:lstStyle/>
          <a:p>
            <a:pPr marL="285750" indent="-285750">
              <a:buFont typeface="Arial" panose="020B0604020202020204" pitchFamily="34" charset="0"/>
              <a:buChar char="•"/>
            </a:pPr>
            <a:r>
              <a:rPr lang="en-GB" dirty="0"/>
              <a:t>Dictionary</a:t>
            </a:r>
          </a:p>
        </p:txBody>
      </p:sp>
      <p:sp>
        <p:nvSpPr>
          <p:cNvPr id="3" name="Title 2">
            <a:extLst>
              <a:ext uri="{FF2B5EF4-FFF2-40B4-BE49-F238E27FC236}">
                <a16:creationId xmlns:a16="http://schemas.microsoft.com/office/drawing/2014/main" id="{A7BB554B-592A-4144-8F78-DF5A83989058}"/>
              </a:ext>
            </a:extLst>
          </p:cNvPr>
          <p:cNvSpPr>
            <a:spLocks noGrp="1"/>
          </p:cNvSpPr>
          <p:nvPr>
            <p:ph type="title"/>
          </p:nvPr>
        </p:nvSpPr>
        <p:spPr/>
        <p:txBody>
          <a:bodyPr/>
          <a:lstStyle/>
          <a:p>
            <a:r>
              <a:rPr lang="en-US" dirty="0">
                <a:solidFill>
                  <a:srgbClr val="000000"/>
                </a:solidFill>
                <a:latin typeface="+mn-lt"/>
                <a:ea typeface="Helvetica Neue"/>
                <a:cs typeface="Helvetica Neue"/>
                <a:sym typeface="Helvetica Neue"/>
              </a:rPr>
              <a:t>Examples of Non-Fiction</a:t>
            </a:r>
            <a:endParaRPr lang="en-GB" dirty="0">
              <a:latin typeface="+mn-lt"/>
            </a:endParaRPr>
          </a:p>
        </p:txBody>
      </p:sp>
      <p:sp>
        <p:nvSpPr>
          <p:cNvPr id="11" name="Title 2">
            <a:extLst>
              <a:ext uri="{FF2B5EF4-FFF2-40B4-BE49-F238E27FC236}">
                <a16:creationId xmlns:a16="http://schemas.microsoft.com/office/drawing/2014/main" id="{A18FFAAB-F8D8-44A2-878D-C64EC2A94CDF}"/>
              </a:ext>
            </a:extLst>
          </p:cNvPr>
          <p:cNvSpPr txBox="1">
            <a:spLocks/>
          </p:cNvSpPr>
          <p:nvPr/>
        </p:nvSpPr>
        <p:spPr>
          <a:xfrm>
            <a:off x="457198" y="1219071"/>
            <a:ext cx="8220075" cy="99430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lvl="0">
              <a:lnSpc>
                <a:spcPct val="120000"/>
              </a:lnSpc>
              <a:spcBef>
                <a:spcPts val="0"/>
              </a:spcBef>
              <a:buClr>
                <a:srgbClr val="000000"/>
              </a:buClr>
              <a:buSzPts val="3400"/>
            </a:pPr>
            <a:r>
              <a:rPr lang="en-GB" sz="1800" b="0" dirty="0">
                <a:solidFill>
                  <a:srgbClr val="000000"/>
                </a:solidFill>
                <a:latin typeface="+mn-lt"/>
                <a:ea typeface="Helvetica Neue"/>
                <a:cs typeface="Helvetica Neue"/>
                <a:sym typeface="Helvetica Neue"/>
              </a:rPr>
              <a:t>There are so many different kinds of non-fiction books and texts. These are just some of the different examples: </a:t>
            </a:r>
            <a:endParaRPr lang="en-GB" sz="1800" dirty="0">
              <a:latin typeface="+mn-lt"/>
            </a:endParaRPr>
          </a:p>
        </p:txBody>
      </p:sp>
      <p:sp>
        <p:nvSpPr>
          <p:cNvPr id="9" name="TextBox 8">
            <a:extLst>
              <a:ext uri="{FF2B5EF4-FFF2-40B4-BE49-F238E27FC236}">
                <a16:creationId xmlns:a16="http://schemas.microsoft.com/office/drawing/2014/main" id="{7C8D1721-3F4E-4C47-9D08-DA2D19C03F39}"/>
              </a:ext>
            </a:extLst>
          </p:cNvPr>
          <p:cNvSpPr txBox="1"/>
          <p:nvPr/>
        </p:nvSpPr>
        <p:spPr>
          <a:xfrm>
            <a:off x="841892" y="4783732"/>
            <a:ext cx="7344576" cy="422910"/>
          </a:xfrm>
          <a:prstGeom prst="roundRect">
            <a:avLst>
              <a:gd name="adj" fmla="val 22639"/>
            </a:avLst>
          </a:prstGeom>
          <a:solidFill>
            <a:srgbClr val="ACDDFC"/>
          </a:solidFill>
        </p:spPr>
        <p:txBody>
          <a:bodyPr wrap="square" lIns="360000" rtlCol="0" anchor="ctr" anchorCtr="0">
            <a:spAutoFit/>
          </a:bodyPr>
          <a:lstStyle/>
          <a:p>
            <a:pPr marL="285750" indent="-285750">
              <a:buFont typeface="Arial" panose="020B0604020202020204" pitchFamily="34" charset="0"/>
              <a:buChar char="•"/>
            </a:pPr>
            <a:r>
              <a:rPr lang="en-GB" dirty="0"/>
              <a:t>Travel Books</a:t>
            </a:r>
          </a:p>
        </p:txBody>
      </p:sp>
      <p:sp>
        <p:nvSpPr>
          <p:cNvPr id="10" name="TextBox 9">
            <a:extLst>
              <a:ext uri="{FF2B5EF4-FFF2-40B4-BE49-F238E27FC236}">
                <a16:creationId xmlns:a16="http://schemas.microsoft.com/office/drawing/2014/main" id="{366D406A-7F9E-48BA-8B15-E874D16C9C37}"/>
              </a:ext>
            </a:extLst>
          </p:cNvPr>
          <p:cNvSpPr txBox="1"/>
          <p:nvPr/>
        </p:nvSpPr>
        <p:spPr>
          <a:xfrm>
            <a:off x="841892" y="5297803"/>
            <a:ext cx="7344576" cy="422910"/>
          </a:xfrm>
          <a:prstGeom prst="roundRect">
            <a:avLst>
              <a:gd name="adj" fmla="val 22639"/>
            </a:avLst>
          </a:prstGeom>
          <a:solidFill>
            <a:srgbClr val="ACDDFC"/>
          </a:solidFill>
        </p:spPr>
        <p:txBody>
          <a:bodyPr wrap="square" lIns="360000" rtlCol="0" anchor="ctr" anchorCtr="0">
            <a:spAutoFit/>
          </a:bodyPr>
          <a:lstStyle/>
          <a:p>
            <a:pPr marL="285750" indent="-285750">
              <a:buFont typeface="Arial" panose="020B0604020202020204" pitchFamily="34" charset="0"/>
              <a:buChar char="•"/>
            </a:pPr>
            <a:r>
              <a:rPr lang="en-GB" dirty="0"/>
              <a:t>Art Books</a:t>
            </a:r>
          </a:p>
        </p:txBody>
      </p:sp>
      <p:sp>
        <p:nvSpPr>
          <p:cNvPr id="13" name="TextBox 12">
            <a:extLst>
              <a:ext uri="{FF2B5EF4-FFF2-40B4-BE49-F238E27FC236}">
                <a16:creationId xmlns:a16="http://schemas.microsoft.com/office/drawing/2014/main" id="{3DCD7410-A740-447B-AAAD-F67859377200}"/>
              </a:ext>
            </a:extLst>
          </p:cNvPr>
          <p:cNvSpPr txBox="1"/>
          <p:nvPr/>
        </p:nvSpPr>
        <p:spPr>
          <a:xfrm>
            <a:off x="841892" y="5811871"/>
            <a:ext cx="7344576" cy="422910"/>
          </a:xfrm>
          <a:prstGeom prst="roundRect">
            <a:avLst>
              <a:gd name="adj" fmla="val 22639"/>
            </a:avLst>
          </a:prstGeom>
          <a:solidFill>
            <a:srgbClr val="ACDDFC"/>
          </a:solidFill>
        </p:spPr>
        <p:txBody>
          <a:bodyPr wrap="square" lIns="360000" rtlCol="0" anchor="ctr" anchorCtr="0">
            <a:spAutoFit/>
          </a:bodyPr>
          <a:lstStyle/>
          <a:p>
            <a:pPr marL="285750" indent="-285750">
              <a:buFont typeface="Arial" panose="020B0604020202020204" pitchFamily="34" charset="0"/>
              <a:buChar char="•"/>
            </a:pPr>
            <a:r>
              <a:rPr lang="en-GB" dirty="0"/>
              <a:t>Biographies and Autobiographies</a:t>
            </a:r>
          </a:p>
        </p:txBody>
      </p:sp>
      <p:sp>
        <p:nvSpPr>
          <p:cNvPr id="14" name="TextBox 13">
            <a:extLst>
              <a:ext uri="{FF2B5EF4-FFF2-40B4-BE49-F238E27FC236}">
                <a16:creationId xmlns:a16="http://schemas.microsoft.com/office/drawing/2014/main" id="{09719B19-9A7C-4C1C-8FC6-DC6B46F8D6A3}"/>
              </a:ext>
            </a:extLst>
          </p:cNvPr>
          <p:cNvSpPr txBox="1"/>
          <p:nvPr/>
        </p:nvSpPr>
        <p:spPr>
          <a:xfrm>
            <a:off x="841892" y="4269661"/>
            <a:ext cx="7344576" cy="422910"/>
          </a:xfrm>
          <a:prstGeom prst="roundRect">
            <a:avLst>
              <a:gd name="adj" fmla="val 22639"/>
            </a:avLst>
          </a:prstGeom>
          <a:solidFill>
            <a:srgbClr val="ACDDFC"/>
          </a:solidFill>
        </p:spPr>
        <p:txBody>
          <a:bodyPr wrap="square" lIns="360000" rtlCol="0" anchor="ctr" anchorCtr="0">
            <a:spAutoFit/>
          </a:bodyPr>
          <a:lstStyle/>
          <a:p>
            <a:pPr marL="285750" indent="-285750">
              <a:buFont typeface="Arial" panose="020B0604020202020204" pitchFamily="34" charset="0"/>
              <a:buChar char="•"/>
            </a:pPr>
            <a:r>
              <a:rPr lang="en-GB" dirty="0"/>
              <a:t>Science Books</a:t>
            </a:r>
          </a:p>
        </p:txBody>
      </p:sp>
      <p:pic>
        <p:nvPicPr>
          <p:cNvPr id="7" name="Picture 6" descr="A close up of a logo&#10;&#10;Description automatically generated">
            <a:extLst>
              <a:ext uri="{FF2B5EF4-FFF2-40B4-BE49-F238E27FC236}">
                <a16:creationId xmlns:a16="http://schemas.microsoft.com/office/drawing/2014/main" id="{87A5EA05-C5AB-4262-85A3-3539F3993C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16934" y="2074268"/>
            <a:ext cx="3730266" cy="4365309"/>
          </a:xfrm>
          <a:prstGeom prst="rect">
            <a:avLst/>
          </a:prstGeom>
        </p:spPr>
      </p:pic>
      <p:pic>
        <p:nvPicPr>
          <p:cNvPr id="15" name="Picture 14" descr="A close up of a logo&#10;&#10;Description automatically generated">
            <a:extLst>
              <a:ext uri="{FF2B5EF4-FFF2-40B4-BE49-F238E27FC236}">
                <a16:creationId xmlns:a16="http://schemas.microsoft.com/office/drawing/2014/main" id="{8B31BA33-5DC0-4F9E-B99C-0E3A9B3A2A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55182" y="3848099"/>
            <a:ext cx="2426885" cy="2806745"/>
          </a:xfrm>
          <a:prstGeom prst="rect">
            <a:avLst/>
          </a:prstGeom>
        </p:spPr>
      </p:pic>
      <p:sp>
        <p:nvSpPr>
          <p:cNvPr id="19" name="Rectangle: Rounded Corners 18">
            <a:extLst>
              <a:ext uri="{FF2B5EF4-FFF2-40B4-BE49-F238E27FC236}">
                <a16:creationId xmlns:a16="http://schemas.microsoft.com/office/drawing/2014/main" id="{A9A30415-6D67-4E99-9CEE-6B61AFD4128E}"/>
              </a:ext>
            </a:extLst>
          </p:cNvPr>
          <p:cNvSpPr/>
          <p:nvPr/>
        </p:nvSpPr>
        <p:spPr>
          <a:xfrm>
            <a:off x="5252832" y="1957390"/>
            <a:ext cx="3364118" cy="1582933"/>
          </a:xfrm>
          <a:prstGeom prst="roundRect">
            <a:avLst/>
          </a:prstGeom>
          <a:solidFill>
            <a:srgbClr val="EE74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t>Fun Fact: </a:t>
            </a:r>
          </a:p>
          <a:p>
            <a:r>
              <a:rPr lang="en-GB" dirty="0"/>
              <a:t>Non-Fiction isn’t just for books either. Documentaries are another good example of Non-Fiction.</a:t>
            </a:r>
          </a:p>
        </p:txBody>
      </p:sp>
    </p:spTree>
    <p:extLst>
      <p:ext uri="{BB962C8B-B14F-4D97-AF65-F5344CB8AC3E}">
        <p14:creationId xmlns:p14="http://schemas.microsoft.com/office/powerpoint/2010/main" val="2617657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2" grpId="0" animBg="1"/>
      <p:bldP spid="9" grpId="0" animBg="1"/>
      <p:bldP spid="10" grpId="0" animBg="1"/>
      <p:bldP spid="13" grpId="0" animBg="1"/>
      <p:bldP spid="14"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7BB554B-592A-4144-8F78-DF5A83989058}"/>
              </a:ext>
            </a:extLst>
          </p:cNvPr>
          <p:cNvSpPr>
            <a:spLocks noGrp="1"/>
          </p:cNvSpPr>
          <p:nvPr>
            <p:ph type="title"/>
          </p:nvPr>
        </p:nvSpPr>
        <p:spPr>
          <a:xfrm>
            <a:off x="457198" y="478895"/>
            <a:ext cx="8220075" cy="1585036"/>
          </a:xfrm>
        </p:spPr>
        <p:txBody>
          <a:bodyPr/>
          <a:lstStyle/>
          <a:p>
            <a:pPr algn="ctr"/>
            <a:r>
              <a:rPr lang="en-GB" dirty="0"/>
              <a:t>Can You Think of Any Other Types of Non-Fiction Texts?'</a:t>
            </a:r>
            <a:endParaRPr lang="en-GB" dirty="0">
              <a:latin typeface="+mn-lt"/>
            </a:endParaRPr>
          </a:p>
        </p:txBody>
      </p:sp>
      <p:sp>
        <p:nvSpPr>
          <p:cNvPr id="11" name="Title 2">
            <a:extLst>
              <a:ext uri="{FF2B5EF4-FFF2-40B4-BE49-F238E27FC236}">
                <a16:creationId xmlns:a16="http://schemas.microsoft.com/office/drawing/2014/main" id="{A18FFAAB-F8D8-44A2-878D-C64EC2A94CDF}"/>
              </a:ext>
            </a:extLst>
          </p:cNvPr>
          <p:cNvSpPr txBox="1">
            <a:spLocks/>
          </p:cNvSpPr>
          <p:nvPr/>
        </p:nvSpPr>
        <p:spPr>
          <a:xfrm>
            <a:off x="457198" y="2168211"/>
            <a:ext cx="8220075" cy="99430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lvl="0">
              <a:lnSpc>
                <a:spcPct val="120000"/>
              </a:lnSpc>
              <a:spcBef>
                <a:spcPts val="0"/>
              </a:spcBef>
              <a:buClr>
                <a:srgbClr val="000000"/>
              </a:buClr>
              <a:buSzPts val="3400"/>
            </a:pPr>
            <a:r>
              <a:rPr lang="en-US" sz="1800" dirty="0">
                <a:solidFill>
                  <a:srgbClr val="000000"/>
                </a:solidFill>
                <a:latin typeface="+mn-lt"/>
                <a:ea typeface="Helvetica Neue"/>
                <a:cs typeface="Helvetica Neue"/>
                <a:sym typeface="Helvetica Neue"/>
              </a:rPr>
              <a:t>Remember, it doesn’t have to be a book! Twist and turn to the person next to you to discuss.</a:t>
            </a:r>
            <a:endParaRPr lang="en-GB" sz="1800" dirty="0">
              <a:latin typeface="+mn-lt"/>
            </a:endParaRPr>
          </a:p>
        </p:txBody>
      </p:sp>
      <p:sp>
        <p:nvSpPr>
          <p:cNvPr id="9" name="Title 2">
            <a:extLst>
              <a:ext uri="{FF2B5EF4-FFF2-40B4-BE49-F238E27FC236}">
                <a16:creationId xmlns:a16="http://schemas.microsoft.com/office/drawing/2014/main" id="{E5B96F8F-3137-429E-9C7F-DB618C378FA7}"/>
              </a:ext>
            </a:extLst>
          </p:cNvPr>
          <p:cNvSpPr txBox="1">
            <a:spLocks/>
          </p:cNvSpPr>
          <p:nvPr/>
        </p:nvSpPr>
        <p:spPr>
          <a:xfrm rot="713345">
            <a:off x="697554" y="3591643"/>
            <a:ext cx="1528357" cy="158503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gn="ctr"/>
            <a:r>
              <a:rPr lang="en-US" sz="16600" dirty="0">
                <a:solidFill>
                  <a:srgbClr val="ACDDFC"/>
                </a:solidFill>
                <a:latin typeface="+mn-lt"/>
                <a:ea typeface="Helvetica Neue"/>
                <a:cs typeface="Helvetica Neue"/>
                <a:sym typeface="Helvetica Neue"/>
              </a:rPr>
              <a:t>?</a:t>
            </a:r>
            <a:endParaRPr lang="en-GB" sz="16600" dirty="0">
              <a:solidFill>
                <a:srgbClr val="ACDDFC"/>
              </a:solidFill>
              <a:latin typeface="+mn-lt"/>
            </a:endParaRPr>
          </a:p>
        </p:txBody>
      </p:sp>
      <p:sp>
        <p:nvSpPr>
          <p:cNvPr id="10" name="Title 2">
            <a:extLst>
              <a:ext uri="{FF2B5EF4-FFF2-40B4-BE49-F238E27FC236}">
                <a16:creationId xmlns:a16="http://schemas.microsoft.com/office/drawing/2014/main" id="{D6B76858-30EB-4AF1-AA1B-D3AB26A0AB2D}"/>
              </a:ext>
            </a:extLst>
          </p:cNvPr>
          <p:cNvSpPr txBox="1">
            <a:spLocks/>
          </p:cNvSpPr>
          <p:nvPr/>
        </p:nvSpPr>
        <p:spPr>
          <a:xfrm rot="20581962">
            <a:off x="2889666" y="4115468"/>
            <a:ext cx="1528357" cy="158503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gn="ctr"/>
            <a:r>
              <a:rPr lang="en-US" sz="16600" dirty="0">
                <a:solidFill>
                  <a:srgbClr val="ACDDFC"/>
                </a:solidFill>
                <a:latin typeface="+mn-lt"/>
                <a:ea typeface="Helvetica Neue"/>
                <a:cs typeface="Helvetica Neue"/>
                <a:sym typeface="Helvetica Neue"/>
              </a:rPr>
              <a:t>?</a:t>
            </a:r>
            <a:endParaRPr lang="en-GB" sz="16600" dirty="0">
              <a:solidFill>
                <a:srgbClr val="ACDDFC"/>
              </a:solidFill>
              <a:latin typeface="+mn-lt"/>
            </a:endParaRPr>
          </a:p>
        </p:txBody>
      </p:sp>
      <p:sp>
        <p:nvSpPr>
          <p:cNvPr id="13" name="Title 2">
            <a:extLst>
              <a:ext uri="{FF2B5EF4-FFF2-40B4-BE49-F238E27FC236}">
                <a16:creationId xmlns:a16="http://schemas.microsoft.com/office/drawing/2014/main" id="{CA504795-820D-4CE7-94BF-6B11281366ED}"/>
              </a:ext>
            </a:extLst>
          </p:cNvPr>
          <p:cNvSpPr txBox="1">
            <a:spLocks/>
          </p:cNvSpPr>
          <p:nvPr/>
        </p:nvSpPr>
        <p:spPr>
          <a:xfrm rot="21152031">
            <a:off x="4712538" y="3134439"/>
            <a:ext cx="1528357" cy="158503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gn="ctr"/>
            <a:r>
              <a:rPr lang="en-US" sz="16600" dirty="0">
                <a:solidFill>
                  <a:srgbClr val="ACDDFC"/>
                </a:solidFill>
                <a:latin typeface="+mn-lt"/>
                <a:ea typeface="Helvetica Neue"/>
                <a:cs typeface="Helvetica Neue"/>
                <a:sym typeface="Helvetica Neue"/>
              </a:rPr>
              <a:t>?</a:t>
            </a:r>
            <a:endParaRPr lang="en-GB" sz="16600" dirty="0">
              <a:solidFill>
                <a:srgbClr val="ACDDFC"/>
              </a:solidFill>
              <a:latin typeface="+mn-lt"/>
            </a:endParaRPr>
          </a:p>
        </p:txBody>
      </p:sp>
      <p:sp>
        <p:nvSpPr>
          <p:cNvPr id="14" name="Title 2">
            <a:extLst>
              <a:ext uri="{FF2B5EF4-FFF2-40B4-BE49-F238E27FC236}">
                <a16:creationId xmlns:a16="http://schemas.microsoft.com/office/drawing/2014/main" id="{68760616-E8AF-4047-8E8D-B99855EEDE3F}"/>
              </a:ext>
            </a:extLst>
          </p:cNvPr>
          <p:cNvSpPr txBox="1">
            <a:spLocks/>
          </p:cNvSpPr>
          <p:nvPr/>
        </p:nvSpPr>
        <p:spPr>
          <a:xfrm rot="960753">
            <a:off x="6335485" y="3990065"/>
            <a:ext cx="1528357" cy="158503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gn="ctr"/>
            <a:r>
              <a:rPr lang="en-US" sz="16600" dirty="0">
                <a:solidFill>
                  <a:srgbClr val="ACDDFC"/>
                </a:solidFill>
                <a:latin typeface="+mn-lt"/>
                <a:ea typeface="Helvetica Neue"/>
                <a:cs typeface="Helvetica Neue"/>
                <a:sym typeface="Helvetica Neue"/>
              </a:rPr>
              <a:t>?</a:t>
            </a:r>
            <a:endParaRPr lang="en-GB" sz="16600" dirty="0">
              <a:solidFill>
                <a:srgbClr val="ACDDFC"/>
              </a:solidFill>
              <a:latin typeface="+mn-lt"/>
            </a:endParaRPr>
          </a:p>
        </p:txBody>
      </p:sp>
    </p:spTree>
    <p:extLst>
      <p:ext uri="{BB962C8B-B14F-4D97-AF65-F5344CB8AC3E}">
        <p14:creationId xmlns:p14="http://schemas.microsoft.com/office/powerpoint/2010/main" val="398465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par>
                          <p:cTn id="17" fill="hold">
                            <p:stCondLst>
                              <p:cond delay="500"/>
                            </p:stCondLst>
                            <p:childTnLst>
                              <p:par>
                                <p:cTn id="18" presetID="32" presetClass="emph" presetSubtype="0" fill="hold" grpId="1" nodeType="afterEffect">
                                  <p:stCondLst>
                                    <p:cond delay="0"/>
                                  </p:stCondLst>
                                  <p:childTnLst>
                                    <p:animRot by="120000">
                                      <p:cBhvr>
                                        <p:cTn id="19" dur="1160" fill="hold">
                                          <p:stCondLst>
                                            <p:cond delay="0"/>
                                          </p:stCondLst>
                                        </p:cTn>
                                        <p:tgtEl>
                                          <p:spTgt spid="13"/>
                                        </p:tgtEl>
                                        <p:attrNameLst>
                                          <p:attrName>r</p:attrName>
                                        </p:attrNameLst>
                                      </p:cBhvr>
                                    </p:animRot>
                                    <p:animRot by="-240000">
                                      <p:cBhvr>
                                        <p:cTn id="20" dur="2320" fill="hold">
                                          <p:stCondLst>
                                            <p:cond delay="2320"/>
                                          </p:stCondLst>
                                        </p:cTn>
                                        <p:tgtEl>
                                          <p:spTgt spid="13"/>
                                        </p:tgtEl>
                                        <p:attrNameLst>
                                          <p:attrName>r</p:attrName>
                                        </p:attrNameLst>
                                      </p:cBhvr>
                                    </p:animRot>
                                    <p:animRot by="240000">
                                      <p:cBhvr>
                                        <p:cTn id="21" dur="2320" fill="hold">
                                          <p:stCondLst>
                                            <p:cond delay="4640"/>
                                          </p:stCondLst>
                                        </p:cTn>
                                        <p:tgtEl>
                                          <p:spTgt spid="13"/>
                                        </p:tgtEl>
                                        <p:attrNameLst>
                                          <p:attrName>r</p:attrName>
                                        </p:attrNameLst>
                                      </p:cBhvr>
                                    </p:animRot>
                                    <p:animRot by="-240000">
                                      <p:cBhvr>
                                        <p:cTn id="22" dur="2320" fill="hold">
                                          <p:stCondLst>
                                            <p:cond delay="6960"/>
                                          </p:stCondLst>
                                        </p:cTn>
                                        <p:tgtEl>
                                          <p:spTgt spid="13"/>
                                        </p:tgtEl>
                                        <p:attrNameLst>
                                          <p:attrName>r</p:attrName>
                                        </p:attrNameLst>
                                      </p:cBhvr>
                                    </p:animRot>
                                    <p:animRot by="120000">
                                      <p:cBhvr>
                                        <p:cTn id="23" dur="2320" fill="hold">
                                          <p:stCondLst>
                                            <p:cond delay="9280"/>
                                          </p:stCondLst>
                                        </p:cTn>
                                        <p:tgtEl>
                                          <p:spTgt spid="13"/>
                                        </p:tgtEl>
                                        <p:attrNameLst>
                                          <p:attrName>r</p:attrName>
                                        </p:attrNameLst>
                                      </p:cBhvr>
                                    </p:animRot>
                                  </p:childTnLst>
                                </p:cTn>
                              </p:par>
                              <p:par>
                                <p:cTn id="24" presetID="32" presetClass="emph" presetSubtype="0" fill="hold" grpId="1" nodeType="withEffect">
                                  <p:stCondLst>
                                    <p:cond delay="100"/>
                                  </p:stCondLst>
                                  <p:childTnLst>
                                    <p:animRot by="120000">
                                      <p:cBhvr>
                                        <p:cTn id="25" dur="1220" fill="hold">
                                          <p:stCondLst>
                                            <p:cond delay="0"/>
                                          </p:stCondLst>
                                        </p:cTn>
                                        <p:tgtEl>
                                          <p:spTgt spid="14"/>
                                        </p:tgtEl>
                                        <p:attrNameLst>
                                          <p:attrName>r</p:attrName>
                                        </p:attrNameLst>
                                      </p:cBhvr>
                                    </p:animRot>
                                    <p:animRot by="-240000">
                                      <p:cBhvr>
                                        <p:cTn id="26" dur="2440" fill="hold">
                                          <p:stCondLst>
                                            <p:cond delay="2440"/>
                                          </p:stCondLst>
                                        </p:cTn>
                                        <p:tgtEl>
                                          <p:spTgt spid="14"/>
                                        </p:tgtEl>
                                        <p:attrNameLst>
                                          <p:attrName>r</p:attrName>
                                        </p:attrNameLst>
                                      </p:cBhvr>
                                    </p:animRot>
                                    <p:animRot by="240000">
                                      <p:cBhvr>
                                        <p:cTn id="27" dur="2440" fill="hold">
                                          <p:stCondLst>
                                            <p:cond delay="4880"/>
                                          </p:stCondLst>
                                        </p:cTn>
                                        <p:tgtEl>
                                          <p:spTgt spid="14"/>
                                        </p:tgtEl>
                                        <p:attrNameLst>
                                          <p:attrName>r</p:attrName>
                                        </p:attrNameLst>
                                      </p:cBhvr>
                                    </p:animRot>
                                    <p:animRot by="-240000">
                                      <p:cBhvr>
                                        <p:cTn id="28" dur="2440" fill="hold">
                                          <p:stCondLst>
                                            <p:cond delay="7320"/>
                                          </p:stCondLst>
                                        </p:cTn>
                                        <p:tgtEl>
                                          <p:spTgt spid="14"/>
                                        </p:tgtEl>
                                        <p:attrNameLst>
                                          <p:attrName>r</p:attrName>
                                        </p:attrNameLst>
                                      </p:cBhvr>
                                    </p:animRot>
                                    <p:animRot by="120000">
                                      <p:cBhvr>
                                        <p:cTn id="29" dur="2440" fill="hold">
                                          <p:stCondLst>
                                            <p:cond delay="9760"/>
                                          </p:stCondLst>
                                        </p:cTn>
                                        <p:tgtEl>
                                          <p:spTgt spid="14"/>
                                        </p:tgtEl>
                                        <p:attrNameLst>
                                          <p:attrName>r</p:attrName>
                                        </p:attrNameLst>
                                      </p:cBhvr>
                                    </p:animRot>
                                  </p:childTnLst>
                                </p:cTn>
                              </p:par>
                              <p:par>
                                <p:cTn id="30" presetID="32" presetClass="emph" presetSubtype="0" fill="hold" grpId="1" nodeType="withEffect">
                                  <p:stCondLst>
                                    <p:cond delay="200"/>
                                  </p:stCondLst>
                                  <p:childTnLst>
                                    <p:animRot by="120000">
                                      <p:cBhvr>
                                        <p:cTn id="31" dur="1460" fill="hold">
                                          <p:stCondLst>
                                            <p:cond delay="0"/>
                                          </p:stCondLst>
                                        </p:cTn>
                                        <p:tgtEl>
                                          <p:spTgt spid="10"/>
                                        </p:tgtEl>
                                        <p:attrNameLst>
                                          <p:attrName>r</p:attrName>
                                        </p:attrNameLst>
                                      </p:cBhvr>
                                    </p:animRot>
                                    <p:animRot by="-240000">
                                      <p:cBhvr>
                                        <p:cTn id="32" dur="2920" fill="hold">
                                          <p:stCondLst>
                                            <p:cond delay="2920"/>
                                          </p:stCondLst>
                                        </p:cTn>
                                        <p:tgtEl>
                                          <p:spTgt spid="10"/>
                                        </p:tgtEl>
                                        <p:attrNameLst>
                                          <p:attrName>r</p:attrName>
                                        </p:attrNameLst>
                                      </p:cBhvr>
                                    </p:animRot>
                                    <p:animRot by="240000">
                                      <p:cBhvr>
                                        <p:cTn id="33" dur="2920" fill="hold">
                                          <p:stCondLst>
                                            <p:cond delay="5840"/>
                                          </p:stCondLst>
                                        </p:cTn>
                                        <p:tgtEl>
                                          <p:spTgt spid="10"/>
                                        </p:tgtEl>
                                        <p:attrNameLst>
                                          <p:attrName>r</p:attrName>
                                        </p:attrNameLst>
                                      </p:cBhvr>
                                    </p:animRot>
                                    <p:animRot by="-240000">
                                      <p:cBhvr>
                                        <p:cTn id="34" dur="2920" fill="hold">
                                          <p:stCondLst>
                                            <p:cond delay="8760"/>
                                          </p:stCondLst>
                                        </p:cTn>
                                        <p:tgtEl>
                                          <p:spTgt spid="10"/>
                                        </p:tgtEl>
                                        <p:attrNameLst>
                                          <p:attrName>r</p:attrName>
                                        </p:attrNameLst>
                                      </p:cBhvr>
                                    </p:animRot>
                                    <p:animRot by="120000">
                                      <p:cBhvr>
                                        <p:cTn id="35" dur="2920" fill="hold">
                                          <p:stCondLst>
                                            <p:cond delay="11680"/>
                                          </p:stCondLst>
                                        </p:cTn>
                                        <p:tgtEl>
                                          <p:spTgt spid="10"/>
                                        </p:tgtEl>
                                        <p:attrNameLst>
                                          <p:attrName>r</p:attrName>
                                        </p:attrNameLst>
                                      </p:cBhvr>
                                    </p:animRot>
                                  </p:childTnLst>
                                </p:cTn>
                              </p:par>
                              <p:par>
                                <p:cTn id="36" presetID="32" presetClass="emph" presetSubtype="0" fill="hold" grpId="1" nodeType="withEffect">
                                  <p:stCondLst>
                                    <p:cond delay="300"/>
                                  </p:stCondLst>
                                  <p:childTnLst>
                                    <p:animRot by="120000">
                                      <p:cBhvr>
                                        <p:cTn id="37" dur="1190" fill="hold">
                                          <p:stCondLst>
                                            <p:cond delay="0"/>
                                          </p:stCondLst>
                                        </p:cTn>
                                        <p:tgtEl>
                                          <p:spTgt spid="9"/>
                                        </p:tgtEl>
                                        <p:attrNameLst>
                                          <p:attrName>r</p:attrName>
                                        </p:attrNameLst>
                                      </p:cBhvr>
                                    </p:animRot>
                                    <p:animRot by="-240000">
                                      <p:cBhvr>
                                        <p:cTn id="38" dur="2380" fill="hold">
                                          <p:stCondLst>
                                            <p:cond delay="2380"/>
                                          </p:stCondLst>
                                        </p:cTn>
                                        <p:tgtEl>
                                          <p:spTgt spid="9"/>
                                        </p:tgtEl>
                                        <p:attrNameLst>
                                          <p:attrName>r</p:attrName>
                                        </p:attrNameLst>
                                      </p:cBhvr>
                                    </p:animRot>
                                    <p:animRot by="240000">
                                      <p:cBhvr>
                                        <p:cTn id="39" dur="2380" fill="hold">
                                          <p:stCondLst>
                                            <p:cond delay="4760"/>
                                          </p:stCondLst>
                                        </p:cTn>
                                        <p:tgtEl>
                                          <p:spTgt spid="9"/>
                                        </p:tgtEl>
                                        <p:attrNameLst>
                                          <p:attrName>r</p:attrName>
                                        </p:attrNameLst>
                                      </p:cBhvr>
                                    </p:animRot>
                                    <p:animRot by="-240000">
                                      <p:cBhvr>
                                        <p:cTn id="40" dur="2380" fill="hold">
                                          <p:stCondLst>
                                            <p:cond delay="7140"/>
                                          </p:stCondLst>
                                        </p:cTn>
                                        <p:tgtEl>
                                          <p:spTgt spid="9"/>
                                        </p:tgtEl>
                                        <p:attrNameLst>
                                          <p:attrName>r</p:attrName>
                                        </p:attrNameLst>
                                      </p:cBhvr>
                                    </p:animRot>
                                    <p:animRot by="120000">
                                      <p:cBhvr>
                                        <p:cTn id="41" dur="2380" fill="hold">
                                          <p:stCondLst>
                                            <p:cond delay="952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p:bldP spid="10" grpId="1"/>
      <p:bldP spid="13" grpId="0"/>
      <p:bldP spid="13" grpId="1"/>
      <p:bldP spid="14" grpId="0"/>
      <p:bldP spid="14" grpId="1"/>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Template.potx" id="{F2D9965A-8C68-4F5E-A2B5-CF7E0DDA752E}" vid="{78487116-FFC1-4A12-BB7A-4083D6069C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237</TotalTime>
  <Words>325</Words>
  <Application>Microsoft Office PowerPoint</Application>
  <PresentationFormat>On-screen Show (4:3)</PresentationFormat>
  <Paragraphs>54</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Helvetica Neue</vt:lpstr>
      <vt:lpstr>Twinkl</vt:lpstr>
      <vt:lpstr>Arial</vt:lpstr>
      <vt:lpstr>Calibri</vt:lpstr>
      <vt:lpstr>Office Theme</vt:lpstr>
      <vt:lpstr>PowerPoint Presentation</vt:lpstr>
      <vt:lpstr>Fiction vs Non-Fiction What’s the Difference?</vt:lpstr>
      <vt:lpstr>Features of a Fiction Book</vt:lpstr>
      <vt:lpstr>Examples of Fiction</vt:lpstr>
      <vt:lpstr>Can You Think of Any Other Types of Fiction Texts?</vt:lpstr>
      <vt:lpstr>Features of a Non-Fiction Book</vt:lpstr>
      <vt:lpstr>Examples of Non-Fiction</vt:lpstr>
      <vt:lpstr>Can You Think of Any Other Types of Non-Fiction Texts?'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Robinson</dc:creator>
  <cp:lastModifiedBy>Georgina Dallison</cp:lastModifiedBy>
  <cp:revision>15</cp:revision>
  <dcterms:created xsi:type="dcterms:W3CDTF">2020-06-24T14:35:34Z</dcterms:created>
  <dcterms:modified xsi:type="dcterms:W3CDTF">2021-02-23T16:33:15Z</dcterms:modified>
</cp:coreProperties>
</file>