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74" r:id="rId5"/>
    <p:sldId id="258" r:id="rId6"/>
    <p:sldId id="260" r:id="rId7"/>
    <p:sldId id="261" r:id="rId8"/>
    <p:sldId id="262" r:id="rId9"/>
    <p:sldId id="263" r:id="rId10"/>
    <p:sldId id="264" r:id="rId11"/>
    <p:sldId id="266" r:id="rId12"/>
    <p:sldId id="265" r:id="rId13"/>
    <p:sldId id="267" r:id="rId14"/>
    <p:sldId id="268" r:id="rId15"/>
    <p:sldId id="269" r:id="rId16"/>
    <p:sldId id="270" r:id="rId17"/>
    <p:sldId id="272" r:id="rId18"/>
    <p:sldId id="271"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5/2/2023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youtube.com/watch?v=0Rgfh073BxM&amp;t=34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youtube.com/watch?v=U8iX-rstY9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h28qPIxQv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C38E5-30F5-494D-AA8D-83F40302BDB2}"/>
              </a:ext>
            </a:extLst>
          </p:cNvPr>
          <p:cNvSpPr>
            <a:spLocks noGrp="1"/>
          </p:cNvSpPr>
          <p:nvPr>
            <p:ph type="ctrTitle"/>
          </p:nvPr>
        </p:nvSpPr>
        <p:spPr>
          <a:xfrm>
            <a:off x="1809735" y="1909196"/>
            <a:ext cx="8689976" cy="1519804"/>
          </a:xfrm>
        </p:spPr>
        <p:txBody>
          <a:bodyPr>
            <a:normAutofit fontScale="90000"/>
          </a:bodyPr>
          <a:lstStyle/>
          <a:p>
            <a:r>
              <a:rPr lang="en-GB" sz="16700" dirty="0">
                <a:latin typeface="Kinetic Letters" panose="00000500000000000000" pitchFamily="50" charset="0"/>
              </a:rPr>
              <a:t>Bullying</a:t>
            </a:r>
            <a:r>
              <a:rPr lang="en-GB" sz="11500" dirty="0"/>
              <a:t> </a:t>
            </a:r>
          </a:p>
        </p:txBody>
      </p:sp>
      <p:sp>
        <p:nvSpPr>
          <p:cNvPr id="3" name="Subtitle 2">
            <a:extLst>
              <a:ext uri="{FF2B5EF4-FFF2-40B4-BE49-F238E27FC236}">
                <a16:creationId xmlns:a16="http://schemas.microsoft.com/office/drawing/2014/main" id="{8F36615D-E125-4F1E-979C-407C6CB09E5A}"/>
              </a:ext>
            </a:extLst>
          </p:cNvPr>
          <p:cNvSpPr>
            <a:spLocks noGrp="1"/>
          </p:cNvSpPr>
          <p:nvPr>
            <p:ph type="subTitle" idx="1"/>
          </p:nvPr>
        </p:nvSpPr>
        <p:spPr>
          <a:xfrm>
            <a:off x="1692289" y="3357693"/>
            <a:ext cx="8689976" cy="1371599"/>
          </a:xfrm>
        </p:spPr>
        <p:txBody>
          <a:bodyPr/>
          <a:lstStyle/>
          <a:p>
            <a:r>
              <a:rPr lang="en-GB" b="1" dirty="0"/>
              <a:t>Anti-Bullying DAY Thursday 4</a:t>
            </a:r>
            <a:r>
              <a:rPr lang="en-GB" b="1" baseline="30000" dirty="0"/>
              <a:t>th</a:t>
            </a:r>
            <a:r>
              <a:rPr lang="en-GB" b="1" dirty="0"/>
              <a:t> April 2023</a:t>
            </a:r>
          </a:p>
        </p:txBody>
      </p:sp>
    </p:spTree>
    <p:extLst>
      <p:ext uri="{BB962C8B-B14F-4D97-AF65-F5344CB8AC3E}">
        <p14:creationId xmlns:p14="http://schemas.microsoft.com/office/powerpoint/2010/main" val="369875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p:txBody>
          <a:bodyPr>
            <a:normAutofit/>
          </a:bodyPr>
          <a:lstStyle/>
          <a:p>
            <a:r>
              <a:rPr lang="en-GB" sz="8000" b="1" u="sng" dirty="0">
                <a:latin typeface="Kinetic Letters" panose="00000500000000000000" pitchFamily="50" charset="0"/>
              </a:rPr>
              <a:t>The Outsider</a:t>
            </a:r>
          </a:p>
        </p:txBody>
      </p:sp>
      <p:sp>
        <p:nvSpPr>
          <p:cNvPr id="3" name="Content Placeholder 2">
            <a:extLst>
              <a:ext uri="{FF2B5EF4-FFF2-40B4-BE49-F238E27FC236}">
                <a16:creationId xmlns:a16="http://schemas.microsoft.com/office/drawing/2014/main" id="{0A494252-B8BD-4D88-9004-362BD3B33DB6}"/>
              </a:ext>
            </a:extLst>
          </p:cNvPr>
          <p:cNvSpPr>
            <a:spLocks noGrp="1"/>
          </p:cNvSpPr>
          <p:nvPr>
            <p:ph sz="quarter" idx="13"/>
          </p:nvPr>
        </p:nvSpPr>
        <p:spPr/>
        <p:txBody>
          <a:bodyPr>
            <a:normAutofit/>
          </a:bodyPr>
          <a:lstStyle/>
          <a:p>
            <a:pPr marL="0" indent="0" algn="ctr">
              <a:buNone/>
            </a:pPr>
            <a:r>
              <a:rPr lang="en-GB" sz="4800" cap="none" dirty="0">
                <a:latin typeface="Kinetic Letters" panose="00000500000000000000" pitchFamily="50" charset="0"/>
              </a:rPr>
              <a:t>You also have the outsider or bystander role. This is someone who is either unaware of the bullying happening, or is choosing to ignore it and not involve themselves at all. </a:t>
            </a:r>
          </a:p>
        </p:txBody>
      </p:sp>
    </p:spTree>
    <p:extLst>
      <p:ext uri="{BB962C8B-B14F-4D97-AF65-F5344CB8AC3E}">
        <p14:creationId xmlns:p14="http://schemas.microsoft.com/office/powerpoint/2010/main" val="3739297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p:txBody>
          <a:bodyPr>
            <a:normAutofit/>
          </a:bodyPr>
          <a:lstStyle/>
          <a:p>
            <a:r>
              <a:rPr lang="en-GB" sz="8000" b="1" u="sng" dirty="0">
                <a:latin typeface="Kinetic Letters" panose="00000500000000000000" pitchFamily="50" charset="0"/>
              </a:rPr>
              <a:t>The Defender</a:t>
            </a:r>
          </a:p>
        </p:txBody>
      </p:sp>
      <p:sp>
        <p:nvSpPr>
          <p:cNvPr id="3" name="Content Placeholder 2">
            <a:extLst>
              <a:ext uri="{FF2B5EF4-FFF2-40B4-BE49-F238E27FC236}">
                <a16:creationId xmlns:a16="http://schemas.microsoft.com/office/drawing/2014/main" id="{0A494252-B8BD-4D88-9004-362BD3B33DB6}"/>
              </a:ext>
            </a:extLst>
          </p:cNvPr>
          <p:cNvSpPr>
            <a:spLocks noGrp="1"/>
          </p:cNvSpPr>
          <p:nvPr>
            <p:ph sz="quarter" idx="13"/>
          </p:nvPr>
        </p:nvSpPr>
        <p:spPr/>
        <p:txBody>
          <a:bodyPr>
            <a:normAutofit lnSpcReduction="10000"/>
          </a:bodyPr>
          <a:lstStyle/>
          <a:p>
            <a:pPr marL="0" indent="0" algn="ctr">
              <a:buNone/>
            </a:pPr>
            <a:r>
              <a:rPr lang="en-GB" sz="4800" cap="none" dirty="0">
                <a:latin typeface="Kinetic Letters" panose="00000500000000000000" pitchFamily="50" charset="0"/>
              </a:rPr>
              <a:t>There is also the defender, and that doesn’t always mean actively standing up to the ones doing the bullying – it could also mean telling a trusted adult what they have seen or even just asking the target if they are ok. </a:t>
            </a:r>
          </a:p>
        </p:txBody>
      </p:sp>
    </p:spTree>
    <p:extLst>
      <p:ext uri="{BB962C8B-B14F-4D97-AF65-F5344CB8AC3E}">
        <p14:creationId xmlns:p14="http://schemas.microsoft.com/office/powerpoint/2010/main" val="3956282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a:xfrm>
            <a:off x="913775" y="618517"/>
            <a:ext cx="11278225" cy="1596177"/>
          </a:xfrm>
        </p:spPr>
        <p:txBody>
          <a:bodyPr>
            <a:normAutofit fontScale="90000"/>
          </a:bodyPr>
          <a:lstStyle/>
          <a:p>
            <a:r>
              <a:rPr lang="en-GB" sz="8000" b="1" u="sng" dirty="0">
                <a:latin typeface="Kinetic Letters" panose="00000500000000000000" pitchFamily="50" charset="0"/>
              </a:rPr>
              <a:t>What to do if you see bulling </a:t>
            </a:r>
          </a:p>
        </p:txBody>
      </p:sp>
      <p:pic>
        <p:nvPicPr>
          <p:cNvPr id="4" name="Content Placeholder 3">
            <a:hlinkClick r:id="rId2"/>
            <a:extLst>
              <a:ext uri="{FF2B5EF4-FFF2-40B4-BE49-F238E27FC236}">
                <a16:creationId xmlns:a16="http://schemas.microsoft.com/office/drawing/2014/main" id="{A8E69ED1-057F-4F20-B3E0-43BAD7D1E8AF}"/>
              </a:ext>
            </a:extLst>
          </p:cNvPr>
          <p:cNvPicPr>
            <a:picLocks noGrp="1" noChangeAspect="1"/>
          </p:cNvPicPr>
          <p:nvPr>
            <p:ph sz="quarter" idx="13"/>
          </p:nvPr>
        </p:nvPicPr>
        <p:blipFill>
          <a:blip r:embed="rId3"/>
          <a:stretch>
            <a:fillRect/>
          </a:stretch>
        </p:blipFill>
        <p:spPr>
          <a:xfrm>
            <a:off x="3756577" y="2038231"/>
            <a:ext cx="5162833" cy="3977770"/>
          </a:xfrm>
          <a:prstGeom prst="rect">
            <a:avLst/>
          </a:prstGeom>
        </p:spPr>
      </p:pic>
    </p:spTree>
    <p:extLst>
      <p:ext uri="{BB962C8B-B14F-4D97-AF65-F5344CB8AC3E}">
        <p14:creationId xmlns:p14="http://schemas.microsoft.com/office/powerpoint/2010/main" val="24442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F824-73BD-4B25-BD38-792F43C2C353}"/>
              </a:ext>
            </a:extLst>
          </p:cNvPr>
          <p:cNvSpPr>
            <a:spLocks noGrp="1"/>
          </p:cNvSpPr>
          <p:nvPr>
            <p:ph type="title"/>
          </p:nvPr>
        </p:nvSpPr>
        <p:spPr>
          <a:xfrm>
            <a:off x="913149" y="268712"/>
            <a:ext cx="10364451" cy="1596177"/>
          </a:xfrm>
        </p:spPr>
        <p:txBody>
          <a:bodyPr>
            <a:normAutofit/>
          </a:bodyPr>
          <a:lstStyle/>
          <a:p>
            <a:r>
              <a:rPr lang="en-GB" sz="6000" b="1" u="sng" dirty="0">
                <a:latin typeface="Kinetic Letters" panose="00000500000000000000" pitchFamily="50" charset="0"/>
              </a:rPr>
              <a:t>Scenario 1</a:t>
            </a:r>
          </a:p>
        </p:txBody>
      </p:sp>
      <p:sp>
        <p:nvSpPr>
          <p:cNvPr id="3" name="Content Placeholder 2">
            <a:extLst>
              <a:ext uri="{FF2B5EF4-FFF2-40B4-BE49-F238E27FC236}">
                <a16:creationId xmlns:a16="http://schemas.microsoft.com/office/drawing/2014/main" id="{FAAD3DE6-AD16-44E7-8DA1-DD83A65E7F56}"/>
              </a:ext>
            </a:extLst>
          </p:cNvPr>
          <p:cNvSpPr>
            <a:spLocks noGrp="1"/>
          </p:cNvSpPr>
          <p:nvPr>
            <p:ph sz="quarter" idx="13"/>
          </p:nvPr>
        </p:nvSpPr>
        <p:spPr>
          <a:xfrm>
            <a:off x="913149" y="1569005"/>
            <a:ext cx="10363826" cy="3424107"/>
          </a:xfrm>
        </p:spPr>
        <p:txBody>
          <a:bodyPr>
            <a:normAutofit/>
          </a:bodyPr>
          <a:lstStyle/>
          <a:p>
            <a:pPr marL="0" indent="0" algn="ctr">
              <a:buNone/>
            </a:pPr>
            <a:r>
              <a:rPr lang="en-GB" sz="4000" cap="none" dirty="0">
                <a:latin typeface="Kinetic Letters" panose="00000500000000000000" pitchFamily="50" charset="0"/>
              </a:rPr>
              <a:t>Every time Bobby goes onto the field at break time, a group of girls follow him around and are unkind to him. Two of the girls shout names, and the rest of them watch and laugh along. </a:t>
            </a:r>
          </a:p>
        </p:txBody>
      </p:sp>
      <p:sp>
        <p:nvSpPr>
          <p:cNvPr id="4" name="TextBox 3">
            <a:extLst>
              <a:ext uri="{FF2B5EF4-FFF2-40B4-BE49-F238E27FC236}">
                <a16:creationId xmlns:a16="http://schemas.microsoft.com/office/drawing/2014/main" id="{295F3992-E1E6-4D39-9299-89441F532345}"/>
              </a:ext>
            </a:extLst>
          </p:cNvPr>
          <p:cNvSpPr txBox="1"/>
          <p:nvPr/>
        </p:nvSpPr>
        <p:spPr>
          <a:xfrm>
            <a:off x="1121696" y="4993112"/>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Which roles can you spot?</a:t>
            </a:r>
          </a:p>
        </p:txBody>
      </p:sp>
      <p:sp>
        <p:nvSpPr>
          <p:cNvPr id="6" name="TextBox 5">
            <a:extLst>
              <a:ext uri="{FF2B5EF4-FFF2-40B4-BE49-F238E27FC236}">
                <a16:creationId xmlns:a16="http://schemas.microsoft.com/office/drawing/2014/main" id="{B52BA01A-0DEE-448B-98C0-7C555BADEDFF}"/>
              </a:ext>
            </a:extLst>
          </p:cNvPr>
          <p:cNvSpPr txBox="1"/>
          <p:nvPr/>
        </p:nvSpPr>
        <p:spPr>
          <a:xfrm>
            <a:off x="6559970" y="4997129"/>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How could they reach out?</a:t>
            </a:r>
          </a:p>
        </p:txBody>
      </p:sp>
    </p:spTree>
    <p:extLst>
      <p:ext uri="{BB962C8B-B14F-4D97-AF65-F5344CB8AC3E}">
        <p14:creationId xmlns:p14="http://schemas.microsoft.com/office/powerpoint/2010/main" val="4014768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14F8C-571C-4811-B82D-74E673158198}"/>
              </a:ext>
            </a:extLst>
          </p:cNvPr>
          <p:cNvSpPr>
            <a:spLocks noGrp="1"/>
          </p:cNvSpPr>
          <p:nvPr>
            <p:ph type="title"/>
          </p:nvPr>
        </p:nvSpPr>
        <p:spPr>
          <a:xfrm>
            <a:off x="913773" y="137254"/>
            <a:ext cx="10364451" cy="1596177"/>
          </a:xfrm>
        </p:spPr>
        <p:txBody>
          <a:bodyPr>
            <a:normAutofit/>
          </a:bodyPr>
          <a:lstStyle/>
          <a:p>
            <a:r>
              <a:rPr lang="en-GB" sz="6000" b="1" u="sng" dirty="0">
                <a:latin typeface="Kinetic Letters" panose="00000500000000000000" pitchFamily="50" charset="0"/>
              </a:rPr>
              <a:t>Scenario 1</a:t>
            </a:r>
          </a:p>
        </p:txBody>
      </p:sp>
      <p:pic>
        <p:nvPicPr>
          <p:cNvPr id="4" name="Content Placeholder 3">
            <a:extLst>
              <a:ext uri="{FF2B5EF4-FFF2-40B4-BE49-F238E27FC236}">
                <a16:creationId xmlns:a16="http://schemas.microsoft.com/office/drawing/2014/main" id="{FE2AEDDE-2528-41D7-8B20-A0EC079D0143}"/>
              </a:ext>
            </a:extLst>
          </p:cNvPr>
          <p:cNvPicPr>
            <a:picLocks noGrp="1" noChangeAspect="1"/>
          </p:cNvPicPr>
          <p:nvPr>
            <p:ph sz="quarter" idx="13"/>
          </p:nvPr>
        </p:nvPicPr>
        <p:blipFill>
          <a:blip r:embed="rId2"/>
          <a:stretch>
            <a:fillRect/>
          </a:stretch>
        </p:blipFill>
        <p:spPr>
          <a:xfrm>
            <a:off x="2129903" y="1395651"/>
            <a:ext cx="9172572" cy="4989107"/>
          </a:xfrm>
          <a:prstGeom prst="rect">
            <a:avLst/>
          </a:prstGeom>
        </p:spPr>
      </p:pic>
      <p:sp>
        <p:nvSpPr>
          <p:cNvPr id="6" name="TextBox 5">
            <a:extLst>
              <a:ext uri="{FF2B5EF4-FFF2-40B4-BE49-F238E27FC236}">
                <a16:creationId xmlns:a16="http://schemas.microsoft.com/office/drawing/2014/main" id="{049157BE-C1A8-4629-8F5E-731E41273CC7}"/>
              </a:ext>
            </a:extLst>
          </p:cNvPr>
          <p:cNvSpPr txBox="1"/>
          <p:nvPr/>
        </p:nvSpPr>
        <p:spPr>
          <a:xfrm>
            <a:off x="2374230" y="1900625"/>
            <a:ext cx="673769" cy="369332"/>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921194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F824-73BD-4B25-BD38-792F43C2C353}"/>
              </a:ext>
            </a:extLst>
          </p:cNvPr>
          <p:cNvSpPr>
            <a:spLocks noGrp="1"/>
          </p:cNvSpPr>
          <p:nvPr>
            <p:ph type="title"/>
          </p:nvPr>
        </p:nvSpPr>
        <p:spPr>
          <a:xfrm>
            <a:off x="913149" y="268712"/>
            <a:ext cx="10364451" cy="1596177"/>
          </a:xfrm>
        </p:spPr>
        <p:txBody>
          <a:bodyPr>
            <a:normAutofit/>
          </a:bodyPr>
          <a:lstStyle/>
          <a:p>
            <a:r>
              <a:rPr lang="en-GB" sz="6000" b="1" u="sng" dirty="0">
                <a:latin typeface="Kinetic Letters" panose="00000500000000000000" pitchFamily="50" charset="0"/>
              </a:rPr>
              <a:t>Scenario 2</a:t>
            </a:r>
          </a:p>
        </p:txBody>
      </p:sp>
      <p:sp>
        <p:nvSpPr>
          <p:cNvPr id="3" name="Content Placeholder 2">
            <a:extLst>
              <a:ext uri="{FF2B5EF4-FFF2-40B4-BE49-F238E27FC236}">
                <a16:creationId xmlns:a16="http://schemas.microsoft.com/office/drawing/2014/main" id="{FAAD3DE6-AD16-44E7-8DA1-DD83A65E7F56}"/>
              </a:ext>
            </a:extLst>
          </p:cNvPr>
          <p:cNvSpPr>
            <a:spLocks noGrp="1"/>
          </p:cNvSpPr>
          <p:nvPr>
            <p:ph sz="quarter" idx="13"/>
          </p:nvPr>
        </p:nvSpPr>
        <p:spPr>
          <a:xfrm>
            <a:off x="913149" y="1569005"/>
            <a:ext cx="10363826" cy="3424107"/>
          </a:xfrm>
        </p:spPr>
        <p:txBody>
          <a:bodyPr>
            <a:normAutofit/>
          </a:bodyPr>
          <a:lstStyle/>
          <a:p>
            <a:pPr marL="0" indent="0" algn="ctr">
              <a:buNone/>
            </a:pPr>
            <a:r>
              <a:rPr lang="en-GB" sz="4800" cap="none" dirty="0" err="1">
                <a:latin typeface="Kinetic Letters" panose="00000500000000000000" pitchFamily="50" charset="0"/>
              </a:rPr>
              <a:t>Vanisha</a:t>
            </a:r>
            <a:r>
              <a:rPr lang="en-GB" sz="4800" cap="none" dirty="0">
                <a:latin typeface="Kinetic Letters" panose="00000500000000000000" pitchFamily="50" charset="0"/>
              </a:rPr>
              <a:t> has noticed that every time her class line up for lunch, there are some children who are pushing Erin around.</a:t>
            </a:r>
          </a:p>
        </p:txBody>
      </p:sp>
      <p:sp>
        <p:nvSpPr>
          <p:cNvPr id="4" name="TextBox 3">
            <a:extLst>
              <a:ext uri="{FF2B5EF4-FFF2-40B4-BE49-F238E27FC236}">
                <a16:creationId xmlns:a16="http://schemas.microsoft.com/office/drawing/2014/main" id="{295F3992-E1E6-4D39-9299-89441F532345}"/>
              </a:ext>
            </a:extLst>
          </p:cNvPr>
          <p:cNvSpPr txBox="1"/>
          <p:nvPr/>
        </p:nvSpPr>
        <p:spPr>
          <a:xfrm>
            <a:off x="1121696" y="4993112"/>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Which roles can you spot?</a:t>
            </a:r>
          </a:p>
        </p:txBody>
      </p:sp>
      <p:sp>
        <p:nvSpPr>
          <p:cNvPr id="6" name="TextBox 5">
            <a:extLst>
              <a:ext uri="{FF2B5EF4-FFF2-40B4-BE49-F238E27FC236}">
                <a16:creationId xmlns:a16="http://schemas.microsoft.com/office/drawing/2014/main" id="{B52BA01A-0DEE-448B-98C0-7C555BADEDFF}"/>
              </a:ext>
            </a:extLst>
          </p:cNvPr>
          <p:cNvSpPr txBox="1"/>
          <p:nvPr/>
        </p:nvSpPr>
        <p:spPr>
          <a:xfrm>
            <a:off x="6559970" y="4997129"/>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How could they reach out?</a:t>
            </a:r>
          </a:p>
        </p:txBody>
      </p:sp>
    </p:spTree>
    <p:extLst>
      <p:ext uri="{BB962C8B-B14F-4D97-AF65-F5344CB8AC3E}">
        <p14:creationId xmlns:p14="http://schemas.microsoft.com/office/powerpoint/2010/main" val="962520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F824-73BD-4B25-BD38-792F43C2C353}"/>
              </a:ext>
            </a:extLst>
          </p:cNvPr>
          <p:cNvSpPr>
            <a:spLocks noGrp="1"/>
          </p:cNvSpPr>
          <p:nvPr>
            <p:ph type="title"/>
          </p:nvPr>
        </p:nvSpPr>
        <p:spPr>
          <a:xfrm>
            <a:off x="913149" y="268712"/>
            <a:ext cx="10364451" cy="1596177"/>
          </a:xfrm>
        </p:spPr>
        <p:txBody>
          <a:bodyPr>
            <a:normAutofit/>
          </a:bodyPr>
          <a:lstStyle/>
          <a:p>
            <a:r>
              <a:rPr lang="en-GB" sz="6000" b="1" u="sng" dirty="0">
                <a:latin typeface="Kinetic Letters" panose="00000500000000000000" pitchFamily="50" charset="0"/>
              </a:rPr>
              <a:t>Scenario 2</a:t>
            </a:r>
          </a:p>
        </p:txBody>
      </p:sp>
      <p:sp>
        <p:nvSpPr>
          <p:cNvPr id="7" name="Content Placeholder 6">
            <a:extLst>
              <a:ext uri="{FF2B5EF4-FFF2-40B4-BE49-F238E27FC236}">
                <a16:creationId xmlns:a16="http://schemas.microsoft.com/office/drawing/2014/main" id="{F5A61BC6-7391-4B47-95A5-42E9B63C200A}"/>
              </a:ext>
            </a:extLst>
          </p:cNvPr>
          <p:cNvSpPr>
            <a:spLocks noGrp="1"/>
          </p:cNvSpPr>
          <p:nvPr>
            <p:ph sz="quarter" idx="13"/>
          </p:nvPr>
        </p:nvSpPr>
        <p:spPr>
          <a:xfrm>
            <a:off x="2101516" y="2367092"/>
            <a:ext cx="9176084" cy="1466971"/>
          </a:xfrm>
        </p:spPr>
        <p:txBody>
          <a:bodyPr/>
          <a:lstStyle/>
          <a:p>
            <a:endParaRPr lang="en-GB" dirty="0"/>
          </a:p>
        </p:txBody>
      </p:sp>
      <p:pic>
        <p:nvPicPr>
          <p:cNvPr id="8" name="Picture 7">
            <a:extLst>
              <a:ext uri="{FF2B5EF4-FFF2-40B4-BE49-F238E27FC236}">
                <a16:creationId xmlns:a16="http://schemas.microsoft.com/office/drawing/2014/main" id="{75CC32BA-8D19-4F2D-8B7E-5858855704CA}"/>
              </a:ext>
            </a:extLst>
          </p:cNvPr>
          <p:cNvPicPr>
            <a:picLocks noChangeAspect="1"/>
          </p:cNvPicPr>
          <p:nvPr/>
        </p:nvPicPr>
        <p:blipFill>
          <a:blip r:embed="rId2"/>
          <a:stretch>
            <a:fillRect/>
          </a:stretch>
        </p:blipFill>
        <p:spPr>
          <a:xfrm>
            <a:off x="1909386" y="1441702"/>
            <a:ext cx="8373228" cy="5147586"/>
          </a:xfrm>
          <a:prstGeom prst="rect">
            <a:avLst/>
          </a:prstGeom>
        </p:spPr>
      </p:pic>
    </p:spTree>
    <p:extLst>
      <p:ext uri="{BB962C8B-B14F-4D97-AF65-F5344CB8AC3E}">
        <p14:creationId xmlns:p14="http://schemas.microsoft.com/office/powerpoint/2010/main" val="3763211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F824-73BD-4B25-BD38-792F43C2C353}"/>
              </a:ext>
            </a:extLst>
          </p:cNvPr>
          <p:cNvSpPr>
            <a:spLocks noGrp="1"/>
          </p:cNvSpPr>
          <p:nvPr>
            <p:ph type="title"/>
          </p:nvPr>
        </p:nvSpPr>
        <p:spPr>
          <a:xfrm>
            <a:off x="913149" y="268712"/>
            <a:ext cx="10364451" cy="1596177"/>
          </a:xfrm>
        </p:spPr>
        <p:txBody>
          <a:bodyPr>
            <a:normAutofit/>
          </a:bodyPr>
          <a:lstStyle/>
          <a:p>
            <a:r>
              <a:rPr lang="en-GB" sz="6000" b="1" u="sng" dirty="0">
                <a:latin typeface="Kinetic Letters" panose="00000500000000000000" pitchFamily="50" charset="0"/>
              </a:rPr>
              <a:t>Scenario 3</a:t>
            </a:r>
          </a:p>
        </p:txBody>
      </p:sp>
      <p:sp>
        <p:nvSpPr>
          <p:cNvPr id="7" name="Content Placeholder 6">
            <a:extLst>
              <a:ext uri="{FF2B5EF4-FFF2-40B4-BE49-F238E27FC236}">
                <a16:creationId xmlns:a16="http://schemas.microsoft.com/office/drawing/2014/main" id="{F5A61BC6-7391-4B47-95A5-42E9B63C200A}"/>
              </a:ext>
            </a:extLst>
          </p:cNvPr>
          <p:cNvSpPr>
            <a:spLocks noGrp="1"/>
          </p:cNvSpPr>
          <p:nvPr>
            <p:ph sz="quarter" idx="13"/>
          </p:nvPr>
        </p:nvSpPr>
        <p:spPr>
          <a:xfrm>
            <a:off x="2101516" y="2367092"/>
            <a:ext cx="9176084" cy="1466971"/>
          </a:xfrm>
        </p:spPr>
        <p:txBody>
          <a:bodyPr/>
          <a:lstStyle/>
          <a:p>
            <a:endParaRPr lang="en-GB" dirty="0"/>
          </a:p>
        </p:txBody>
      </p:sp>
      <p:pic>
        <p:nvPicPr>
          <p:cNvPr id="3" name="Picture 2">
            <a:extLst>
              <a:ext uri="{FF2B5EF4-FFF2-40B4-BE49-F238E27FC236}">
                <a16:creationId xmlns:a16="http://schemas.microsoft.com/office/drawing/2014/main" id="{44BE31BE-0FA9-4B22-8265-4862D186BD68}"/>
              </a:ext>
            </a:extLst>
          </p:cNvPr>
          <p:cNvPicPr>
            <a:picLocks noChangeAspect="1"/>
          </p:cNvPicPr>
          <p:nvPr/>
        </p:nvPicPr>
        <p:blipFill>
          <a:blip r:embed="rId2"/>
          <a:stretch>
            <a:fillRect/>
          </a:stretch>
        </p:blipFill>
        <p:spPr>
          <a:xfrm>
            <a:off x="2395788" y="1491432"/>
            <a:ext cx="7399171" cy="5366568"/>
          </a:xfrm>
          <a:prstGeom prst="rect">
            <a:avLst/>
          </a:prstGeom>
        </p:spPr>
      </p:pic>
    </p:spTree>
    <p:extLst>
      <p:ext uri="{BB962C8B-B14F-4D97-AF65-F5344CB8AC3E}">
        <p14:creationId xmlns:p14="http://schemas.microsoft.com/office/powerpoint/2010/main" val="595741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6F824-73BD-4B25-BD38-792F43C2C353}"/>
              </a:ext>
            </a:extLst>
          </p:cNvPr>
          <p:cNvSpPr>
            <a:spLocks noGrp="1"/>
          </p:cNvSpPr>
          <p:nvPr>
            <p:ph type="title"/>
          </p:nvPr>
        </p:nvSpPr>
        <p:spPr>
          <a:xfrm>
            <a:off x="913149" y="268712"/>
            <a:ext cx="10364451" cy="1596177"/>
          </a:xfrm>
        </p:spPr>
        <p:txBody>
          <a:bodyPr>
            <a:normAutofit/>
          </a:bodyPr>
          <a:lstStyle/>
          <a:p>
            <a:r>
              <a:rPr lang="en-GB" sz="6000" b="1" u="sng" dirty="0">
                <a:latin typeface="Kinetic Letters" panose="00000500000000000000" pitchFamily="50" charset="0"/>
              </a:rPr>
              <a:t>Scenario 3</a:t>
            </a:r>
          </a:p>
        </p:txBody>
      </p:sp>
      <p:sp>
        <p:nvSpPr>
          <p:cNvPr id="3" name="Content Placeholder 2">
            <a:extLst>
              <a:ext uri="{FF2B5EF4-FFF2-40B4-BE49-F238E27FC236}">
                <a16:creationId xmlns:a16="http://schemas.microsoft.com/office/drawing/2014/main" id="{FAAD3DE6-AD16-44E7-8DA1-DD83A65E7F56}"/>
              </a:ext>
            </a:extLst>
          </p:cNvPr>
          <p:cNvSpPr>
            <a:spLocks noGrp="1"/>
          </p:cNvSpPr>
          <p:nvPr>
            <p:ph sz="quarter" idx="13"/>
          </p:nvPr>
        </p:nvSpPr>
        <p:spPr>
          <a:xfrm>
            <a:off x="913149" y="1569005"/>
            <a:ext cx="10363826" cy="3424107"/>
          </a:xfrm>
        </p:spPr>
        <p:txBody>
          <a:bodyPr>
            <a:normAutofit/>
          </a:bodyPr>
          <a:lstStyle/>
          <a:p>
            <a:pPr marL="0" indent="0" algn="ctr">
              <a:buNone/>
            </a:pPr>
            <a:r>
              <a:rPr lang="en-GB" sz="4800" cap="none" dirty="0">
                <a:latin typeface="Kinetic Letters" panose="00000500000000000000" pitchFamily="50" charset="0"/>
              </a:rPr>
              <a:t>Jac is often told by Sofia to spread unkind rumours about Amelia by whispering and passing notes around.</a:t>
            </a:r>
          </a:p>
        </p:txBody>
      </p:sp>
      <p:sp>
        <p:nvSpPr>
          <p:cNvPr id="4" name="TextBox 3">
            <a:extLst>
              <a:ext uri="{FF2B5EF4-FFF2-40B4-BE49-F238E27FC236}">
                <a16:creationId xmlns:a16="http://schemas.microsoft.com/office/drawing/2014/main" id="{295F3992-E1E6-4D39-9299-89441F532345}"/>
              </a:ext>
            </a:extLst>
          </p:cNvPr>
          <p:cNvSpPr txBox="1"/>
          <p:nvPr/>
        </p:nvSpPr>
        <p:spPr>
          <a:xfrm>
            <a:off x="1121696" y="4993112"/>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Which roles can you spot?</a:t>
            </a:r>
          </a:p>
        </p:txBody>
      </p:sp>
      <p:sp>
        <p:nvSpPr>
          <p:cNvPr id="6" name="TextBox 5">
            <a:extLst>
              <a:ext uri="{FF2B5EF4-FFF2-40B4-BE49-F238E27FC236}">
                <a16:creationId xmlns:a16="http://schemas.microsoft.com/office/drawing/2014/main" id="{B52BA01A-0DEE-448B-98C0-7C555BADEDFF}"/>
              </a:ext>
            </a:extLst>
          </p:cNvPr>
          <p:cNvSpPr txBox="1"/>
          <p:nvPr/>
        </p:nvSpPr>
        <p:spPr>
          <a:xfrm>
            <a:off x="6559970" y="4997129"/>
            <a:ext cx="4284493" cy="707886"/>
          </a:xfrm>
          <a:prstGeom prst="rect">
            <a:avLst/>
          </a:prstGeom>
          <a:solidFill>
            <a:schemeClr val="accent2"/>
          </a:solidFill>
        </p:spPr>
        <p:txBody>
          <a:bodyPr wrap="square" rtlCol="0">
            <a:spAutoFit/>
          </a:bodyPr>
          <a:lstStyle/>
          <a:p>
            <a:r>
              <a:rPr lang="en-GB" sz="4000" dirty="0">
                <a:latin typeface="Kinetic Letters" panose="00000500000000000000" pitchFamily="50" charset="0"/>
              </a:rPr>
              <a:t>How could they reach out?</a:t>
            </a:r>
          </a:p>
        </p:txBody>
      </p:sp>
    </p:spTree>
    <p:extLst>
      <p:ext uri="{BB962C8B-B14F-4D97-AF65-F5344CB8AC3E}">
        <p14:creationId xmlns:p14="http://schemas.microsoft.com/office/powerpoint/2010/main" val="1199290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7818B-5EB4-4337-97E1-EBDA9ED8A5BC}"/>
              </a:ext>
            </a:extLst>
          </p:cNvPr>
          <p:cNvSpPr>
            <a:spLocks noGrp="1"/>
          </p:cNvSpPr>
          <p:nvPr>
            <p:ph type="title"/>
          </p:nvPr>
        </p:nvSpPr>
        <p:spPr/>
        <p:txBody>
          <a:bodyPr>
            <a:normAutofit/>
          </a:bodyPr>
          <a:lstStyle/>
          <a:p>
            <a:r>
              <a:rPr lang="en-GB" sz="7200" b="1" u="sng" dirty="0">
                <a:latin typeface="Kinetic Letters" panose="00000500000000000000" pitchFamily="50" charset="0"/>
              </a:rPr>
              <a:t>Are we a reach out school?</a:t>
            </a:r>
          </a:p>
        </p:txBody>
      </p:sp>
      <p:sp>
        <p:nvSpPr>
          <p:cNvPr id="3" name="Content Placeholder 2">
            <a:extLst>
              <a:ext uri="{FF2B5EF4-FFF2-40B4-BE49-F238E27FC236}">
                <a16:creationId xmlns:a16="http://schemas.microsoft.com/office/drawing/2014/main" id="{988232D4-CE23-4D3C-8F1D-AA726E05788B}"/>
              </a:ext>
            </a:extLst>
          </p:cNvPr>
          <p:cNvSpPr>
            <a:spLocks noGrp="1"/>
          </p:cNvSpPr>
          <p:nvPr>
            <p:ph sz="quarter" idx="13"/>
          </p:nvPr>
        </p:nvSpPr>
        <p:spPr>
          <a:xfrm>
            <a:off x="913774" y="2367092"/>
            <a:ext cx="10363826" cy="3872391"/>
          </a:xfrm>
        </p:spPr>
        <p:txBody>
          <a:bodyPr>
            <a:normAutofit/>
          </a:bodyPr>
          <a:lstStyle/>
          <a:p>
            <a:pPr marL="0" indent="0">
              <a:buNone/>
            </a:pPr>
            <a:r>
              <a:rPr lang="en-GB" sz="2800" cap="none" dirty="0">
                <a:latin typeface="Kinetic Letters" panose="00000500000000000000" pitchFamily="50" charset="0"/>
              </a:rPr>
              <a:t>How can we show everyone that our school does not tolerate bullying?</a:t>
            </a:r>
          </a:p>
          <a:p>
            <a:r>
              <a:rPr lang="en-GB" sz="2800" cap="none" dirty="0">
                <a:latin typeface="Kinetic Letters" panose="00000500000000000000" pitchFamily="50" charset="0"/>
              </a:rPr>
              <a:t>Using the acronym STOP and create a poster highlighting what bullying is.</a:t>
            </a:r>
          </a:p>
          <a:p>
            <a:r>
              <a:rPr lang="en-GB" sz="2800" cap="none" dirty="0">
                <a:latin typeface="Kinetic Letters" panose="00000500000000000000" pitchFamily="50" charset="0"/>
              </a:rPr>
              <a:t>Poster about how to reach out to friends, family and/or teachers.</a:t>
            </a:r>
          </a:p>
          <a:p>
            <a:r>
              <a:rPr lang="en-GB" sz="2800" cap="none" dirty="0">
                <a:latin typeface="Kinetic Letters" panose="00000500000000000000" pitchFamily="50" charset="0"/>
              </a:rPr>
              <a:t>Poems and message on our website</a:t>
            </a:r>
          </a:p>
          <a:p>
            <a:pPr marL="0" indent="0">
              <a:buNone/>
            </a:pPr>
            <a:r>
              <a:rPr lang="en-GB" sz="2800" cap="none" dirty="0">
                <a:latin typeface="Kinetic Letters" panose="00000500000000000000" pitchFamily="50" charset="0"/>
              </a:rPr>
              <a:t>What else could we do?</a:t>
            </a:r>
          </a:p>
        </p:txBody>
      </p:sp>
    </p:spTree>
    <p:extLst>
      <p:ext uri="{BB962C8B-B14F-4D97-AF65-F5344CB8AC3E}">
        <p14:creationId xmlns:p14="http://schemas.microsoft.com/office/powerpoint/2010/main" val="118731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0E033-1771-4F2B-A360-5B67280E0478}"/>
              </a:ext>
            </a:extLst>
          </p:cNvPr>
          <p:cNvSpPr>
            <a:spLocks noGrp="1"/>
          </p:cNvSpPr>
          <p:nvPr>
            <p:ph type="title"/>
          </p:nvPr>
        </p:nvSpPr>
        <p:spPr/>
        <p:txBody>
          <a:bodyPr>
            <a:normAutofit/>
          </a:bodyPr>
          <a:lstStyle/>
          <a:p>
            <a:r>
              <a:rPr lang="en-GB" sz="8000" dirty="0">
                <a:latin typeface="Kinetic Letters" panose="00000500000000000000" pitchFamily="50" charset="0"/>
              </a:rPr>
              <a:t>What is bullying?</a:t>
            </a:r>
          </a:p>
        </p:txBody>
      </p:sp>
      <p:sp>
        <p:nvSpPr>
          <p:cNvPr id="3" name="Content Placeholder 2">
            <a:extLst>
              <a:ext uri="{FF2B5EF4-FFF2-40B4-BE49-F238E27FC236}">
                <a16:creationId xmlns:a16="http://schemas.microsoft.com/office/drawing/2014/main" id="{79BFFF18-0CAD-4C65-B75F-FA43E18F2ACF}"/>
              </a:ext>
            </a:extLst>
          </p:cNvPr>
          <p:cNvSpPr>
            <a:spLocks noGrp="1"/>
          </p:cNvSpPr>
          <p:nvPr>
            <p:ph sz="quarter" idx="13"/>
          </p:nvPr>
        </p:nvSpPr>
        <p:spPr>
          <a:xfrm>
            <a:off x="913774" y="2214694"/>
            <a:ext cx="10363826" cy="3424107"/>
          </a:xfrm>
        </p:spPr>
        <p:txBody>
          <a:bodyPr>
            <a:normAutofit/>
          </a:bodyPr>
          <a:lstStyle/>
          <a:p>
            <a:pPr marL="0" indent="0" algn="ctr">
              <a:buNone/>
            </a:pPr>
            <a:r>
              <a:rPr lang="en-GB" sz="4000" cap="none" dirty="0">
                <a:latin typeface="Kinetic Letters" panose="00000500000000000000" pitchFamily="50" charset="0"/>
              </a:rPr>
              <a:t>Bullying is the </a:t>
            </a:r>
            <a:r>
              <a:rPr lang="en-GB" sz="4000" b="1" cap="none" dirty="0">
                <a:latin typeface="Kinetic Letters" panose="00000500000000000000" pitchFamily="50" charset="0"/>
              </a:rPr>
              <a:t>repetitive</a:t>
            </a:r>
            <a:r>
              <a:rPr lang="en-GB" sz="4000" cap="none" dirty="0">
                <a:latin typeface="Kinetic Letters" panose="00000500000000000000" pitchFamily="50" charset="0"/>
              </a:rPr>
              <a:t>, </a:t>
            </a:r>
            <a:r>
              <a:rPr lang="en-GB" sz="4000" b="1" cap="none" dirty="0">
                <a:latin typeface="Kinetic Letters" panose="00000500000000000000" pitchFamily="50" charset="0"/>
              </a:rPr>
              <a:t>intentional</a:t>
            </a:r>
            <a:r>
              <a:rPr lang="en-GB" sz="4000" cap="none" dirty="0">
                <a:latin typeface="Kinetic Letters" panose="00000500000000000000" pitchFamily="50" charset="0"/>
              </a:rPr>
              <a:t> hurting of one person or group by another person or group, where the relationship involves an </a:t>
            </a:r>
            <a:r>
              <a:rPr lang="en-GB" sz="4000" b="1" cap="none" dirty="0">
                <a:latin typeface="Kinetic Letters" panose="00000500000000000000" pitchFamily="50" charset="0"/>
              </a:rPr>
              <a:t>imbalance of power</a:t>
            </a:r>
            <a:r>
              <a:rPr lang="en-GB" sz="4000" cap="none" dirty="0">
                <a:latin typeface="Kinetic Letters" panose="00000500000000000000" pitchFamily="50" charset="0"/>
              </a:rPr>
              <a:t>. It can happen </a:t>
            </a:r>
            <a:r>
              <a:rPr lang="en-GB" sz="4000" b="1" cap="none" dirty="0">
                <a:latin typeface="Kinetic Letters" panose="00000500000000000000" pitchFamily="50" charset="0"/>
              </a:rPr>
              <a:t>face to face or online</a:t>
            </a:r>
            <a:r>
              <a:rPr lang="en-GB" sz="4000" cap="none" dirty="0">
                <a:latin typeface="Kinetic Letters" panose="00000500000000000000" pitchFamily="50" charset="0"/>
              </a:rPr>
              <a:t>.</a:t>
            </a:r>
          </a:p>
        </p:txBody>
      </p:sp>
      <p:pic>
        <p:nvPicPr>
          <p:cNvPr id="4" name="Picture 3">
            <a:hlinkClick r:id="rId2"/>
            <a:extLst>
              <a:ext uri="{FF2B5EF4-FFF2-40B4-BE49-F238E27FC236}">
                <a16:creationId xmlns:a16="http://schemas.microsoft.com/office/drawing/2014/main" id="{2248A64C-22A1-4C44-ADD7-5ECA3C5ECEB5}"/>
              </a:ext>
            </a:extLst>
          </p:cNvPr>
          <p:cNvPicPr>
            <a:picLocks noChangeAspect="1"/>
          </p:cNvPicPr>
          <p:nvPr/>
        </p:nvPicPr>
        <p:blipFill>
          <a:blip r:embed="rId3"/>
          <a:stretch>
            <a:fillRect/>
          </a:stretch>
        </p:blipFill>
        <p:spPr>
          <a:xfrm>
            <a:off x="4912730" y="4739362"/>
            <a:ext cx="2365914" cy="1798877"/>
          </a:xfrm>
          <a:prstGeom prst="rect">
            <a:avLst/>
          </a:prstGeom>
        </p:spPr>
      </p:pic>
    </p:spTree>
    <p:extLst>
      <p:ext uri="{BB962C8B-B14F-4D97-AF65-F5344CB8AC3E}">
        <p14:creationId xmlns:p14="http://schemas.microsoft.com/office/powerpoint/2010/main" val="2060597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EC7A7-F0A3-4636-BFB6-77091441A96D}"/>
              </a:ext>
            </a:extLst>
          </p:cNvPr>
          <p:cNvSpPr>
            <a:spLocks noGrp="1"/>
          </p:cNvSpPr>
          <p:nvPr>
            <p:ph type="title"/>
          </p:nvPr>
        </p:nvSpPr>
        <p:spPr>
          <a:xfrm>
            <a:off x="913774" y="1"/>
            <a:ext cx="10364451" cy="1283368"/>
          </a:xfrm>
        </p:spPr>
        <p:txBody>
          <a:bodyPr/>
          <a:lstStyle/>
          <a:p>
            <a:r>
              <a:rPr lang="en-GB" b="1" u="sng" dirty="0">
                <a:latin typeface="Kinetic Letters" panose="00000500000000000000" pitchFamily="50" charset="0"/>
              </a:rPr>
              <a:t>What Bullying is not!</a:t>
            </a:r>
          </a:p>
        </p:txBody>
      </p:sp>
      <p:sp>
        <p:nvSpPr>
          <p:cNvPr id="3" name="Content Placeholder 2">
            <a:extLst>
              <a:ext uri="{FF2B5EF4-FFF2-40B4-BE49-F238E27FC236}">
                <a16:creationId xmlns:a16="http://schemas.microsoft.com/office/drawing/2014/main" id="{3060369A-D6B1-49B3-87FC-2CC19F60AD1A}"/>
              </a:ext>
            </a:extLst>
          </p:cNvPr>
          <p:cNvSpPr>
            <a:spLocks noGrp="1"/>
          </p:cNvSpPr>
          <p:nvPr>
            <p:ph sz="quarter" idx="13"/>
          </p:nvPr>
        </p:nvSpPr>
        <p:spPr>
          <a:xfrm>
            <a:off x="913774" y="1067682"/>
            <a:ext cx="11021552" cy="5044360"/>
          </a:xfrm>
        </p:spPr>
        <p:txBody>
          <a:bodyPr>
            <a:normAutofit lnSpcReduction="10000"/>
          </a:bodyPr>
          <a:lstStyle/>
          <a:p>
            <a:r>
              <a:rPr lang="en-GB" sz="3600" cap="none" dirty="0">
                <a:latin typeface="Kinetic Letters" panose="00000500000000000000" pitchFamily="50" charset="0"/>
              </a:rPr>
              <a:t>Incidents that are one off.</a:t>
            </a:r>
          </a:p>
          <a:p>
            <a:r>
              <a:rPr lang="en-GB" sz="3600" cap="none" dirty="0">
                <a:latin typeface="Kinetic Letters" panose="00000500000000000000" pitchFamily="50" charset="0"/>
              </a:rPr>
              <a:t>A person saying unkind comments </a:t>
            </a:r>
            <a:r>
              <a:rPr lang="en-GB" sz="3600" u="sng" cap="none" dirty="0">
                <a:latin typeface="Kinetic Letters" panose="00000500000000000000" pitchFamily="50" charset="0"/>
              </a:rPr>
              <a:t>once</a:t>
            </a:r>
            <a:r>
              <a:rPr lang="en-GB" sz="3600" cap="none" dirty="0">
                <a:latin typeface="Kinetic Letters" panose="00000500000000000000" pitchFamily="50" charset="0"/>
              </a:rPr>
              <a:t>.</a:t>
            </a:r>
          </a:p>
          <a:p>
            <a:r>
              <a:rPr lang="en-GB" sz="3600" cap="none" dirty="0">
                <a:latin typeface="Kinetic Letters" panose="00000500000000000000" pitchFamily="50" charset="0"/>
              </a:rPr>
              <a:t>One person bumping into you on the playground </a:t>
            </a:r>
            <a:r>
              <a:rPr lang="en-GB" sz="3600" u="sng" cap="none" dirty="0">
                <a:latin typeface="Kinetic Letters" panose="00000500000000000000" pitchFamily="50" charset="0"/>
              </a:rPr>
              <a:t>once</a:t>
            </a:r>
            <a:r>
              <a:rPr lang="en-GB" sz="3600" cap="none" dirty="0">
                <a:latin typeface="Kinetic Letters" panose="00000500000000000000" pitchFamily="50" charset="0"/>
              </a:rPr>
              <a:t>. </a:t>
            </a:r>
          </a:p>
          <a:p>
            <a:r>
              <a:rPr lang="en-GB" sz="3600" cap="none" dirty="0">
                <a:latin typeface="Kinetic Letters" panose="00000500000000000000" pitchFamily="50" charset="0"/>
              </a:rPr>
              <a:t>Some looking at you.</a:t>
            </a:r>
          </a:p>
          <a:p>
            <a:r>
              <a:rPr lang="en-GB" sz="3600" cap="none" dirty="0">
                <a:latin typeface="Kinetic Letters" panose="00000500000000000000" pitchFamily="50" charset="0"/>
              </a:rPr>
              <a:t>A person talking abut you to a friend </a:t>
            </a:r>
            <a:r>
              <a:rPr lang="en-GB" sz="3600" u="sng" cap="none" dirty="0">
                <a:latin typeface="Kinetic Letters" panose="00000500000000000000" pitchFamily="50" charset="0"/>
              </a:rPr>
              <a:t>once</a:t>
            </a:r>
            <a:r>
              <a:rPr lang="en-GB" sz="3600" cap="none" dirty="0">
                <a:latin typeface="Kinetic Letters" panose="00000500000000000000" pitchFamily="50" charset="0"/>
              </a:rPr>
              <a:t>. </a:t>
            </a:r>
          </a:p>
          <a:p>
            <a:pPr marL="0" indent="0" algn="ctr">
              <a:buNone/>
            </a:pPr>
            <a:r>
              <a:rPr lang="en-GB" sz="5700" cap="none" dirty="0">
                <a:latin typeface="Kinetic Letters" panose="00000500000000000000" pitchFamily="50" charset="0"/>
              </a:rPr>
              <a:t>IT IS, </a:t>
            </a:r>
            <a:r>
              <a:rPr lang="en-GB" sz="5700" b="1" cap="none" dirty="0">
                <a:latin typeface="Kinetic Letters" panose="00000500000000000000" pitchFamily="50" charset="0"/>
              </a:rPr>
              <a:t>REPETITIVE</a:t>
            </a:r>
            <a:r>
              <a:rPr lang="en-GB" sz="5700" cap="none" dirty="0">
                <a:latin typeface="Kinetic Letters" panose="00000500000000000000" pitchFamily="50" charset="0"/>
              </a:rPr>
              <a:t>, </a:t>
            </a:r>
            <a:r>
              <a:rPr lang="en-GB" sz="5700" b="1" cap="none" dirty="0">
                <a:latin typeface="Kinetic Letters" panose="00000500000000000000" pitchFamily="50" charset="0"/>
              </a:rPr>
              <a:t>INTENTIONAL</a:t>
            </a:r>
            <a:r>
              <a:rPr lang="en-GB" sz="5700" cap="none" dirty="0">
                <a:latin typeface="Kinetic Letters" panose="00000500000000000000" pitchFamily="50" charset="0"/>
              </a:rPr>
              <a:t> HURTING</a:t>
            </a:r>
            <a:endParaRPr lang="en-GB" sz="3600" dirty="0"/>
          </a:p>
          <a:p>
            <a:pPr marL="0" indent="0">
              <a:buNone/>
            </a:pPr>
            <a:endParaRPr lang="en-GB" dirty="0"/>
          </a:p>
        </p:txBody>
      </p:sp>
    </p:spTree>
    <p:extLst>
      <p:ext uri="{BB962C8B-B14F-4D97-AF65-F5344CB8AC3E}">
        <p14:creationId xmlns:p14="http://schemas.microsoft.com/office/powerpoint/2010/main" val="3503010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3A14A-74CA-46F4-A4DE-D58335BDA9AC}"/>
              </a:ext>
            </a:extLst>
          </p:cNvPr>
          <p:cNvSpPr>
            <a:spLocks noGrp="1"/>
          </p:cNvSpPr>
          <p:nvPr>
            <p:ph type="title"/>
          </p:nvPr>
        </p:nvSpPr>
        <p:spPr>
          <a:xfrm>
            <a:off x="913774" y="268712"/>
            <a:ext cx="10364451" cy="1596177"/>
          </a:xfrm>
        </p:spPr>
        <p:txBody>
          <a:bodyPr>
            <a:normAutofit/>
          </a:bodyPr>
          <a:lstStyle/>
          <a:p>
            <a:r>
              <a:rPr lang="en-GB" sz="9600" b="1" u="sng" dirty="0">
                <a:latin typeface="Kinetic Letters" panose="00000500000000000000" pitchFamily="50" charset="0"/>
              </a:rPr>
              <a:t>S.T.O.P</a:t>
            </a:r>
          </a:p>
        </p:txBody>
      </p:sp>
      <p:sp>
        <p:nvSpPr>
          <p:cNvPr id="3" name="Content Placeholder 2">
            <a:extLst>
              <a:ext uri="{FF2B5EF4-FFF2-40B4-BE49-F238E27FC236}">
                <a16:creationId xmlns:a16="http://schemas.microsoft.com/office/drawing/2014/main" id="{836387A5-9F02-400E-A63B-9200201EB371}"/>
              </a:ext>
            </a:extLst>
          </p:cNvPr>
          <p:cNvSpPr>
            <a:spLocks noGrp="1"/>
          </p:cNvSpPr>
          <p:nvPr>
            <p:ph sz="quarter" idx="13"/>
          </p:nvPr>
        </p:nvSpPr>
        <p:spPr>
          <a:xfrm>
            <a:off x="913774" y="1569005"/>
            <a:ext cx="10363826" cy="4848573"/>
          </a:xfrm>
        </p:spPr>
        <p:txBody>
          <a:bodyPr>
            <a:normAutofit/>
          </a:bodyPr>
          <a:lstStyle/>
          <a:p>
            <a:pPr marL="0" indent="0" algn="ctr">
              <a:buNone/>
            </a:pPr>
            <a:r>
              <a:rPr lang="en-GB" sz="3200" cap="none" dirty="0">
                <a:latin typeface="Kinetic Letters" panose="00000500000000000000" pitchFamily="50" charset="0"/>
              </a:rPr>
              <a:t>To help us remember the definition of bullying we can use the acronym stop.</a:t>
            </a:r>
          </a:p>
          <a:p>
            <a:pPr marL="0" indent="0">
              <a:buNone/>
            </a:pPr>
            <a:r>
              <a:rPr lang="en-GB" sz="4800" cap="none" dirty="0">
                <a:latin typeface="Kinetic Letters" panose="00000500000000000000" pitchFamily="50" charset="0"/>
              </a:rPr>
              <a:t>SEVERAL</a:t>
            </a:r>
          </a:p>
          <a:p>
            <a:pPr marL="0" indent="0">
              <a:buNone/>
            </a:pPr>
            <a:r>
              <a:rPr lang="en-GB" sz="4800" cap="none" dirty="0">
                <a:latin typeface="Kinetic Letters" panose="00000500000000000000" pitchFamily="50" charset="0"/>
              </a:rPr>
              <a:t>TIMES</a:t>
            </a:r>
          </a:p>
          <a:p>
            <a:pPr marL="0" indent="0">
              <a:buNone/>
            </a:pPr>
            <a:r>
              <a:rPr lang="en-GB" sz="4800" cap="none" dirty="0">
                <a:latin typeface="Kinetic Letters" panose="00000500000000000000" pitchFamily="50" charset="0"/>
              </a:rPr>
              <a:t>ON</a:t>
            </a:r>
          </a:p>
          <a:p>
            <a:pPr marL="0" indent="0">
              <a:buNone/>
            </a:pPr>
            <a:r>
              <a:rPr lang="en-GB" sz="4800" cap="none" dirty="0">
                <a:latin typeface="Kinetic Letters" panose="00000500000000000000" pitchFamily="50" charset="0"/>
              </a:rPr>
              <a:t>PURPOSE</a:t>
            </a:r>
          </a:p>
        </p:txBody>
      </p:sp>
    </p:spTree>
    <p:extLst>
      <p:ext uri="{BB962C8B-B14F-4D97-AF65-F5344CB8AC3E}">
        <p14:creationId xmlns:p14="http://schemas.microsoft.com/office/powerpoint/2010/main" val="2877993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58BE-C9D3-49B0-9E90-AE718717A37D}"/>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5685940-4A33-4B9A-9F17-A809EEE07730}"/>
              </a:ext>
            </a:extLst>
          </p:cNvPr>
          <p:cNvSpPr>
            <a:spLocks noGrp="1"/>
          </p:cNvSpPr>
          <p:nvPr>
            <p:ph sz="quarter" idx="13"/>
          </p:nvPr>
        </p:nvSpPr>
        <p:spPr/>
        <p:txBody>
          <a:bodyPr/>
          <a:lstStyle/>
          <a:p>
            <a:endParaRPr lang="en-GB"/>
          </a:p>
        </p:txBody>
      </p:sp>
      <p:pic>
        <p:nvPicPr>
          <p:cNvPr id="4" name="Picture 3">
            <a:hlinkClick r:id="rId2"/>
            <a:extLst>
              <a:ext uri="{FF2B5EF4-FFF2-40B4-BE49-F238E27FC236}">
                <a16:creationId xmlns:a16="http://schemas.microsoft.com/office/drawing/2014/main" id="{1997E76A-9C9F-4667-892F-3F3F486F6229}"/>
              </a:ext>
            </a:extLst>
          </p:cNvPr>
          <p:cNvPicPr>
            <a:picLocks noChangeAspect="1"/>
          </p:cNvPicPr>
          <p:nvPr/>
        </p:nvPicPr>
        <p:blipFill>
          <a:blip r:embed="rId3"/>
          <a:stretch>
            <a:fillRect/>
          </a:stretch>
        </p:blipFill>
        <p:spPr>
          <a:xfrm>
            <a:off x="0" y="-1"/>
            <a:ext cx="12192000" cy="7187327"/>
          </a:xfrm>
          <a:prstGeom prst="rect">
            <a:avLst/>
          </a:prstGeom>
        </p:spPr>
      </p:pic>
    </p:spTree>
    <p:extLst>
      <p:ext uri="{BB962C8B-B14F-4D97-AF65-F5344CB8AC3E}">
        <p14:creationId xmlns:p14="http://schemas.microsoft.com/office/powerpoint/2010/main" val="79087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D7FF4-E472-4EA9-9D63-18F3A7A5B198}"/>
              </a:ext>
            </a:extLst>
          </p:cNvPr>
          <p:cNvSpPr>
            <a:spLocks noGrp="1"/>
          </p:cNvSpPr>
          <p:nvPr>
            <p:ph type="title"/>
          </p:nvPr>
        </p:nvSpPr>
        <p:spPr/>
        <p:txBody>
          <a:bodyPr>
            <a:normAutofit/>
          </a:bodyPr>
          <a:lstStyle/>
          <a:p>
            <a:r>
              <a:rPr lang="en-GB" sz="6000" b="1" u="sng" dirty="0">
                <a:latin typeface="Kinetic Letters" panose="00000500000000000000" pitchFamily="50" charset="0"/>
              </a:rPr>
              <a:t>The Target</a:t>
            </a:r>
          </a:p>
        </p:txBody>
      </p:sp>
      <p:sp>
        <p:nvSpPr>
          <p:cNvPr id="3" name="Content Placeholder 2">
            <a:extLst>
              <a:ext uri="{FF2B5EF4-FFF2-40B4-BE49-F238E27FC236}">
                <a16:creationId xmlns:a16="http://schemas.microsoft.com/office/drawing/2014/main" id="{756B4EEF-6BE7-4708-ABE3-1E2F1E5432A6}"/>
              </a:ext>
            </a:extLst>
          </p:cNvPr>
          <p:cNvSpPr>
            <a:spLocks noGrp="1"/>
          </p:cNvSpPr>
          <p:nvPr>
            <p:ph sz="quarter" idx="13"/>
          </p:nvPr>
        </p:nvSpPr>
        <p:spPr/>
        <p:txBody>
          <a:bodyPr>
            <a:normAutofit/>
          </a:bodyPr>
          <a:lstStyle/>
          <a:p>
            <a:pPr marL="0" indent="0" algn="ctr">
              <a:buNone/>
            </a:pPr>
            <a:r>
              <a:rPr lang="en-GB" sz="5400" cap="none" dirty="0">
                <a:latin typeface="Kinetic Letters" panose="00000500000000000000" pitchFamily="50" charset="0"/>
              </a:rPr>
              <a:t>There is the target and this is the person the bullying is aimed at!</a:t>
            </a:r>
          </a:p>
        </p:txBody>
      </p:sp>
    </p:spTree>
    <p:extLst>
      <p:ext uri="{BB962C8B-B14F-4D97-AF65-F5344CB8AC3E}">
        <p14:creationId xmlns:p14="http://schemas.microsoft.com/office/powerpoint/2010/main" val="2349453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p:txBody>
          <a:bodyPr>
            <a:normAutofit/>
          </a:bodyPr>
          <a:lstStyle/>
          <a:p>
            <a:r>
              <a:rPr lang="en-GB" sz="8000" b="1" u="sng" dirty="0">
                <a:latin typeface="Kinetic Letters" panose="00000500000000000000" pitchFamily="50" charset="0"/>
              </a:rPr>
              <a:t>Ringleader</a:t>
            </a:r>
          </a:p>
        </p:txBody>
      </p:sp>
      <p:sp>
        <p:nvSpPr>
          <p:cNvPr id="3" name="Content Placeholder 2">
            <a:extLst>
              <a:ext uri="{FF2B5EF4-FFF2-40B4-BE49-F238E27FC236}">
                <a16:creationId xmlns:a16="http://schemas.microsoft.com/office/drawing/2014/main" id="{0A494252-B8BD-4D88-9004-362BD3B33DB6}"/>
              </a:ext>
            </a:extLst>
          </p:cNvPr>
          <p:cNvSpPr>
            <a:spLocks noGrp="1"/>
          </p:cNvSpPr>
          <p:nvPr>
            <p:ph sz="quarter" idx="13"/>
          </p:nvPr>
        </p:nvSpPr>
        <p:spPr/>
        <p:txBody>
          <a:bodyPr>
            <a:normAutofit/>
          </a:bodyPr>
          <a:lstStyle/>
          <a:p>
            <a:pPr marL="0" indent="0" algn="ctr">
              <a:buNone/>
            </a:pPr>
            <a:r>
              <a:rPr lang="en-GB" sz="4800" cap="none" dirty="0">
                <a:latin typeface="Kinetic Letters" panose="00000500000000000000" pitchFamily="50" charset="0"/>
              </a:rPr>
              <a:t>There is the ringleader and this is the person who is initiating or leading the bullying. They might even be telling other people to join in. </a:t>
            </a:r>
          </a:p>
        </p:txBody>
      </p:sp>
    </p:spTree>
    <p:extLst>
      <p:ext uri="{BB962C8B-B14F-4D97-AF65-F5344CB8AC3E}">
        <p14:creationId xmlns:p14="http://schemas.microsoft.com/office/powerpoint/2010/main" val="1123228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p:txBody>
          <a:bodyPr>
            <a:normAutofit/>
          </a:bodyPr>
          <a:lstStyle/>
          <a:p>
            <a:r>
              <a:rPr lang="en-GB" sz="8000" b="1" u="sng" dirty="0">
                <a:latin typeface="Kinetic Letters" panose="00000500000000000000" pitchFamily="50" charset="0"/>
              </a:rPr>
              <a:t>The Reinforcer</a:t>
            </a:r>
          </a:p>
        </p:txBody>
      </p:sp>
      <p:sp>
        <p:nvSpPr>
          <p:cNvPr id="3" name="Content Placeholder 2">
            <a:extLst>
              <a:ext uri="{FF2B5EF4-FFF2-40B4-BE49-F238E27FC236}">
                <a16:creationId xmlns:a16="http://schemas.microsoft.com/office/drawing/2014/main" id="{0A494252-B8BD-4D88-9004-362BD3B33DB6}"/>
              </a:ext>
            </a:extLst>
          </p:cNvPr>
          <p:cNvSpPr>
            <a:spLocks noGrp="1"/>
          </p:cNvSpPr>
          <p:nvPr>
            <p:ph sz="quarter" idx="13"/>
          </p:nvPr>
        </p:nvSpPr>
        <p:spPr/>
        <p:txBody>
          <a:bodyPr>
            <a:normAutofit lnSpcReduction="10000"/>
          </a:bodyPr>
          <a:lstStyle/>
          <a:p>
            <a:pPr marL="0" indent="0" algn="ctr">
              <a:buNone/>
            </a:pPr>
            <a:r>
              <a:rPr lang="en-GB" sz="4800" cap="none" dirty="0">
                <a:latin typeface="Kinetic Letters" panose="00000500000000000000" pitchFamily="50" charset="0"/>
              </a:rPr>
              <a:t>The reinforcer is someone who doesn’t ‘do’ any bullying themselves but supports the bullying behaviour by standing by the ringleader and assistants, laughing along and encouraging the behaviour to continue. </a:t>
            </a:r>
          </a:p>
        </p:txBody>
      </p:sp>
    </p:spTree>
    <p:extLst>
      <p:ext uri="{BB962C8B-B14F-4D97-AF65-F5344CB8AC3E}">
        <p14:creationId xmlns:p14="http://schemas.microsoft.com/office/powerpoint/2010/main" val="79543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873AB-BFF0-4CA9-BFD5-ED01D7D3A130}"/>
              </a:ext>
            </a:extLst>
          </p:cNvPr>
          <p:cNvSpPr>
            <a:spLocks noGrp="1"/>
          </p:cNvSpPr>
          <p:nvPr>
            <p:ph type="title"/>
          </p:nvPr>
        </p:nvSpPr>
        <p:spPr/>
        <p:txBody>
          <a:bodyPr>
            <a:normAutofit/>
          </a:bodyPr>
          <a:lstStyle/>
          <a:p>
            <a:r>
              <a:rPr lang="en-GB" sz="8000" b="1" u="sng" dirty="0">
                <a:latin typeface="Kinetic Letters" panose="00000500000000000000" pitchFamily="50" charset="0"/>
              </a:rPr>
              <a:t>The Assistant</a:t>
            </a:r>
          </a:p>
        </p:txBody>
      </p:sp>
      <p:sp>
        <p:nvSpPr>
          <p:cNvPr id="3" name="Content Placeholder 2">
            <a:extLst>
              <a:ext uri="{FF2B5EF4-FFF2-40B4-BE49-F238E27FC236}">
                <a16:creationId xmlns:a16="http://schemas.microsoft.com/office/drawing/2014/main" id="{0A494252-B8BD-4D88-9004-362BD3B33DB6}"/>
              </a:ext>
            </a:extLst>
          </p:cNvPr>
          <p:cNvSpPr>
            <a:spLocks noGrp="1"/>
          </p:cNvSpPr>
          <p:nvPr>
            <p:ph sz="quarter" idx="13"/>
          </p:nvPr>
        </p:nvSpPr>
        <p:spPr/>
        <p:txBody>
          <a:bodyPr>
            <a:normAutofit lnSpcReduction="10000"/>
          </a:bodyPr>
          <a:lstStyle/>
          <a:p>
            <a:pPr marL="0" indent="0" algn="ctr">
              <a:buNone/>
            </a:pPr>
            <a:r>
              <a:rPr lang="en-GB" sz="4800" cap="none" dirty="0">
                <a:latin typeface="Kinetic Letters" panose="00000500000000000000" pitchFamily="50" charset="0"/>
              </a:rPr>
              <a:t>The assistant is some who is involved in ‘doing’ the bullying behaviour led by the ringleader, and might be actively doing the name calling or whatever the bullying might be.</a:t>
            </a:r>
          </a:p>
        </p:txBody>
      </p:sp>
    </p:spTree>
    <p:extLst>
      <p:ext uri="{BB962C8B-B14F-4D97-AF65-F5344CB8AC3E}">
        <p14:creationId xmlns:p14="http://schemas.microsoft.com/office/powerpoint/2010/main" val="405926501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TM04033925[[fn=Droplet]]</Template>
  <TotalTime>175</TotalTime>
  <Words>521</Words>
  <Application>Microsoft Office PowerPoint</Application>
  <PresentationFormat>Widescreen</PresentationFormat>
  <Paragraphs>51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Kinetic Letters</vt:lpstr>
      <vt:lpstr>Tw Cen MT</vt:lpstr>
      <vt:lpstr>Droplet</vt:lpstr>
      <vt:lpstr>Bullying </vt:lpstr>
      <vt:lpstr>What is bullying?</vt:lpstr>
      <vt:lpstr>What Bullying is not!</vt:lpstr>
      <vt:lpstr>S.T.O.P</vt:lpstr>
      <vt:lpstr>PowerPoint Presentation</vt:lpstr>
      <vt:lpstr>The Target</vt:lpstr>
      <vt:lpstr>Ringleader</vt:lpstr>
      <vt:lpstr>The Reinforcer</vt:lpstr>
      <vt:lpstr>The Assistant</vt:lpstr>
      <vt:lpstr>The Outsider</vt:lpstr>
      <vt:lpstr>The Defender</vt:lpstr>
      <vt:lpstr>What to do if you see bulling </vt:lpstr>
      <vt:lpstr>Scenario 1</vt:lpstr>
      <vt:lpstr>Scenario 1</vt:lpstr>
      <vt:lpstr>Scenario 2</vt:lpstr>
      <vt:lpstr>Scenario 2</vt:lpstr>
      <vt:lpstr>Scenario 3</vt:lpstr>
      <vt:lpstr>Scenario 3</vt:lpstr>
      <vt:lpstr>Are we a reach out school?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Bullying</dc:title>
  <dc:creator>Hayley Rogers</dc:creator>
  <cp:lastModifiedBy>Hayley Rogers</cp:lastModifiedBy>
  <cp:revision>9</cp:revision>
  <dcterms:created xsi:type="dcterms:W3CDTF">2023-04-28T11:01:06Z</dcterms:created>
  <dcterms:modified xsi:type="dcterms:W3CDTF">2023-05-02T09:11:05Z</dcterms:modified>
</cp:coreProperties>
</file>